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275" r:id="rId1"/>
    <p:sldMasterId id="2147486342" r:id="rId2"/>
    <p:sldMasterId id="2147493305" r:id="rId3"/>
    <p:sldMasterId id="2147497053" r:id="rId4"/>
    <p:sldMasterId id="2147497064" r:id="rId5"/>
    <p:sldMasterId id="2147497076" r:id="rId6"/>
    <p:sldMasterId id="2147497089" r:id="rId7"/>
    <p:sldMasterId id="2147497101" r:id="rId8"/>
    <p:sldMasterId id="2147497113" r:id="rId9"/>
    <p:sldMasterId id="2147497126" r:id="rId10"/>
    <p:sldMasterId id="2147497137" r:id="rId11"/>
    <p:sldMasterId id="2147497151" r:id="rId12"/>
    <p:sldMasterId id="2147497163" r:id="rId13"/>
    <p:sldMasterId id="2147497175" r:id="rId14"/>
    <p:sldMasterId id="2147497187" r:id="rId15"/>
    <p:sldMasterId id="2147497223" r:id="rId16"/>
    <p:sldMasterId id="2147497235" r:id="rId17"/>
    <p:sldMasterId id="2147497247" r:id="rId18"/>
    <p:sldMasterId id="2147497259" r:id="rId19"/>
  </p:sldMasterIdLst>
  <p:notesMasterIdLst>
    <p:notesMasterId r:id="rId66"/>
  </p:notesMasterIdLst>
  <p:handoutMasterIdLst>
    <p:handoutMasterId r:id="rId67"/>
  </p:handoutMasterIdLst>
  <p:sldIdLst>
    <p:sldId id="1722" r:id="rId20"/>
    <p:sldId id="1819" r:id="rId21"/>
    <p:sldId id="1820" r:id="rId22"/>
    <p:sldId id="1822" r:id="rId23"/>
    <p:sldId id="1823" r:id="rId24"/>
    <p:sldId id="1884" r:id="rId25"/>
    <p:sldId id="1827" r:id="rId26"/>
    <p:sldId id="1829" r:id="rId27"/>
    <p:sldId id="1830" r:id="rId28"/>
    <p:sldId id="1831" r:id="rId29"/>
    <p:sldId id="1832" r:id="rId30"/>
    <p:sldId id="1833" r:id="rId31"/>
    <p:sldId id="1834" r:id="rId32"/>
    <p:sldId id="1837" r:id="rId33"/>
    <p:sldId id="1838" r:id="rId34"/>
    <p:sldId id="1840" r:id="rId35"/>
    <p:sldId id="1841" r:id="rId36"/>
    <p:sldId id="1842" r:id="rId37"/>
    <p:sldId id="1843" r:id="rId38"/>
    <p:sldId id="1844" r:id="rId39"/>
    <p:sldId id="1848" r:id="rId40"/>
    <p:sldId id="1849" r:id="rId41"/>
    <p:sldId id="1850" r:id="rId42"/>
    <p:sldId id="1851" r:id="rId43"/>
    <p:sldId id="1852" r:id="rId44"/>
    <p:sldId id="1854" r:id="rId45"/>
    <p:sldId id="1856" r:id="rId46"/>
    <p:sldId id="1857" r:id="rId47"/>
    <p:sldId id="1858" r:id="rId48"/>
    <p:sldId id="1861" r:id="rId49"/>
    <p:sldId id="1862" r:id="rId50"/>
    <p:sldId id="1864" r:id="rId51"/>
    <p:sldId id="1882" r:id="rId52"/>
    <p:sldId id="1883" r:id="rId53"/>
    <p:sldId id="1880" r:id="rId54"/>
    <p:sldId id="1870" r:id="rId55"/>
    <p:sldId id="1871" r:id="rId56"/>
    <p:sldId id="1872" r:id="rId57"/>
    <p:sldId id="1873" r:id="rId58"/>
    <p:sldId id="1874" r:id="rId59"/>
    <p:sldId id="1875" r:id="rId60"/>
    <p:sldId id="1876" r:id="rId61"/>
    <p:sldId id="1881" r:id="rId62"/>
    <p:sldId id="1877" r:id="rId63"/>
    <p:sldId id="1879" r:id="rId64"/>
    <p:sldId id="1878" r:id="rId65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FF"/>
    <a:srgbClr val="FF3300"/>
    <a:srgbClr val="3366CC"/>
    <a:srgbClr val="CC6600"/>
    <a:srgbClr val="B2B2B2"/>
    <a:srgbClr val="CCECFF"/>
    <a:srgbClr val="FF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2" autoAdjust="0"/>
    <p:restoredTop sz="75940" autoAdjust="0"/>
  </p:normalViewPr>
  <p:slideViewPr>
    <p:cSldViewPr>
      <p:cViewPr>
        <p:scale>
          <a:sx n="100" d="100"/>
          <a:sy n="100" d="100"/>
        </p:scale>
        <p:origin x="-456" y="-10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4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4.xml"/><Relationship Id="rId64" Type="http://schemas.openxmlformats.org/officeDocument/2006/relationships/slide" Target="slides/slide45.xml"/><Relationship Id="rId65" Type="http://schemas.openxmlformats.org/officeDocument/2006/relationships/slide" Target="slides/slide46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31.xml"/><Relationship Id="rId51" Type="http://schemas.openxmlformats.org/officeDocument/2006/relationships/slide" Target="slides/slide32.xml"/><Relationship Id="rId52" Type="http://schemas.openxmlformats.org/officeDocument/2006/relationships/slide" Target="slides/slide33.xml"/><Relationship Id="rId53" Type="http://schemas.openxmlformats.org/officeDocument/2006/relationships/slide" Target="slides/slide34.xml"/><Relationship Id="rId54" Type="http://schemas.openxmlformats.org/officeDocument/2006/relationships/slide" Target="slides/slide35.xml"/><Relationship Id="rId55" Type="http://schemas.openxmlformats.org/officeDocument/2006/relationships/slide" Target="slides/slide36.xml"/><Relationship Id="rId56" Type="http://schemas.openxmlformats.org/officeDocument/2006/relationships/slide" Target="slides/slide37.xml"/><Relationship Id="rId57" Type="http://schemas.openxmlformats.org/officeDocument/2006/relationships/slide" Target="slides/slide38.xml"/><Relationship Id="rId58" Type="http://schemas.openxmlformats.org/officeDocument/2006/relationships/slide" Target="slides/slide39.xml"/><Relationship Id="rId59" Type="http://schemas.openxmlformats.org/officeDocument/2006/relationships/slide" Target="slides/slide4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<Relationship Id="rId44" Type="http://schemas.openxmlformats.org/officeDocument/2006/relationships/slide" Target="slides/slide25.xml"/><Relationship Id="rId45" Type="http://schemas.openxmlformats.org/officeDocument/2006/relationships/slide" Target="slides/slide26.xml"/><Relationship Id="rId46" Type="http://schemas.openxmlformats.org/officeDocument/2006/relationships/slide" Target="slides/slide27.xml"/><Relationship Id="rId47" Type="http://schemas.openxmlformats.org/officeDocument/2006/relationships/slide" Target="slides/slide28.xml"/><Relationship Id="rId48" Type="http://schemas.openxmlformats.org/officeDocument/2006/relationships/slide" Target="slides/slide29.xml"/><Relationship Id="rId49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60" Type="http://schemas.openxmlformats.org/officeDocument/2006/relationships/slide" Target="slides/slide41.xml"/><Relationship Id="rId61" Type="http://schemas.openxmlformats.org/officeDocument/2006/relationships/slide" Target="slides/slide42.xml"/><Relationship Id="rId62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ABC6A33E-F586-954F-8E89-F3B1AD8E5FD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325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EE42B7D8-B89B-C144-9F5C-1C42F60410C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0656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8759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E0FA678C-F02A-554D-93FD-88DE7151CA68}" type="slidenum">
              <a:rPr lang="en-GB" altLang="en-US" b="0">
                <a:solidFill>
                  <a:prstClr val="black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11</a:t>
            </a:fld>
            <a:endParaRPr lang="en-GB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90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1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347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4E9D40C5-B347-8544-898B-57BF69721DEA}" type="slidenum">
              <a:rPr lang="fr-FR" altLang="fr-FR" b="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16</a:t>
            </a:fld>
            <a:endParaRPr lang="fr-FR" altLang="fr-FR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54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D2B72D18-BDCA-4248-8893-03AECF6F6D28}" type="slidenum">
              <a:rPr lang="fr-FR" altLang="fr-FR" b="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17</a:t>
            </a:fld>
            <a:endParaRPr lang="fr-FR" altLang="fr-FR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8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75249B3-E566-0940-8371-82415FDD09BD}" type="slidenum">
              <a:rPr lang="en-GB" altLang="fr-FR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GB" alt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70629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DD73D14-E7F3-634A-839F-1B1AC74DD4C8}" type="slidenum">
              <a:rPr lang="en-GB" altLang="fr-FR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GB" alt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546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28983DAF-B8DB-9543-80E6-2EF0FCD00942}" type="slidenum">
              <a:rPr lang="en-GB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22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56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07424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831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C3746A-5656-A44A-A138-5C214C477F71}" type="slidenum">
              <a:rPr lang="en-GB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4988"/>
            <a:ext cx="5483225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23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06FDB95D-2AD1-2441-825E-6A2470252107}" type="slidenum">
              <a:rPr lang="en-GB" altLang="en-US" b="0">
                <a:solidFill>
                  <a:prstClr val="black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</a:t>
            </a:fld>
            <a:endParaRPr lang="en-GB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07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507037" cy="35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n-US">
                <a:ea typeface="ＭＳ Ｐゴシック" charset="-128"/>
              </a:rPr>
              <a:t>Qu’appelle-t-on Question Ouverte ? </a:t>
            </a:r>
            <a:r>
              <a:rPr lang="fr-FR" altLang="en-US">
                <a:ea typeface="ＭＳ Ｐゴシック" charset="-128"/>
              </a:rPr>
              <a:t>Q</a:t>
            </a:r>
            <a:r>
              <a:rPr lang="es-ES" altLang="en-US">
                <a:ea typeface="ＭＳ Ｐゴシック" charset="-128"/>
              </a:rPr>
              <a:t>ue peut-on en attendre ?</a:t>
            </a:r>
            <a:endParaRPr lang="fr-FR" altLang="en-US">
              <a:ea typeface="ＭＳ Ｐゴシック" charset="-128"/>
            </a:endParaRPr>
          </a:p>
        </p:txBody>
      </p:sp>
      <p:sp>
        <p:nvSpPr>
          <p:cNvPr id="352259" name="Rectangle 7"/>
          <p:cNvSpPr txBox="1">
            <a:spLocks noGrp="1" noChangeArrowheads="1"/>
          </p:cNvSpPr>
          <p:nvPr/>
        </p:nvSpPr>
        <p:spPr bwMode="auto">
          <a:xfrm>
            <a:off x="6153150" y="8685213"/>
            <a:ext cx="70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5" tIns="44267" rIns="88535" bIns="44267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B55D86C3-A878-0F4A-9A59-357B5A77F7F9}" type="slidenum">
              <a:rPr lang="fr-FR" altLang="en-US" sz="110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34</a:t>
            </a:fld>
            <a:endParaRPr lang="fr-FR" alt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2260" name="Slide Number Placeholder 4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5E816EBC-22B0-824C-97F6-39272CA2DA85}" type="slidenum">
              <a:rPr lang="fr-FR" altLang="en-US" b="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34</a:t>
            </a:fld>
            <a:endParaRPr lang="fr-FR" alt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6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441B58-8E6A-0B4E-A52F-C5151D707411}" type="slidenum">
              <a:rPr lang="en-GB" altLang="en-US" b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GB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460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507037" cy="35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n-US">
                <a:ea typeface="ＭＳ Ｐゴシック" charset="-128"/>
              </a:rPr>
              <a:t>Qu’appelle-t-on Question Ouverte ? </a:t>
            </a:r>
            <a:r>
              <a:rPr lang="fr-FR" altLang="en-US">
                <a:ea typeface="ＭＳ Ｐゴシック" charset="-128"/>
              </a:rPr>
              <a:t>Q</a:t>
            </a:r>
            <a:r>
              <a:rPr lang="es-ES" altLang="en-US">
                <a:ea typeface="ＭＳ Ｐゴシック" charset="-128"/>
              </a:rPr>
              <a:t>ue peut-on en attendre ?</a:t>
            </a:r>
            <a:endParaRPr lang="fr-FR" altLang="en-US">
              <a:ea typeface="ＭＳ Ｐゴシック" charset="-128"/>
            </a:endParaRPr>
          </a:p>
        </p:txBody>
      </p:sp>
      <p:sp>
        <p:nvSpPr>
          <p:cNvPr id="354307" name="Rectangle 7"/>
          <p:cNvSpPr txBox="1">
            <a:spLocks noGrp="1" noChangeArrowheads="1"/>
          </p:cNvSpPr>
          <p:nvPr/>
        </p:nvSpPr>
        <p:spPr bwMode="auto">
          <a:xfrm>
            <a:off x="6153150" y="8685213"/>
            <a:ext cx="70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35" tIns="44267" rIns="88535" bIns="44267" anchor="b"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3601AF11-12F7-3748-8A89-817555C57AFB}" type="slidenum">
              <a:rPr lang="fr-FR" altLang="en-US" sz="110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36</a:t>
            </a:fld>
            <a:endParaRPr lang="fr-FR" alt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308" name="Slide Number Placeholder 4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0C19094C-DF12-564E-B40A-6E0973F34BBB}" type="slidenum">
              <a:rPr lang="fr-FR" altLang="en-US" b="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36</a:t>
            </a:fld>
            <a:endParaRPr lang="fr-FR" alt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3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57821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2EC2935C-223D-4447-9B39-D58AE2E96E52}" type="slidenum">
              <a:rPr lang="en-GB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38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12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9004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2B8DFD23-48F3-2542-996F-0E0107595CB8}" type="slidenum">
              <a:rPr lang="en-GB" altLang="en-US" b="0">
                <a:solidFill>
                  <a:prstClr val="black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4</a:t>
            </a:fld>
            <a:endParaRPr lang="en-GB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7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60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1906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75249B3-E566-0940-8371-82415FDD09BD}" type="slidenum">
              <a:rPr lang="en-GB" altLang="fr-FR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GB" alt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7062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2331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637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2958E074-51D6-9E4A-9CE7-041C7E5DB3DE}" type="slidenum">
              <a:rPr lang="en-GB" altLang="en-US" b="0">
                <a:solidFill>
                  <a:prstClr val="black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9</a:t>
            </a:fld>
            <a:endParaRPr lang="en-GB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97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</a:pPr>
            <a:fld id="{C01C3F87-FE15-3241-9C87-6CB1F1399861}" type="slidenum">
              <a:rPr lang="en-GB" altLang="en-US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4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2.jpe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jpe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jpe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8F3F796B-3D1B-D944-8B0A-0285D8B5C5B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912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5A9006B6-4660-7E41-8CCE-16D5B8B001C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2105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407A618-6CA4-FE4F-BA01-3A6A99923AF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71337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7C48235-E9B8-4A4C-B559-E9C85F8028A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63476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6734B3F-EF64-6342-91C6-04FE93833C7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23612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FE5E28B-F87D-C44B-A645-5FAE7A18D58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0590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31722FB-3A75-D74D-8343-7F20248FFBC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9943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FB6D28C-DA0E-4B48-96DC-DB8257415D9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7723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57EBB87-5062-E141-9B75-215D48B51E9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47997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1F24277-E17C-5E45-B845-BE5F1C83139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09729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0C648C1-1C9B-F444-9F8F-1D3816393F0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006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113C1B0-A1E4-5242-B8B7-9FB1E98049F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65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476A8F3F-18FC-5E42-9A9F-683A214DE41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68555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E50521D-70B6-5B43-AF01-9832037FFAA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8086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585990-A032-8548-9500-9A83258D7D2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1375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charset="0"/>
              </a:rPr>
              <a:t>Colloque IFN – Eduquer les mangeurs ? - 9 décembre 2008</a:t>
            </a:r>
            <a:endParaRPr lang="fr-FR" altLang="fr-FR" sz="1000" b="0" smtClean="0">
              <a:solidFill>
                <a:srgbClr val="99CC00"/>
              </a:solidFill>
              <a:latin typeface="Futura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128FCB52-4391-ED48-AFB3-3B632E2E95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4856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8B6E0F4D-8D11-7740-AD5B-D336B9E404D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75242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9CB5F4C7-BD90-6346-8373-160667C64F1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7723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C9CC914A-F4F6-5C4D-98BB-A22E8BF865D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37122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B86243B4-2935-844B-949A-E49372149EE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68459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6F35D9A8-E582-3A43-BDCA-B1E3982A1B4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4417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E47CDE55-E2E3-F94B-8C0B-05601D1988D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72479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F7DAABD1-59D1-7049-9ECD-80C33F3550F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913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charset="0"/>
              </a:rPr>
              <a:t>Colloque IFN – Eduquer les mangeurs ? - 9 décembre 2008</a:t>
            </a:r>
            <a:endParaRPr lang="fr-FR" altLang="fr-FR" sz="1000" b="0" smtClean="0">
              <a:solidFill>
                <a:srgbClr val="99CC00"/>
              </a:solidFill>
              <a:latin typeface="Futura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5CD1-452A-3346-B46A-121FD50CD10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9022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CD5A39C6-BDBF-C54E-9A03-C10B309C4A8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5397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1EC053FF-3857-6C4C-BB2A-7F7BA5F65D5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0437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8D371D8E-9A96-F946-9DDB-A66CB079517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3173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F1FC8745-8031-A840-AC79-A1B0C78ADF2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21639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7DB492-B39C-BD44-B445-E97DC4B48A0A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B0010D3F-2D34-DD4E-BCFB-FD7E24FD0F3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04452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E66D5A2-714D-474B-8806-F9EA443CC57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55907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9922B99-CFC9-AE42-BBFD-552326C1F12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25849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213B07D-06F8-7447-A1E9-1734AEC65B8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21536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AEA7ABC-0AD3-B349-8948-1D199875217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34461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73AE76F-A5E5-C248-8A17-5705983EF7D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1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9D4E-B974-EF4F-AE57-A10881D497E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6126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2121203-3E20-F943-BEA6-6358E7201EC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48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0D62B66-3476-D340-B74E-C55604F279B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3497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D2BE2A6-B88E-0242-A4F3-C6320EB75A0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77312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1FF37DB-ED23-634F-B8BA-B22242DE233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80402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A57C7BB-7EB6-9C4A-8D53-F05B07638A0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24467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7F936A5-5024-A24D-B87F-B19091F8BFD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21079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776C31A-7FBE-6E48-9E27-0155A49C6A7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7629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A55B804-7281-1844-914C-598B753A925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5721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AC7BCD3-15CA-D84B-B10F-F83E436557E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5124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D15909F-33F5-6E45-A0F4-6C52E6CCA33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4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14DF-2B77-6C43-8349-4DEE3DC419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0945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8AB8FB6-66BB-9842-B6B4-BC7B6C620D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8184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B5ED0E7-0227-C942-92E6-8F6D4B2C195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75763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22985F7-0107-D741-8EE7-FE88CC2EE62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8550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6F5D220-BAA8-1D44-960D-0F15B5E1EBD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7320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FD13C8B-B112-C546-80B4-EA74F3078D2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68192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BE140E0-34BA-A24D-A10B-C5122D2A254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2530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4595331-C547-A648-AC04-0AAD25CF4B7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52757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1AAE7-DC3A-A049-A7AF-EA9C006408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31251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04AFD2-247B-E743-8BAD-FBAD5A13C2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927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CEE51-BA62-3D41-9F1D-E44CD88400C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47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D206-C766-6A43-ACD6-999C716EB1F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4477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047DD-C0BF-364D-8405-3C5CDB0317C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97474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088EA-1293-2545-8B6E-EF88780C597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18534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0B8E75-FBD7-244C-991F-021139B922B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09495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68077-D2DD-F845-B3FC-3EE57DF72AA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56738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69C80A-EB2B-3049-9C24-FBD90A0840B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81134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1ED8E-8465-0A44-875C-3F612F77EC8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95619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E62959-B65D-4E48-B159-45AC16F20CB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64061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3BBDE-BE64-0548-899A-99CA6340DD6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73619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DC97511A-AA7B-9F40-BE3F-98D06D0AF1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4594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751D28D3-AD57-6B44-BB1F-0FD91546A47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572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9B29-019C-9442-9761-A3CC48E5E0A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5329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E27CEC95-C1A9-6643-83FD-5A7BFFC7ACF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66509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DA153AD7-0C1D-A648-A7EE-3D866C39C12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8581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B5B70260-E4A7-0849-AAF3-875C28F02A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38199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23D2763F-F9E2-4846-A32A-48E060B6C03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99217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97B22D60-08F8-0948-84E6-4071865F067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91359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A070F56C-FD27-534D-82B1-26BA5C183A1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29235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0ACB71DA-AE03-B54F-A70A-BBFFBBD5555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01266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397EFB63-D628-6747-9BC9-53610BA4A3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3442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 smtClean="0"/>
            </a:lvl1pPr>
          </a:lstStyle>
          <a:p>
            <a:pPr>
              <a:defRPr/>
            </a:pPr>
            <a:fld id="{A3F729FE-1167-C24C-84E0-9254A5E0C39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12841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charset="0"/>
              </a:rPr>
              <a:t>Colloque IFN – Eduquer les mangeurs ? - 9 décembre 2008</a:t>
            </a:r>
            <a:endParaRPr lang="fr-FR" altLang="en-US" sz="1000" b="0" smtClean="0">
              <a:solidFill>
                <a:srgbClr val="99CC00"/>
              </a:solidFill>
              <a:latin typeface="Futura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4A0163D-6B2F-9D43-A774-576A0DDB34A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49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81BF-8565-4B4E-B720-7AAB8564C8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739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60627DE-40D8-524E-A249-EA17D0CEE8D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82601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974B9EF-874D-7845-9D84-A0F47F8554A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75034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8D7A151-E823-2F4D-84CE-2A6377F3F91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108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614D4C5-3882-054C-999B-DB6D28ADA41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97160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D05DC4A-659B-B04A-B60F-F2E250DB47C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63550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8AC00C2-0A62-E946-BDB4-374E186572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51315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618C55E-D0D3-4F41-87B3-C9712E9266A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71303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321066B-59AE-F24A-8058-B30E36CDA92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30314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9E991E1-8716-D346-8356-4D17D6D1E4A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5510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BCE9D09-8BB9-BF45-8BF5-FCAFDB95F6B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071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D99D-B84D-BB45-A869-42ABB4D73C3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60833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/>
                <a:cs typeface="Arial" pitchFamily="34" charset="0"/>
              </a:rPr>
              <a:t>Colloque IFN – Eduquer les mangeurs ? - 9 décembre 2008</a:t>
            </a:r>
            <a:endParaRPr lang="fr-FR" altLang="en-US" sz="1000" b="0" smtClean="0">
              <a:solidFill>
                <a:srgbClr val="99CC00"/>
              </a:solidFill>
              <a:latin typeface="Futura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21FB72-4501-F440-ADE9-E78AD2FB2A2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723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D86D-7C1F-D543-A210-C2ECF525D40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24968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45A7-8D63-054A-95F6-9E5F59DF8E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352622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F722-BD31-DD4A-84F5-1D9D7F3A241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68241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1159D-134C-4D48-AAEA-46E7F1DD39B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2408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98B4-E8B5-7C4C-96B6-A0F9DA2FE35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944063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2816-428E-8843-8FB6-5E9D81D2E4F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28747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2F4A-F3C4-D449-B5FD-96A81FC1D24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43474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7399-1B53-C64E-B2A2-02F8CA8FA5C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37108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81C22-CEB2-7240-80A2-669F9500342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92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05B8-09F9-BE47-8CC8-84DED8BBEFE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66899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7F7B-DE12-3748-B1E0-E09ED846168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25228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/>
                <a:cs typeface="Arial" pitchFamily="34" charset="0"/>
              </a:rPr>
              <a:t>Colloque IFN – Eduquer les mangeurs ? - 9 décembre 2008</a:t>
            </a:r>
            <a:endParaRPr lang="fr-FR" altLang="en-US" sz="1000" b="0" smtClean="0">
              <a:solidFill>
                <a:srgbClr val="99CC00"/>
              </a:solidFill>
              <a:latin typeface="Futura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16AC94-3BFF-404F-B92B-D083A49949B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8731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1F8E-9B76-2D44-A99C-C9B6EAC17A6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4829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9580-E486-7243-B4C1-31A98988F2C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09649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DFA5-A348-224F-96AE-D0B59CFF5B8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26766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75FF-975F-D94D-BBCE-0AF306844ED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0206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0A30-32C9-AF43-9256-55878BBA893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87487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0D62-2331-764A-98C2-560B1270D1A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02529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9726-A0D0-2244-88E6-CA8FF8E6B2E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18663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3ABA-53D3-CE41-B10A-530C7F886C3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86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5A6DA9B7-E3E4-B040-AB22-343D7B34FBE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490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047E-7EB4-4D47-A036-55AF5B6747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266962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C2FF-92A2-1048-9290-3F6CEE0CD26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527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646CF-5513-804E-B605-DE8BB47E6A8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18251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charset="0"/>
              </a:rPr>
              <a:t>Colloque IFN – Eduquer les mangeurs ? - 9 décembre 2008</a:t>
            </a:r>
            <a:endParaRPr lang="fr-FR" altLang="fr-FR" sz="1000" b="0" smtClean="0">
              <a:solidFill>
                <a:srgbClr val="99CC00"/>
              </a:solidFill>
              <a:latin typeface="Futura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C50CDFE-431C-364B-AB74-2750A42EF33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6281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7A320DF-1A57-8E45-BCF8-670BBDBCA5B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9607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B4E113C-11A6-5C45-9039-C7FB035E1E2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34490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781060F-2C26-4046-83CC-E8A0A6DB07A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9997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DF195B7-BADB-A441-BFAA-D1FC9373DBA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278294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B85284F-1334-CB4D-B4FB-E9573A61008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5776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0DE6A35-937E-494A-A180-46F58B36C8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66084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C6D9B81-CD52-B748-B57E-F738BA1BAC2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1158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8506-56F1-7741-A113-E4FDE2B4A70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258279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A9EF527-F059-084B-828B-601A94741C4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92376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315E7F5-139F-FD45-B3B9-2C232141BC5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9652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5CCA600-CEAC-C140-97CA-F15B1C33816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90732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A5E0016-96AC-3847-85EA-F2A79A1669A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32621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3B80D3E-227F-2742-85B3-1A2469AAA347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B3AE740-3314-234A-A03C-E065DD2B8D3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372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FD7B-4CDD-2F4A-8F10-9523B051A8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773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A3FC-FFE5-774F-8E36-7A346D51E0A2}" type="datetimeFigureOut">
              <a:rPr lang="fr-FR"/>
              <a:pPr>
                <a:defRPr/>
              </a:pPr>
              <a:t>02/02/2017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67F6-B573-0046-AFCC-B3F7CD825CF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814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charset="0"/>
              </a:rPr>
              <a:t>Colloque IFN – Eduquer les mangeurs ? - 9 décembre 2008</a:t>
            </a:r>
            <a:endParaRPr lang="fr-FR" altLang="fr-FR" sz="1000" b="0" smtClean="0">
              <a:solidFill>
                <a:srgbClr val="99CC00"/>
              </a:solidFill>
              <a:latin typeface="Futura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2EEE-6E4E-B246-B29A-92174305006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25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8184-40C2-3145-821E-5FDB558A958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3179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1B2D-F971-0E47-BB8E-11A70640879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8779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3D1F-9202-A045-8319-82FEF5DF94E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049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B53E-0DD3-BE4D-926C-FAAA398402D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875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A2EE-84BA-7F4A-8E99-5778DC03D5D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23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ACCA20B9-6908-664F-8B24-B614F864F9E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1760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2F16-0E4A-6847-953A-AA760231F57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994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8095-ECDF-E945-B005-5503201834F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8004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B73F-AAD3-D049-8349-C667803B045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1260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08F7-F8BF-2C4A-9756-B495E18544B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1169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F9B6-C359-A946-8AF3-F54B675956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5882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B6C3-39ED-6A48-AE9A-F9257F7A611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6723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pitchFamily="1" charset="0"/>
              </a:rPr>
              <a:t>Colloque IFN – Eduquer les mangeurs ? - 9 décembre 2008</a:t>
            </a:r>
            <a:endParaRPr lang="fr-FR" altLang="en-US" sz="1000" b="0" smtClean="0">
              <a:solidFill>
                <a:srgbClr val="99CC00"/>
              </a:solidFill>
              <a:latin typeface="Futura" pitchFamily="1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EFEE2A1-EB83-A748-BA41-77A5F46C767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01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E9E3BB5-8AA0-CE44-AEC2-331D2A3B6FD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395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5180E5C-4CFA-C746-A074-930EBA5512B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8902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9EC115E-590F-5040-B729-319996C8464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55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92885BC7-52C4-4C4B-B2CF-287ED3B733D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5934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6B52237-591E-D842-B7E4-2D6F96C6F75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8174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EC5A32B-A8C7-ED4F-ACC5-9D91F7A38B8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448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5C15D4B-CB88-7441-BF23-ABAE23813F5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9895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043BCAB-FF71-2041-87FA-74A03F51EA8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73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1BC7F89-FBC5-3C43-889F-E30A74CA682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6650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6E07277-0E35-CC4F-9BF4-49F42C022BC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9479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A3D164C-DC03-8841-B00B-418BB5551AB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7110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906B4ED-621C-294C-A4D5-B91F899C80D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80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D83E47C-DCC8-724E-A321-0AC540615A5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6859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5AC2FAB-30EC-1045-82B5-7DB87C105B2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69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28059674-7184-5448-9263-7327E414FD4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3648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339A18C-54AB-5E49-A37B-DE3F12761F7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2181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2A877EC-4FBB-BC45-B2C2-8B0B79937C4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7402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02C3600-34B7-F84A-A8F1-3C310D00B29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7094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4BBE570-3C2E-6E4A-8C38-ECDCFBB6A03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2450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5BC227C-D697-2342-8EB1-8DB9C9589BF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2652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2DF0307-1D53-7F4D-8B5E-DB8B5BFBC19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1529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ond masque ppt"/>
          <p:cNvPicPr>
            <a:picLocks noChangeAspect="1" noChangeArrowheads="1"/>
          </p:cNvPicPr>
          <p:nvPr userDrawn="1"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8252" r="12590" b="5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pitchFamily="1" charset="0"/>
              </a:rPr>
              <a:t>Colloque IFN – Eduquer les mangeurs ? - 9 décembre 2008</a:t>
            </a:r>
            <a:endParaRPr lang="fr-FR" altLang="en-US" sz="1000" b="0" smtClean="0">
              <a:solidFill>
                <a:srgbClr val="99CC00"/>
              </a:solidFill>
              <a:latin typeface="Futura" pitchFamily="1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0" algn="ctr"/>
        </p:spPr>
        <p:txBody>
          <a:bodyPr anchorCtr="1"/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39D60BB-05F6-7F41-86C7-8FD7EF87864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60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070A5BB-5507-5E49-97CA-37DFF4D5521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715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3EE5126-2D2C-F44E-9AB5-08D3A7EFE86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4540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C0EEEC3-500F-0343-BE97-117F49E26B3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474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42D52551-1333-7447-AB7E-81F39455D73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7241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05F1FC2-4B16-374F-A6B7-84556968E3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732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30C6589-15D2-8543-8CAF-F4E16A31362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2673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D391BBD-42FA-DB44-B497-F16BF32D9EC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899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72A0D43-857C-4645-8530-D12D0447CED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80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98B58AA-B40B-FC47-AFEF-0B00211D55B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907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56F70E0-3FE7-2947-85E6-64E72C8146C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4478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1D05480-CB08-0B4B-AD7E-5FF8089E3F8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5560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5F0361E-D402-FB41-8CAC-592E79D570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628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A6D8166-5C78-3646-88F4-F8DB2FB8B11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805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1F9A4FE-96FE-FF45-90D2-C547EA8C553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435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C1A1EFD-C414-7041-9BF2-37677E5BDC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3206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92063F4-8E72-D84D-A505-6058BD2CE42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8201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CC326EF-2052-4E42-9590-DAC73C5A60F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0767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4EC2E98-F17B-894C-B420-1DB5EC521A1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104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80C4928-77FC-8D46-B7FC-74F69634382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3156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F107B28-D013-E04E-9933-DA20EEC2C00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4406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476DFE2-D1D8-0447-A857-5B68A048D8B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545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6B4CAF07-0315-6D41-B036-7DCA1AB8D41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81760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88C26C2-C90C-B443-88A1-1BB205FB23E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9207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F8FF911-5011-F243-940E-7D08A31B16E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5204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E61EFD8-7AB7-FA4A-B7C7-C08BC5F6DBD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122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8EB74D0C-A288-164E-89B4-772797765D7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6372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44F16F9-68A5-AD49-A589-CB100518C30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619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E66E3E3-DDDD-4B4F-92E4-893E3953639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020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F87FFBC-59F8-CA4E-9A9C-B9B7451E774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68429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6EA8F28-74AB-FA4B-81B9-9D35ABF3201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0395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D1CF526-D657-7B44-BF17-3F6E816BCD1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4823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6F8643A-DFE0-6940-B3ED-620774AE0BC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1091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D858533-E0D9-0143-B980-FB20FD105A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3430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36435E8-BB90-3840-9B63-9FF30CA2809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1391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BD1176-EF81-3C4A-A29A-D86D11A6EF7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51171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19ECAC6-0496-204D-92EA-F615D3D01C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568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123E56E5-1927-6349-9E72-8633EE1CF17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4909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C66C267-9E52-EB45-AA6D-5996D25D373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0448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631788C-0788-BF43-9DDF-6054FA566F5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654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E2C02A7-76D2-544D-96AF-E2B749682D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80584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6D3A3AA-8210-DE49-8D0D-058FC3F24A8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14276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F7B62E4-E1C7-8A4F-90EB-F59811FB802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3523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227A6C3-A334-E04C-9940-19E6B39AFEE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0177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8C18C64-CC86-984F-B4A2-8C1618DFFB4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8126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87FF283-87F3-0B49-8D3D-40E85A8A442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7706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19F5ECF-DDA0-8D46-8302-1F73F084952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4733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E64C144-7D0B-834D-BA7E-DA91D2D8C89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35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0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4.xml"/><Relationship Id="rId14" Type="http://schemas.openxmlformats.org/officeDocument/2006/relationships/theme" Target="../theme/theme1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4.xml"/><Relationship Id="rId14" Type="http://schemas.openxmlformats.org/officeDocument/2006/relationships/theme" Target="../theme/theme19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08.xml"/><Relationship Id="rId8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fr-FR"/>
              <a:t>Insulinothérapie et prise pndérale</a:t>
            </a:r>
          </a:p>
          <a:p>
            <a:pPr lvl="1"/>
            <a:r>
              <a:rPr lang="fr-FR" altLang="fr-FR"/>
              <a:t>Analyse de la littérature</a:t>
            </a:r>
          </a:p>
          <a:p>
            <a:pPr lvl="1"/>
            <a:endParaRPr lang="fr-FR" altLang="fr-FR"/>
          </a:p>
          <a:p>
            <a:pPr lvl="1"/>
            <a:r>
              <a:rPr lang="fr-FR" altLang="fr-FR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8CCB94-7F24-3548-A0D9-EB3D3AC09DB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fr-FR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91" r:id="rId1"/>
    <p:sldLayoutId id="2147496892" r:id="rId2"/>
    <p:sldLayoutId id="2147496893" r:id="rId3"/>
    <p:sldLayoutId id="2147496894" r:id="rId4"/>
    <p:sldLayoutId id="2147496895" r:id="rId5"/>
    <p:sldLayoutId id="2147496896" r:id="rId6"/>
    <p:sldLayoutId id="2147496897" r:id="rId7"/>
    <p:sldLayoutId id="2147496898" r:id="rId8"/>
    <p:sldLayoutId id="2147496899" r:id="rId9"/>
    <p:sldLayoutId id="2147496900" r:id="rId10"/>
    <p:sldLayoutId id="2147496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6C9"/>
          </a:solidFill>
          <a:latin typeface="+mj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fond text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98E808CE-5BDB-594D-A9E8-44218FE47FC0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pitchFamily="1" charset="0"/>
                <a:cs typeface="Arial" pitchFamily="34" charset="0"/>
              </a:rPr>
              <a:t>Colloque IFN – Eduquer les mangeurs ?  - 9 décembre 2008</a:t>
            </a:r>
          </a:p>
        </p:txBody>
      </p:sp>
    </p:spTree>
    <p:extLst>
      <p:ext uri="{BB962C8B-B14F-4D97-AF65-F5344CB8AC3E}">
        <p14:creationId xmlns:p14="http://schemas.microsoft.com/office/powerpoint/2010/main" val="17514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27" r:id="rId1"/>
    <p:sldLayoutId id="2147497128" r:id="rId2"/>
    <p:sldLayoutId id="2147497129" r:id="rId3"/>
    <p:sldLayoutId id="2147497130" r:id="rId4"/>
    <p:sldLayoutId id="2147497131" r:id="rId5"/>
    <p:sldLayoutId id="2147497132" r:id="rId6"/>
    <p:sldLayoutId id="2147497133" r:id="rId7"/>
    <p:sldLayoutId id="2147497134" r:id="rId8"/>
    <p:sldLayoutId id="2147497135" r:id="rId9"/>
    <p:sldLayoutId id="214749713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7" descr="fond tex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F6BE563A-2974-A445-9F71-CA12D783084B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pitchFamily="1" charset="0"/>
                <a:cs typeface="Arial" pitchFamily="34" charset="0"/>
              </a:rPr>
              <a:t>Colloque IFN – Eduquer les mangeurs ?  - 9 décembre 2008</a:t>
            </a:r>
          </a:p>
        </p:txBody>
      </p:sp>
    </p:spTree>
    <p:extLst>
      <p:ext uri="{BB962C8B-B14F-4D97-AF65-F5344CB8AC3E}">
        <p14:creationId xmlns:p14="http://schemas.microsoft.com/office/powerpoint/2010/main" val="9204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38" r:id="rId1"/>
    <p:sldLayoutId id="2147497139" r:id="rId2"/>
    <p:sldLayoutId id="2147497140" r:id="rId3"/>
    <p:sldLayoutId id="2147497141" r:id="rId4"/>
    <p:sldLayoutId id="2147497142" r:id="rId5"/>
    <p:sldLayoutId id="2147497143" r:id="rId6"/>
    <p:sldLayoutId id="2147497144" r:id="rId7"/>
    <p:sldLayoutId id="2147497145" r:id="rId8"/>
    <p:sldLayoutId id="2147497146" r:id="rId9"/>
    <p:sldLayoutId id="2147497147" r:id="rId10"/>
    <p:sldLayoutId id="2147497148" r:id="rId11"/>
    <p:sldLayoutId id="2147497149" r:id="rId12"/>
    <p:sldLayoutId id="21474971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en-US"/>
              <a:t>Insulinothérapie et prise pndérale</a:t>
            </a:r>
          </a:p>
          <a:p>
            <a:pPr lvl="1"/>
            <a:r>
              <a:rPr lang="fr-FR" altLang="en-US"/>
              <a:t>Analyse de la littérature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C57FF4-B5C0-8D43-89BF-D8D79DA8E2A4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52" r:id="rId1"/>
    <p:sldLayoutId id="2147497153" r:id="rId2"/>
    <p:sldLayoutId id="2147497154" r:id="rId3"/>
    <p:sldLayoutId id="2147497155" r:id="rId4"/>
    <p:sldLayoutId id="2147497156" r:id="rId5"/>
    <p:sldLayoutId id="2147497157" r:id="rId6"/>
    <p:sldLayoutId id="2147497158" r:id="rId7"/>
    <p:sldLayoutId id="2147497159" r:id="rId8"/>
    <p:sldLayoutId id="2147497160" r:id="rId9"/>
    <p:sldLayoutId id="2147497161" r:id="rId10"/>
    <p:sldLayoutId id="2147497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6C9"/>
          </a:solidFill>
          <a:latin typeface="+mj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en-US"/>
              <a:t>Insulinothérapie et prise pndérale</a:t>
            </a:r>
          </a:p>
          <a:p>
            <a:pPr lvl="1"/>
            <a:r>
              <a:rPr lang="fr-FR" altLang="en-US"/>
              <a:t>Analyse de la littérature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FD8D92-58BC-9B4E-A611-0A4190D5BAFA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64" r:id="rId1"/>
    <p:sldLayoutId id="2147497165" r:id="rId2"/>
    <p:sldLayoutId id="2147497166" r:id="rId3"/>
    <p:sldLayoutId id="2147497167" r:id="rId4"/>
    <p:sldLayoutId id="2147497168" r:id="rId5"/>
    <p:sldLayoutId id="2147497169" r:id="rId6"/>
    <p:sldLayoutId id="2147497170" r:id="rId7"/>
    <p:sldLayoutId id="2147497171" r:id="rId8"/>
    <p:sldLayoutId id="2147497172" r:id="rId9"/>
    <p:sldLayoutId id="2147497173" r:id="rId10"/>
    <p:sldLayoutId id="21474971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6C9"/>
          </a:solidFill>
          <a:latin typeface="+mj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Futura"/>
                <a:ea typeface="ＭＳ Ｐゴシック"/>
                <a:cs typeface="Arial" pitchFamily="34" charset="0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Futura"/>
                <a:ea typeface="ＭＳ Ｐゴシック"/>
                <a:cs typeface="Arial" pitchFamily="34" charset="0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88ADF6D7-F4D3-7943-86FD-7F26F9BB5BB2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</p:spTree>
    <p:extLst>
      <p:ext uri="{BB962C8B-B14F-4D97-AF65-F5344CB8AC3E}">
        <p14:creationId xmlns:p14="http://schemas.microsoft.com/office/powerpoint/2010/main" val="1944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76" r:id="rId1"/>
    <p:sldLayoutId id="2147497177" r:id="rId2"/>
    <p:sldLayoutId id="2147497178" r:id="rId3"/>
    <p:sldLayoutId id="2147497179" r:id="rId4"/>
    <p:sldLayoutId id="2147497180" r:id="rId5"/>
    <p:sldLayoutId id="2147497181" r:id="rId6"/>
    <p:sldLayoutId id="2147497182" r:id="rId7"/>
    <p:sldLayoutId id="2147497183" r:id="rId8"/>
    <p:sldLayoutId id="2147497184" r:id="rId9"/>
    <p:sldLayoutId id="2147497185" r:id="rId10"/>
    <p:sldLayoutId id="2147497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en-US"/>
              <a:t>Insulinothérapie et prise pndérale</a:t>
            </a:r>
          </a:p>
          <a:p>
            <a:pPr lvl="1"/>
            <a:r>
              <a:rPr lang="fr-FR" altLang="en-US"/>
              <a:t>Analyse de la littérature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174840-692D-334C-B86A-31437B3953C1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88" r:id="rId1"/>
    <p:sldLayoutId id="2147497189" r:id="rId2"/>
    <p:sldLayoutId id="2147497190" r:id="rId3"/>
    <p:sldLayoutId id="2147497191" r:id="rId4"/>
    <p:sldLayoutId id="2147497192" r:id="rId5"/>
    <p:sldLayoutId id="2147497193" r:id="rId6"/>
    <p:sldLayoutId id="2147497194" r:id="rId7"/>
    <p:sldLayoutId id="2147497195" r:id="rId8"/>
    <p:sldLayoutId id="2147497196" r:id="rId9"/>
    <p:sldLayoutId id="2147497197" r:id="rId10"/>
    <p:sldLayoutId id="2147497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6C9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7" descr="fond tex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Futura"/>
                <a:ea typeface="ＭＳ Ｐゴシック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Futura"/>
                <a:ea typeface="ＭＳ Ｐゴシック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EADE991A-6590-7449-9AEC-161E0683DBF8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pitchFamily="1" charset="0"/>
              </a:rPr>
              <a:t>Colloque IFN – Eduquer les mangeurs ?  - 9 décembre 2008</a:t>
            </a:r>
          </a:p>
        </p:txBody>
      </p:sp>
    </p:spTree>
    <p:extLst>
      <p:ext uri="{BB962C8B-B14F-4D97-AF65-F5344CB8AC3E}">
        <p14:creationId xmlns:p14="http://schemas.microsoft.com/office/powerpoint/2010/main" val="11811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224" r:id="rId1"/>
    <p:sldLayoutId id="2147497225" r:id="rId2"/>
    <p:sldLayoutId id="2147497226" r:id="rId3"/>
    <p:sldLayoutId id="2147497227" r:id="rId4"/>
    <p:sldLayoutId id="2147497228" r:id="rId5"/>
    <p:sldLayoutId id="2147497229" r:id="rId6"/>
    <p:sldLayoutId id="2147497230" r:id="rId7"/>
    <p:sldLayoutId id="2147497231" r:id="rId8"/>
    <p:sldLayoutId id="2147497232" r:id="rId9"/>
    <p:sldLayoutId id="2147497233" r:id="rId10"/>
    <p:sldLayoutId id="21474972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0" name="Espace réservé du pied de pag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1" name="Espace réservé du numéro de diapositiv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9A1CB099-B4C5-F44F-AEB2-ABE8935EE270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</p:spTree>
    <p:extLst>
      <p:ext uri="{BB962C8B-B14F-4D97-AF65-F5344CB8AC3E}">
        <p14:creationId xmlns:p14="http://schemas.microsoft.com/office/powerpoint/2010/main" val="19682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236" r:id="rId1"/>
    <p:sldLayoutId id="2147497237" r:id="rId2"/>
    <p:sldLayoutId id="2147497238" r:id="rId3"/>
    <p:sldLayoutId id="2147497239" r:id="rId4"/>
    <p:sldLayoutId id="2147497240" r:id="rId5"/>
    <p:sldLayoutId id="2147497241" r:id="rId6"/>
    <p:sldLayoutId id="2147497242" r:id="rId7"/>
    <p:sldLayoutId id="2147497243" r:id="rId8"/>
    <p:sldLayoutId id="2147497244" r:id="rId9"/>
    <p:sldLayoutId id="2147497245" r:id="rId10"/>
    <p:sldLayoutId id="2147497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0" name="Espace réservé du pied de pag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1" name="Espace réservé du numéro de diapositiv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89EFB151-B4A8-D842-BF1B-D32068E9DEA5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</p:spTree>
    <p:extLst>
      <p:ext uri="{BB962C8B-B14F-4D97-AF65-F5344CB8AC3E}">
        <p14:creationId xmlns:p14="http://schemas.microsoft.com/office/powerpoint/2010/main" val="14729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248" r:id="rId1"/>
    <p:sldLayoutId id="2147497249" r:id="rId2"/>
    <p:sldLayoutId id="2147497250" r:id="rId3"/>
    <p:sldLayoutId id="2147497251" r:id="rId4"/>
    <p:sldLayoutId id="2147497252" r:id="rId5"/>
    <p:sldLayoutId id="2147497253" r:id="rId6"/>
    <p:sldLayoutId id="2147497254" r:id="rId7"/>
    <p:sldLayoutId id="2147497255" r:id="rId8"/>
    <p:sldLayoutId id="2147497256" r:id="rId9"/>
    <p:sldLayoutId id="2147497257" r:id="rId10"/>
    <p:sldLayoutId id="21474972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7" descr="fond tex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Futura"/>
                <a:ea typeface="ＭＳ Ｐゴシック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Futura"/>
                <a:ea typeface="ＭＳ Ｐゴシック"/>
              </a:defRPr>
            </a:lvl1pPr>
          </a:lstStyle>
          <a:p>
            <a:pPr>
              <a:defRPr/>
            </a:pPr>
            <a:endParaRPr lang="fr-FR" b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03C13673-ECCF-1A48-963A-985FC111377E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pitchFamily="1" charset="0"/>
                <a:cs typeface="Arial" pitchFamily="34" charset="0"/>
              </a:rPr>
              <a:t>Colloque IFN – Eduquer les mangeurs ?  - 9 décembre 2008</a:t>
            </a:r>
          </a:p>
        </p:txBody>
      </p:sp>
    </p:spTree>
    <p:extLst>
      <p:ext uri="{BB962C8B-B14F-4D97-AF65-F5344CB8AC3E}">
        <p14:creationId xmlns:p14="http://schemas.microsoft.com/office/powerpoint/2010/main" val="56822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260" r:id="rId1"/>
    <p:sldLayoutId id="2147497261" r:id="rId2"/>
    <p:sldLayoutId id="2147497262" r:id="rId3"/>
    <p:sldLayoutId id="2147497263" r:id="rId4"/>
    <p:sldLayoutId id="2147497264" r:id="rId5"/>
    <p:sldLayoutId id="2147497265" r:id="rId6"/>
    <p:sldLayoutId id="2147497266" r:id="rId7"/>
    <p:sldLayoutId id="2147497267" r:id="rId8"/>
    <p:sldLayoutId id="2147497268" r:id="rId9"/>
    <p:sldLayoutId id="2147497269" r:id="rId10"/>
    <p:sldLayoutId id="2147497270" r:id="rId11"/>
    <p:sldLayoutId id="2147497271" r:id="rId12"/>
    <p:sldLayoutId id="21474972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fond tex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CD84D7F3-17C3-234B-BCC7-2CE80773423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sz="1000" smtClean="0">
                <a:solidFill>
                  <a:srgbClr val="99CC00"/>
                </a:solidFill>
                <a:latin typeface="Futura" pitchFamily="1" charset="0"/>
                <a:cs typeface="Arial" panose="020B0604020202020204" pitchFamily="34" charset="0"/>
              </a:rPr>
              <a:t>Colloque IFN – Eduquer les mangeurs ?  - 9 décembre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02" r:id="rId1"/>
    <p:sldLayoutId id="2147496903" r:id="rId2"/>
    <p:sldLayoutId id="2147496904" r:id="rId3"/>
    <p:sldLayoutId id="2147496905" r:id="rId4"/>
    <p:sldLayoutId id="2147496906" r:id="rId5"/>
    <p:sldLayoutId id="2147496907" r:id="rId6"/>
    <p:sldLayoutId id="2147496908" r:id="rId7"/>
    <p:sldLayoutId id="2147496909" r:id="rId8"/>
    <p:sldLayoutId id="2147496910" r:id="rId9"/>
    <p:sldLayoutId id="2147496911" r:id="rId10"/>
    <p:sldLayoutId id="2147496912" r:id="rId11"/>
    <p:sldLayoutId id="21474969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 descr="fond tex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3CED177B-4F9B-954E-B8C3-D4350450727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1000" smtClean="0">
                <a:solidFill>
                  <a:srgbClr val="99CC00"/>
                </a:solidFill>
                <a:latin typeface="Futura" pitchFamily="1" charset="0"/>
              </a:rPr>
              <a:t>Colloque IFN – Eduquer les mangeurs ?  - 9 décembre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27" r:id="rId1"/>
    <p:sldLayoutId id="2147496928" r:id="rId2"/>
    <p:sldLayoutId id="2147496929" r:id="rId3"/>
    <p:sldLayoutId id="2147496930" r:id="rId4"/>
    <p:sldLayoutId id="2147496931" r:id="rId5"/>
    <p:sldLayoutId id="2147496932" r:id="rId6"/>
    <p:sldLayoutId id="2147496933" r:id="rId7"/>
    <p:sldLayoutId id="2147496934" r:id="rId8"/>
    <p:sldLayoutId id="2147496935" r:id="rId9"/>
    <p:sldLayoutId id="2147496936" r:id="rId10"/>
    <p:sldLayoutId id="2147496937" r:id="rId11"/>
    <p:sldLayoutId id="21474969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nd text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44E4A2EC-61C4-E54F-8C37-C457CB10FD37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pitchFamily="1" charset="0"/>
              </a:rPr>
              <a:t>Colloque IFN – Eduquer les mangeurs ?  - 9 décembre 2008</a:t>
            </a:r>
          </a:p>
        </p:txBody>
      </p:sp>
    </p:spTree>
    <p:extLst>
      <p:ext uri="{BB962C8B-B14F-4D97-AF65-F5344CB8AC3E}">
        <p14:creationId xmlns:p14="http://schemas.microsoft.com/office/powerpoint/2010/main" val="17182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054" r:id="rId1"/>
    <p:sldLayoutId id="2147497055" r:id="rId2"/>
    <p:sldLayoutId id="2147497056" r:id="rId3"/>
    <p:sldLayoutId id="2147497057" r:id="rId4"/>
    <p:sldLayoutId id="2147497058" r:id="rId5"/>
    <p:sldLayoutId id="2147497059" r:id="rId6"/>
    <p:sldLayoutId id="2147497060" r:id="rId7"/>
    <p:sldLayoutId id="2147497061" r:id="rId8"/>
    <p:sldLayoutId id="2147497062" r:id="rId9"/>
    <p:sldLayoutId id="214749706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en-US"/>
              <a:t>Insulinothérapie et prise pndérale</a:t>
            </a:r>
          </a:p>
          <a:p>
            <a:pPr lvl="1"/>
            <a:r>
              <a:rPr lang="fr-FR" altLang="en-US"/>
              <a:t>Analyse de la littérature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C760D5-7FC6-D647-A347-0E8483071297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fr-FR" altLang="en-US" b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065" r:id="rId1"/>
    <p:sldLayoutId id="2147497066" r:id="rId2"/>
    <p:sldLayoutId id="2147497067" r:id="rId3"/>
    <p:sldLayoutId id="2147497068" r:id="rId4"/>
    <p:sldLayoutId id="2147497069" r:id="rId5"/>
    <p:sldLayoutId id="2147497070" r:id="rId6"/>
    <p:sldLayoutId id="2147497071" r:id="rId7"/>
    <p:sldLayoutId id="2147497072" r:id="rId8"/>
    <p:sldLayoutId id="2147497073" r:id="rId9"/>
    <p:sldLayoutId id="214749707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6C9"/>
          </a:solidFill>
          <a:latin typeface="+mj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7" descr="fond text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0"/>
            <a:ext cx="88233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31C2FA4B-9BE9-5C45-844E-FE7E53C335B4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6858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en-US" sz="1000" smtClean="0">
                <a:solidFill>
                  <a:srgbClr val="99CC00"/>
                </a:solidFill>
                <a:latin typeface="Futura" pitchFamily="1" charset="0"/>
              </a:rPr>
              <a:t>Colloque IFN – Eduquer les mangeurs ?  - 9 décembre 2008</a:t>
            </a:r>
          </a:p>
        </p:txBody>
      </p:sp>
    </p:spTree>
    <p:extLst>
      <p:ext uri="{BB962C8B-B14F-4D97-AF65-F5344CB8AC3E}">
        <p14:creationId xmlns:p14="http://schemas.microsoft.com/office/powerpoint/2010/main" val="133339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077" r:id="rId1"/>
    <p:sldLayoutId id="2147497078" r:id="rId2"/>
    <p:sldLayoutId id="2147497079" r:id="rId3"/>
    <p:sldLayoutId id="2147497080" r:id="rId4"/>
    <p:sldLayoutId id="2147497081" r:id="rId5"/>
    <p:sldLayoutId id="2147497082" r:id="rId6"/>
    <p:sldLayoutId id="2147497083" r:id="rId7"/>
    <p:sldLayoutId id="2147497084" r:id="rId8"/>
    <p:sldLayoutId id="2147497085" r:id="rId9"/>
    <p:sldLayoutId id="2147497086" r:id="rId10"/>
    <p:sldLayoutId id="2147497087" r:id="rId11"/>
    <p:sldLayoutId id="21474970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en-US"/>
              <a:t>Insulinothérapie et prise pndérale</a:t>
            </a:r>
          </a:p>
          <a:p>
            <a:pPr lvl="1"/>
            <a:r>
              <a:rPr lang="fr-FR" altLang="en-US"/>
              <a:t>Analyse de la littérature</a:t>
            </a:r>
          </a:p>
          <a:p>
            <a:pPr lvl="1"/>
            <a:endParaRPr lang="fr-FR" altLang="en-US"/>
          </a:p>
          <a:p>
            <a:pPr lvl="1"/>
            <a:r>
              <a:rPr lang="fr-FR" altLang="en-US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52C448-F70F-A841-B07B-23E69E56B7C8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090" r:id="rId1"/>
    <p:sldLayoutId id="2147497091" r:id="rId2"/>
    <p:sldLayoutId id="2147497092" r:id="rId3"/>
    <p:sldLayoutId id="2147497093" r:id="rId4"/>
    <p:sldLayoutId id="2147497094" r:id="rId5"/>
    <p:sldLayoutId id="2147497095" r:id="rId6"/>
    <p:sldLayoutId id="2147497096" r:id="rId7"/>
    <p:sldLayoutId id="2147497097" r:id="rId8"/>
    <p:sldLayoutId id="2147497098" r:id="rId9"/>
    <p:sldLayoutId id="2147497099" r:id="rId10"/>
    <p:sldLayoutId id="2147497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86C9"/>
          </a:solidFill>
          <a:latin typeface="+mj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Futura" pitchFamily="1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Futura" charset="0"/>
              </a:defRPr>
            </a:lvl1pPr>
          </a:lstStyle>
          <a:p>
            <a:pPr>
              <a:defRPr/>
            </a:pPr>
            <a:fld id="{5111EB05-244B-6C4E-A9C1-198987C3E5E7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</p:spTree>
    <p:extLst>
      <p:ext uri="{BB962C8B-B14F-4D97-AF65-F5344CB8AC3E}">
        <p14:creationId xmlns:p14="http://schemas.microsoft.com/office/powerpoint/2010/main" val="5644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02" r:id="rId1"/>
    <p:sldLayoutId id="2147497103" r:id="rId2"/>
    <p:sldLayoutId id="2147497104" r:id="rId3"/>
    <p:sldLayoutId id="2147497105" r:id="rId4"/>
    <p:sldLayoutId id="2147497106" r:id="rId5"/>
    <p:sldLayoutId id="2147497107" r:id="rId6"/>
    <p:sldLayoutId id="2147497108" r:id="rId7"/>
    <p:sldLayoutId id="2147497109" r:id="rId8"/>
    <p:sldLayoutId id="2147497110" r:id="rId9"/>
    <p:sldLayoutId id="2147497111" r:id="rId10"/>
    <p:sldLayoutId id="2147497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anose="020B0A04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7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fr-FR" altLang="fr-FR"/>
              <a:t>Insulinothérapie et prise pndérale</a:t>
            </a:r>
          </a:p>
          <a:p>
            <a:pPr lvl="1"/>
            <a:r>
              <a:rPr lang="fr-FR" altLang="fr-FR"/>
              <a:t>Analyse de la littérature</a:t>
            </a:r>
          </a:p>
          <a:p>
            <a:pPr lvl="1"/>
            <a:endParaRPr lang="fr-FR" altLang="fr-FR"/>
          </a:p>
          <a:p>
            <a:pPr lvl="1"/>
            <a:r>
              <a:rPr lang="fr-FR" altLang="fr-FR"/>
              <a:t>Pr Fabbrizzio Andreelli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5A0080-45EC-604B-81F3-35C6CB2FCADD}" type="slidenum">
              <a:rPr lang="fr-FR" altLang="fr-FR" b="0"/>
              <a:pPr>
                <a:defRPr/>
              </a:pPr>
              <a:t>‹#›</a:t>
            </a:fld>
            <a:endParaRPr lang="fr-FR" altLang="fr-FR" b="0"/>
          </a:p>
        </p:txBody>
      </p:sp>
      <p:sp>
        <p:nvSpPr>
          <p:cNvPr id="18437" name="Rectangle 8"/>
          <p:cNvSpPr>
            <a:spLocks noChangeArrowheads="1"/>
          </p:cNvSpPr>
          <p:nvPr userDrawn="1"/>
        </p:nvSpPr>
        <p:spPr bwMode="auto">
          <a:xfrm>
            <a:off x="7308850" y="5589588"/>
            <a:ext cx="2016125" cy="1268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fr-FR" altLang="fr-FR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114" r:id="rId1"/>
    <p:sldLayoutId id="2147497115" r:id="rId2"/>
    <p:sldLayoutId id="2147497116" r:id="rId3"/>
    <p:sldLayoutId id="2147497117" r:id="rId4"/>
    <p:sldLayoutId id="2147497118" r:id="rId5"/>
    <p:sldLayoutId id="2147497119" r:id="rId6"/>
    <p:sldLayoutId id="2147497120" r:id="rId7"/>
    <p:sldLayoutId id="2147497121" r:id="rId8"/>
    <p:sldLayoutId id="2147497122" r:id="rId9"/>
    <p:sldLayoutId id="2147497123" r:id="rId10"/>
    <p:sldLayoutId id="2147497124" r:id="rId11"/>
    <p:sldLayoutId id="21474971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6C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86C9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image" Target="../media/image1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59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03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ZoneTexte 1"/>
          <p:cNvSpPr txBox="1">
            <a:spLocks noChangeArrowheads="1"/>
          </p:cNvSpPr>
          <p:nvPr/>
        </p:nvSpPr>
        <p:spPr bwMode="auto">
          <a:xfrm>
            <a:off x="115888" y="1989138"/>
            <a:ext cx="90281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0000FF"/>
                </a:solidFill>
              </a:rPr>
              <a:t>Surmonter les obstacles à la mise à l’insuline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0000FF"/>
                </a:solidFill>
              </a:rPr>
              <a:t>une étape décisive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dirty="0" smtClean="0">
                <a:solidFill>
                  <a:srgbClr val="0000FF"/>
                </a:solidFill>
              </a:rPr>
              <a:t>Gérard </a:t>
            </a:r>
            <a:r>
              <a:rPr lang="fr-FR" altLang="fr-FR" sz="2800" dirty="0" err="1">
                <a:solidFill>
                  <a:srgbClr val="0000FF"/>
                </a:solidFill>
              </a:rPr>
              <a:t>Reach</a:t>
            </a:r>
            <a:endParaRPr lang="fr-FR" altLang="fr-FR" sz="2800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</a:rPr>
              <a:t>Référent Qualité-Hospitalité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</a:rPr>
              <a:t>Groupe Hospitalier Hôpitaux Universitaires </a:t>
            </a:r>
            <a:r>
              <a:rPr lang="fr-FR" altLang="fr-FR" sz="2000" dirty="0" smtClean="0">
                <a:solidFill>
                  <a:srgbClr val="000000"/>
                </a:solidFill>
              </a:rPr>
              <a:t>Paris-Seine Saint-Denis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</a:rPr>
              <a:t>EA 3412, Université Paris 13, Sorbonne Paris Cité </a:t>
            </a:r>
            <a:endParaRPr lang="fr-FR" altLang="fr-FR" sz="20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 smtClean="0">
                <a:solidFill>
                  <a:srgbClr val="000000"/>
                </a:solidFill>
              </a:rPr>
              <a:t>Bobigny 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dirty="0" err="1">
                <a:solidFill>
                  <a:srgbClr val="000000"/>
                </a:solidFill>
              </a:rPr>
              <a:t>gerard.reach@aphp.fr</a:t>
            </a:r>
            <a:endParaRPr lang="fr-FR" altLang="fr-FR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72200" y="5877272"/>
            <a:ext cx="25922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Pas de lien d’intérêt                      à déclarer dans le cadre de cette conférence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09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60350"/>
            <a:ext cx="8839200" cy="990600"/>
          </a:xfrm>
        </p:spPr>
        <p:txBody>
          <a:bodyPr/>
          <a:lstStyle/>
          <a:p>
            <a:r>
              <a:rPr lang="en-GB" altLang="en-US" sz="2800" b="1">
                <a:solidFill>
                  <a:srgbClr val="0000FF"/>
                </a:solidFill>
                <a:latin typeface="Arial" charset="0"/>
              </a:rPr>
              <a:t/>
            </a:r>
            <a:br>
              <a:rPr lang="en-GB" altLang="en-US" sz="2800" b="1">
                <a:solidFill>
                  <a:srgbClr val="0000FF"/>
                </a:solidFill>
                <a:latin typeface="Arial" charset="0"/>
              </a:rPr>
            </a:br>
            <a:r>
              <a:rPr lang="en-GB" altLang="en-US" sz="2800" b="1">
                <a:solidFill>
                  <a:srgbClr val="0000FF"/>
                </a:solidFill>
                <a:latin typeface="Arial" charset="0"/>
              </a:rPr>
              <a:t>Des raisons communes</a:t>
            </a:r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3744913" y="3227388"/>
          <a:ext cx="19050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 bitmap" r:id="rId4" imgW="1905266" imgH="2029108" progId="PBrush">
                  <p:embed/>
                </p:oleObj>
              </mc:Choice>
              <mc:Fallback>
                <p:oleObj name="Image bitmap" r:id="rId4" imgW="1905266" imgH="202910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227388"/>
                        <a:ext cx="190500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49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773238"/>
            <a:ext cx="7621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6" name="Text Box 8"/>
          <p:cNvSpPr txBox="1">
            <a:spLocks noChangeArrowheads="1"/>
          </p:cNvSpPr>
          <p:nvPr/>
        </p:nvSpPr>
        <p:spPr bwMode="auto">
          <a:xfrm>
            <a:off x="665163" y="2492375"/>
            <a:ext cx="3186112" cy="2370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Le patient n’en veut pas</a:t>
            </a:r>
          </a:p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Difficile, prend du temps</a:t>
            </a:r>
          </a:p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Hypos, prise de poids</a:t>
            </a:r>
          </a:p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ça ne marchera pas, c’est cher</a:t>
            </a:r>
          </a:p>
        </p:txBody>
      </p:sp>
      <p:sp>
        <p:nvSpPr>
          <p:cNvPr id="294917" name="Text Box 9"/>
          <p:cNvSpPr txBox="1">
            <a:spLocks noChangeArrowheads="1"/>
          </p:cNvSpPr>
          <p:nvPr/>
        </p:nvSpPr>
        <p:spPr bwMode="auto">
          <a:xfrm>
            <a:off x="4697413" y="2489200"/>
            <a:ext cx="34290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Douloureux et difficile</a:t>
            </a:r>
          </a:p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Prise de poids, hypos</a:t>
            </a:r>
          </a:p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« bout du rouleau »,                  le diabète s’aggrave</a:t>
            </a:r>
          </a:p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Dépendance</a:t>
            </a:r>
          </a:p>
          <a:p>
            <a:pPr>
              <a:spcBef>
                <a:spcPts val="1200"/>
              </a:spcBef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294918" name="Rectangle 10"/>
          <p:cNvSpPr>
            <a:spLocks noChangeArrowheads="1"/>
          </p:cNvSpPr>
          <p:nvPr/>
        </p:nvSpPr>
        <p:spPr bwMode="auto">
          <a:xfrm>
            <a:off x="4768850" y="4646613"/>
            <a:ext cx="3143250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4919" name="Oval 6"/>
          <p:cNvSpPr>
            <a:spLocks noChangeArrowheads="1"/>
          </p:cNvSpPr>
          <p:nvPr/>
        </p:nvSpPr>
        <p:spPr bwMode="auto">
          <a:xfrm>
            <a:off x="449263" y="3355975"/>
            <a:ext cx="3581400" cy="7937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4920" name="Oval 7"/>
          <p:cNvSpPr>
            <a:spLocks noChangeArrowheads="1"/>
          </p:cNvSpPr>
          <p:nvPr/>
        </p:nvSpPr>
        <p:spPr bwMode="auto">
          <a:xfrm>
            <a:off x="4410075" y="2781300"/>
            <a:ext cx="3652838" cy="6794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4921" name="Text Box 11"/>
          <p:cNvSpPr txBox="1">
            <a:spLocks noChangeArrowheads="1"/>
          </p:cNvSpPr>
          <p:nvPr/>
        </p:nvSpPr>
        <p:spPr bwMode="auto">
          <a:xfrm>
            <a:off x="1558925" y="1803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000000"/>
                </a:solidFill>
              </a:rPr>
              <a:t>Docteurs</a:t>
            </a:r>
          </a:p>
        </p:txBody>
      </p:sp>
      <p:sp>
        <p:nvSpPr>
          <p:cNvPr id="294922" name="Text Box 12"/>
          <p:cNvSpPr txBox="1">
            <a:spLocks noChangeArrowheads="1"/>
          </p:cNvSpPr>
          <p:nvPr/>
        </p:nvSpPr>
        <p:spPr bwMode="auto">
          <a:xfrm>
            <a:off x="5292725" y="1803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94923" name="Rectangle 15"/>
          <p:cNvSpPr>
            <a:spLocks noChangeArrowheads="1"/>
          </p:cNvSpPr>
          <p:nvPr/>
        </p:nvSpPr>
        <p:spPr bwMode="auto">
          <a:xfrm>
            <a:off x="3833813" y="2492375"/>
            <a:ext cx="2159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4924" name="Oval 6"/>
          <p:cNvSpPr>
            <a:spLocks noChangeArrowheads="1"/>
          </p:cNvSpPr>
          <p:nvPr/>
        </p:nvSpPr>
        <p:spPr bwMode="auto">
          <a:xfrm>
            <a:off x="449263" y="2347913"/>
            <a:ext cx="3581400" cy="609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94925" name="Rectangle 15"/>
          <p:cNvSpPr>
            <a:spLocks noChangeArrowheads="1"/>
          </p:cNvSpPr>
          <p:nvPr/>
        </p:nvSpPr>
        <p:spPr bwMode="auto">
          <a:xfrm>
            <a:off x="611188" y="5157788"/>
            <a:ext cx="6408737" cy="1150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294926" name="Text Box 5"/>
          <p:cNvSpPr txBox="1">
            <a:spLocks noChangeArrowheads="1"/>
          </p:cNvSpPr>
          <p:nvPr/>
        </p:nvSpPr>
        <p:spPr bwMode="auto">
          <a:xfrm>
            <a:off x="827088" y="5805488"/>
            <a:ext cx="811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600" dirty="0">
                <a:solidFill>
                  <a:srgbClr val="000000"/>
                </a:solidFill>
              </a:rPr>
              <a:t>Phillips P, </a:t>
            </a:r>
            <a:r>
              <a:rPr lang="fr-FR" altLang="fr-FR" sz="1600" dirty="0">
                <a:solidFill>
                  <a:srgbClr val="FF3300"/>
                </a:solidFill>
              </a:rPr>
              <a:t>Type 2 </a:t>
            </a:r>
            <a:r>
              <a:rPr lang="fr-FR" altLang="fr-FR" sz="1600" dirty="0" err="1">
                <a:solidFill>
                  <a:srgbClr val="FF3300"/>
                </a:solidFill>
              </a:rPr>
              <a:t>Diabetes</a:t>
            </a:r>
            <a:r>
              <a:rPr lang="fr-FR" altLang="fr-FR" sz="1600" dirty="0">
                <a:solidFill>
                  <a:srgbClr val="FF3300"/>
                </a:solidFill>
              </a:rPr>
              <a:t> – </a:t>
            </a:r>
            <a:r>
              <a:rPr lang="fr-FR" altLang="fr-FR" sz="1600" dirty="0" err="1">
                <a:solidFill>
                  <a:srgbClr val="FF3300"/>
                </a:solidFill>
              </a:rPr>
              <a:t>Failure</a:t>
            </a:r>
            <a:r>
              <a:rPr lang="fr-FR" altLang="fr-FR" sz="1600" dirty="0">
                <a:solidFill>
                  <a:srgbClr val="FF3300"/>
                </a:solidFill>
              </a:rPr>
              <a:t>, </a:t>
            </a:r>
            <a:r>
              <a:rPr lang="fr-FR" altLang="fr-FR" sz="1600" dirty="0" err="1">
                <a:solidFill>
                  <a:srgbClr val="FF3300"/>
                </a:solidFill>
              </a:rPr>
              <a:t>blame</a:t>
            </a:r>
            <a:r>
              <a:rPr lang="fr-FR" altLang="fr-FR" sz="1600" dirty="0">
                <a:solidFill>
                  <a:srgbClr val="FF3300"/>
                </a:solidFill>
              </a:rPr>
              <a:t> and </a:t>
            </a:r>
            <a:r>
              <a:rPr lang="fr-FR" altLang="fr-FR" sz="1600" dirty="0" err="1">
                <a:solidFill>
                  <a:srgbClr val="FF3300"/>
                </a:solidFill>
              </a:rPr>
              <a:t>guilt</a:t>
            </a:r>
            <a:r>
              <a:rPr lang="fr-FR" altLang="fr-FR" sz="1600" dirty="0">
                <a:solidFill>
                  <a:srgbClr val="FF3300"/>
                </a:solidFill>
              </a:rPr>
              <a:t> in the adoption of </a:t>
            </a:r>
            <a:r>
              <a:rPr lang="fr-FR" altLang="fr-FR" sz="1600" dirty="0" err="1">
                <a:solidFill>
                  <a:srgbClr val="FF3300"/>
                </a:solidFill>
              </a:rPr>
              <a:t>insulin</a:t>
            </a:r>
            <a:r>
              <a:rPr lang="fr-FR" altLang="fr-FR" sz="1600" dirty="0">
                <a:solidFill>
                  <a:srgbClr val="FF3300"/>
                </a:solidFill>
              </a:rPr>
              <a:t> </a:t>
            </a:r>
            <a:r>
              <a:rPr lang="fr-FR" altLang="fr-FR" sz="1600" dirty="0" err="1">
                <a:solidFill>
                  <a:srgbClr val="FF3300"/>
                </a:solidFill>
              </a:rPr>
              <a:t>therapy</a:t>
            </a:r>
            <a:r>
              <a:rPr lang="fr-FR" altLang="fr-FR" sz="1600" dirty="0">
                <a:solidFill>
                  <a:srgbClr val="000000"/>
                </a:solidFill>
              </a:rPr>
              <a:t>, </a:t>
            </a:r>
            <a:r>
              <a:rPr lang="fr-FR" altLang="fr-FR" sz="1600" i="1" dirty="0" err="1">
                <a:solidFill>
                  <a:srgbClr val="000000"/>
                </a:solidFill>
              </a:rPr>
              <a:t>Rev</a:t>
            </a:r>
            <a:r>
              <a:rPr lang="fr-FR" altLang="fr-FR" sz="1600" i="1" dirty="0">
                <a:solidFill>
                  <a:srgbClr val="000000"/>
                </a:solidFill>
              </a:rPr>
              <a:t> </a:t>
            </a:r>
            <a:r>
              <a:rPr lang="fr-FR" altLang="fr-FR" sz="1600" i="1" dirty="0" err="1">
                <a:solidFill>
                  <a:srgbClr val="000000"/>
                </a:solidFill>
              </a:rPr>
              <a:t>Diabet</a:t>
            </a:r>
            <a:r>
              <a:rPr lang="fr-FR" altLang="fr-FR" sz="1600" i="1" dirty="0">
                <a:solidFill>
                  <a:srgbClr val="000000"/>
                </a:solidFill>
              </a:rPr>
              <a:t> </a:t>
            </a:r>
            <a:r>
              <a:rPr lang="fr-FR" altLang="fr-FR" sz="1600" i="1" dirty="0" err="1">
                <a:solidFill>
                  <a:srgbClr val="000000"/>
                </a:solidFill>
              </a:rPr>
              <a:t>Stud</a:t>
            </a:r>
            <a:r>
              <a:rPr lang="fr-FR" altLang="fr-FR" sz="1600" dirty="0">
                <a:solidFill>
                  <a:srgbClr val="000000"/>
                </a:solidFill>
              </a:rPr>
              <a:t>. 2005; 2: 35–39</a:t>
            </a:r>
          </a:p>
        </p:txBody>
      </p:sp>
    </p:spTree>
    <p:extLst>
      <p:ext uri="{BB962C8B-B14F-4D97-AF65-F5344CB8AC3E}">
        <p14:creationId xmlns:p14="http://schemas.microsoft.com/office/powerpoint/2010/main" val="7744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1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88913"/>
            <a:ext cx="8839200" cy="990600"/>
          </a:xfrm>
        </p:spPr>
        <p:txBody>
          <a:bodyPr/>
          <a:lstStyle/>
          <a:p>
            <a:pPr eaLnBrk="1" hangingPunct="1"/>
            <a:r>
              <a:rPr lang="fr-FR" altLang="en-US" sz="3600" b="1">
                <a:solidFill>
                  <a:srgbClr val="0000FF"/>
                </a:solidFill>
                <a:latin typeface="Arial" charset="0"/>
              </a:rPr>
              <a:t>L’entretien d’un déni</a:t>
            </a:r>
            <a:r>
              <a:rPr lang="fr-FR" altLang="en-US"/>
              <a:t> </a:t>
            </a:r>
            <a:endParaRPr lang="en-GB" altLang="en-US"/>
          </a:p>
        </p:txBody>
      </p:sp>
      <p:sp>
        <p:nvSpPr>
          <p:cNvPr id="29696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en-US" sz="2800" b="1" i="1" dirty="0"/>
              <a:t>	« Les patients et les médecins concluent souvent des contrats </a:t>
            </a:r>
            <a:r>
              <a:rPr lang="fr-FR" altLang="en-US" sz="2800" b="1" i="1" dirty="0">
                <a:solidFill>
                  <a:srgbClr val="FF0000"/>
                </a:solidFill>
              </a:rPr>
              <a:t>implicites </a:t>
            </a:r>
            <a:r>
              <a:rPr lang="fr-FR" altLang="en-US" sz="2800" b="1" i="1" dirty="0" smtClean="0">
                <a:solidFill>
                  <a:srgbClr val="FF0000"/>
                </a:solidFill>
              </a:rPr>
              <a:t>                      et </a:t>
            </a:r>
            <a:r>
              <a:rPr lang="fr-FR" altLang="en-US" sz="2800" b="1" i="1" dirty="0">
                <a:solidFill>
                  <a:srgbClr val="FF0000"/>
                </a:solidFill>
              </a:rPr>
              <a:t>non exprimés</a:t>
            </a:r>
            <a:r>
              <a:rPr lang="fr-FR" altLang="en-US" sz="2800" b="1" i="1" dirty="0"/>
              <a:t> pour continuer                                        les antidiabétiques oraux </a:t>
            </a:r>
            <a:r>
              <a:rPr lang="fr-FR" altLang="en-US" sz="2800" b="1" i="1" dirty="0" smtClean="0"/>
              <a:t>                           aussi </a:t>
            </a:r>
            <a:r>
              <a:rPr lang="fr-FR" altLang="en-US" sz="2800" b="1" i="1" dirty="0"/>
              <a:t>longtemps que </a:t>
            </a:r>
            <a:r>
              <a:rPr lang="fr-FR" altLang="en-US" sz="2800" b="1" i="1" dirty="0" smtClean="0"/>
              <a:t>possible.</a:t>
            </a:r>
            <a:r>
              <a:rPr lang="fr-FR" altLang="en-US" sz="2800" b="1" i="1" dirty="0"/>
              <a:t> »</a:t>
            </a:r>
            <a:endParaRPr lang="en-GB" altLang="en-US" sz="2800" b="1" dirty="0"/>
          </a:p>
        </p:txBody>
      </p:sp>
      <p:sp>
        <p:nvSpPr>
          <p:cNvPr id="296964" name="Text Box 1028"/>
          <p:cNvSpPr txBox="1">
            <a:spLocks noChangeArrowheads="1"/>
          </p:cNvSpPr>
          <p:nvPr/>
        </p:nvSpPr>
        <p:spPr bwMode="auto">
          <a:xfrm>
            <a:off x="0" y="11255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en-US" sz="2800">
                <a:solidFill>
                  <a:srgbClr val="0000FF"/>
                </a:solidFill>
              </a:rPr>
              <a:t>Psychopathologie de la Diabétologie Quotidienne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296965" name="Text Box 1029"/>
          <p:cNvSpPr txBox="1">
            <a:spLocks noChangeArrowheads="1"/>
          </p:cNvSpPr>
          <p:nvPr/>
        </p:nvSpPr>
        <p:spPr bwMode="auto">
          <a:xfrm>
            <a:off x="611188" y="5157788"/>
            <a:ext cx="85328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en-US" sz="1400" dirty="0">
                <a:solidFill>
                  <a:srgbClr val="000000"/>
                </a:solidFill>
              </a:rPr>
              <a:t>Wallace TM, </a:t>
            </a:r>
            <a:r>
              <a:rPr lang="fr-FR" altLang="en-US" sz="1400" dirty="0" smtClean="0">
                <a:solidFill>
                  <a:srgbClr val="000000"/>
                </a:solidFill>
              </a:rPr>
              <a:t>Matthews </a:t>
            </a:r>
            <a:r>
              <a:rPr lang="fr-FR" altLang="en-US" sz="1400" dirty="0">
                <a:solidFill>
                  <a:srgbClr val="000000"/>
                </a:solidFill>
              </a:rPr>
              <a:t>DR</a:t>
            </a:r>
            <a:r>
              <a:rPr lang="fr-FR" altLang="en-US" sz="1400" dirty="0">
                <a:solidFill>
                  <a:srgbClr val="FF3300"/>
                </a:solidFill>
              </a:rPr>
              <a:t>, </a:t>
            </a:r>
            <a:r>
              <a:rPr lang="en-GB" altLang="en-US" sz="1400" dirty="0">
                <a:solidFill>
                  <a:srgbClr val="FF3300"/>
                </a:solidFill>
              </a:rPr>
              <a:t>Poor glycaemic control in type 2 diabetes:  a conspiracy of disease, suboptimal therapy and attitude </a:t>
            </a:r>
            <a:r>
              <a:rPr lang="en-GB" altLang="en-US" sz="1400" i="1" dirty="0">
                <a:solidFill>
                  <a:srgbClr val="000000"/>
                </a:solidFill>
              </a:rPr>
              <a:t>Q J Med 2000</a:t>
            </a:r>
            <a:r>
              <a:rPr lang="en-GB" altLang="en-US" sz="1400" dirty="0">
                <a:solidFill>
                  <a:srgbClr val="000000"/>
                </a:solidFill>
              </a:rPr>
              <a:t>; 93: 369-374</a:t>
            </a:r>
            <a:r>
              <a:rPr lang="en-GB" altLang="en-US" sz="1800" dirty="0">
                <a:solidFill>
                  <a:srgbClr val="000000"/>
                </a:solidFill>
              </a:rPr>
              <a:t/>
            </a:r>
            <a:br>
              <a:rPr lang="en-GB" altLang="en-US" sz="1800" dirty="0">
                <a:solidFill>
                  <a:srgbClr val="000000"/>
                </a:solidFill>
              </a:rPr>
            </a:b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Picture 7"/>
          <p:cNvPicPr>
            <a:picLocks noChangeAspect="1" noChangeArrowheads="1"/>
          </p:cNvPicPr>
          <p:nvPr/>
        </p:nvPicPr>
        <p:blipFill>
          <a:blip r:embed="rId2">
            <a:lum bright="1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28925"/>
            <a:ext cx="60594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0" name="Pensées 8"/>
          <p:cNvSpPr>
            <a:spLocks noChangeArrowheads="1"/>
          </p:cNvSpPr>
          <p:nvPr/>
        </p:nvSpPr>
        <p:spPr bwMode="auto">
          <a:xfrm>
            <a:off x="2286000" y="1500188"/>
            <a:ext cx="3500438" cy="1285875"/>
          </a:xfrm>
          <a:prstGeom prst="cloudCallout">
            <a:avLst>
              <a:gd name="adj1" fmla="val -22819"/>
              <a:gd name="adj2" fmla="val 709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F92401"/>
                </a:solidFill>
              </a:rPr>
              <a:t>Elle va refuser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solidFill>
                  <a:srgbClr val="F92401"/>
                </a:solidFill>
              </a:rPr>
              <a:t>Je ne lui propose pas</a:t>
            </a:r>
          </a:p>
        </p:txBody>
      </p:sp>
      <p:sp>
        <p:nvSpPr>
          <p:cNvPr id="299011" name="Pensées 9"/>
          <p:cNvSpPr>
            <a:spLocks noChangeArrowheads="1"/>
          </p:cNvSpPr>
          <p:nvPr/>
        </p:nvSpPr>
        <p:spPr bwMode="auto">
          <a:xfrm>
            <a:off x="0" y="1714500"/>
            <a:ext cx="2987675" cy="1143000"/>
          </a:xfrm>
          <a:prstGeom prst="cloudCallout">
            <a:avLst>
              <a:gd name="adj1" fmla="val 57310"/>
              <a:gd name="adj2" fmla="val 674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Recommandations : elle a besoin d’insuline</a:t>
            </a:r>
          </a:p>
        </p:txBody>
      </p:sp>
      <p:sp>
        <p:nvSpPr>
          <p:cNvPr id="299012" name="Pensées 7"/>
          <p:cNvSpPr>
            <a:spLocks noChangeArrowheads="1"/>
          </p:cNvSpPr>
          <p:nvPr/>
        </p:nvSpPr>
        <p:spPr bwMode="auto">
          <a:xfrm>
            <a:off x="4714875" y="1714500"/>
            <a:ext cx="3286125" cy="850900"/>
          </a:xfrm>
          <a:prstGeom prst="cloudCallout">
            <a:avLst>
              <a:gd name="adj1" fmla="val -6282"/>
              <a:gd name="adj2" fmla="val 132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F92401"/>
                </a:solidFill>
              </a:rPr>
              <a:t>J’ai peur de l’hypo,             de la prise de poids</a:t>
            </a:r>
          </a:p>
        </p:txBody>
      </p:sp>
      <p:sp>
        <p:nvSpPr>
          <p:cNvPr id="299013" name="Pensées 7"/>
          <p:cNvSpPr>
            <a:spLocks noChangeArrowheads="1"/>
          </p:cNvSpPr>
          <p:nvPr/>
        </p:nvSpPr>
        <p:spPr bwMode="auto">
          <a:xfrm>
            <a:off x="7019925" y="1844675"/>
            <a:ext cx="2124075" cy="1728788"/>
          </a:xfrm>
          <a:prstGeom prst="cloudCallout">
            <a:avLst>
              <a:gd name="adj1" fmla="val -88931"/>
              <a:gd name="adj2" fmla="val 31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>
                <a:solidFill>
                  <a:srgbClr val="000000"/>
                </a:solidFill>
              </a:rPr>
              <a:t>Je devrais accepter l’insuline pour protéger l’avenir</a:t>
            </a:r>
          </a:p>
        </p:txBody>
      </p:sp>
      <p:sp>
        <p:nvSpPr>
          <p:cNvPr id="299014" name="Rectangle 1"/>
          <p:cNvSpPr>
            <a:spLocks noChangeArrowheads="1"/>
          </p:cNvSpPr>
          <p:nvPr/>
        </p:nvSpPr>
        <p:spPr bwMode="auto">
          <a:xfrm>
            <a:off x="2089150" y="3792538"/>
            <a:ext cx="4965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rgbClr val="FF3300"/>
                </a:solidFill>
              </a:rPr>
              <a:t>Bref: ils n’en parlent pas</a:t>
            </a:r>
          </a:p>
        </p:txBody>
      </p:sp>
    </p:spTree>
    <p:extLst>
      <p:ext uri="{BB962C8B-B14F-4D97-AF65-F5344CB8AC3E}">
        <p14:creationId xmlns:p14="http://schemas.microsoft.com/office/powerpoint/2010/main" val="4037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3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00035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dirty="0" smtClean="0">
                <a:solidFill>
                  <a:srgbClr val="0000FF"/>
                </a:solidFill>
              </a:rPr>
              <a:t>Surmonter les obstacles à l’insulinothérapie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pic>
        <p:nvPicPr>
          <p:cNvPr id="30003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714375" y="2306638"/>
            <a:ext cx="8429625" cy="2031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 Une barrière à surmonter,    l’</a:t>
            </a:r>
            <a:r>
              <a:rPr lang="fr-FR" altLang="en-US" sz="2800" dirty="0" err="1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insulinorésistance</a:t>
            </a:r>
            <a:r>
              <a:rPr lang="fr-FR" altLang="en-US" sz="2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 psychologique :                  (pourquoi l’insuline a mauvaise presse)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2800" dirty="0" smtClean="0">
                <a:solidFill>
                  <a:srgbClr val="0000FF"/>
                </a:solidFill>
                <a:cs typeface="Arial" pitchFamily="34" charset="0"/>
              </a:rPr>
              <a:t>Pourquoi</a:t>
            </a: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en parler ?</a:t>
            </a:r>
          </a:p>
        </p:txBody>
      </p:sp>
    </p:spTree>
    <p:extLst>
      <p:ext uri="{BB962C8B-B14F-4D97-AF65-F5344CB8AC3E}">
        <p14:creationId xmlns:p14="http://schemas.microsoft.com/office/powerpoint/2010/main" val="16254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420938"/>
            <a:ext cx="8893175" cy="1143000"/>
          </a:xfrm>
        </p:spPr>
        <p:txBody>
          <a:bodyPr/>
          <a:lstStyle/>
          <a:p>
            <a:pPr algn="l" eaLnBrk="1" hangingPunct="1"/>
            <a:r>
              <a:rPr lang="fr-FR" altLang="en-US" b="1" i="1">
                <a:solidFill>
                  <a:srgbClr val="0000FF"/>
                </a:solidFill>
                <a:latin typeface="Arial" charset="0"/>
              </a:rPr>
              <a:t>Pourquoi</a:t>
            </a:r>
            <a:r>
              <a:rPr lang="fr-FR" altLang="en-US" b="1">
                <a:solidFill>
                  <a:srgbClr val="0000FF"/>
                </a:solidFill>
                <a:latin typeface="Arial" charset="0"/>
              </a:rPr>
              <a:t> « parler » ?</a:t>
            </a:r>
            <a:br>
              <a:rPr lang="fr-FR" altLang="en-US" b="1">
                <a:solidFill>
                  <a:srgbClr val="0000FF"/>
                </a:solidFill>
                <a:latin typeface="Arial" charset="0"/>
              </a:rPr>
            </a:br>
            <a:r>
              <a:rPr lang="fr-FR" altLang="en-US" sz="2800" b="1">
                <a:solidFill>
                  <a:schemeClr val="tx1"/>
                </a:solidFill>
                <a:latin typeface="Arial" charset="0"/>
              </a:rPr>
              <a:t>Le rôle de l’Éducation Thérapeutique du patient</a:t>
            </a:r>
            <a:r>
              <a:rPr lang="fr-FR" altLang="en-US" b="1">
                <a:solidFill>
                  <a:srgbClr val="0000FF"/>
                </a:solidFill>
                <a:latin typeface="Arial" charset="0"/>
              </a:rPr>
              <a:t/>
            </a:r>
            <a:br>
              <a:rPr lang="fr-FR" altLang="en-US" b="1">
                <a:solidFill>
                  <a:srgbClr val="0000FF"/>
                </a:solidFill>
                <a:latin typeface="Arial" charset="0"/>
              </a:rPr>
            </a:br>
            <a:r>
              <a:rPr lang="fr-FR" altLang="en-US" b="1">
                <a:solidFill>
                  <a:srgbClr val="0000FF"/>
                </a:solidFill>
                <a:latin typeface="Arial" charset="0"/>
              </a:rPr>
              <a:t/>
            </a:r>
            <a:br>
              <a:rPr lang="fr-FR" altLang="en-US" b="1">
                <a:solidFill>
                  <a:srgbClr val="0000FF"/>
                </a:solidFill>
                <a:latin typeface="Arial" charset="0"/>
              </a:rPr>
            </a:br>
            <a:endParaRPr lang="en-US" altLang="en-US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4130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i="1" dirty="0" smtClean="0">
                <a:solidFill>
                  <a:srgbClr val="0000FF"/>
                </a:solidFill>
              </a:rPr>
              <a:t>Pourquoi</a:t>
            </a:r>
            <a:r>
              <a:rPr lang="fr-FR" altLang="en-US" dirty="0" smtClean="0">
                <a:solidFill>
                  <a:srgbClr val="0000FF"/>
                </a:solidFill>
              </a:rPr>
              <a:t> </a:t>
            </a:r>
            <a:r>
              <a:rPr lang="fr-FR" altLang="en-US" dirty="0">
                <a:solidFill>
                  <a:srgbClr val="0000FF"/>
                </a:solidFill>
              </a:rPr>
              <a:t>parler de l’insuline à nos patients?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sp>
        <p:nvSpPr>
          <p:cNvPr id="304131" name="ZoneTexte 1"/>
          <p:cNvSpPr txBox="1">
            <a:spLocks noChangeArrowheads="1"/>
          </p:cNvSpPr>
          <p:nvPr/>
        </p:nvSpPr>
        <p:spPr bwMode="auto">
          <a:xfrm>
            <a:off x="1004888" y="2924175"/>
            <a:ext cx="655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dirty="0">
                <a:solidFill>
                  <a:srgbClr val="0000FF"/>
                </a:solidFill>
              </a:rPr>
              <a:t>Aspect </a:t>
            </a:r>
            <a:r>
              <a:rPr lang="fr-FR" altLang="fr-FR" dirty="0" smtClean="0">
                <a:solidFill>
                  <a:srgbClr val="0000FF"/>
                </a:solidFill>
              </a:rPr>
              <a:t>technique</a:t>
            </a:r>
            <a:endParaRPr lang="fr-FR" alt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4250" y="4002088"/>
            <a:ext cx="7559675" cy="26781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Assurer l’efficacité et la sécurité du traitement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Comment fait-on les injections d’insuline ?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Comment adapte-t-on les doses d’insuline ?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Quels sont les risques du traitement,                            et comment les évite-t-on?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Comment faire en sorte que le traitement                </a:t>
            </a:r>
            <a:r>
              <a:rPr lang="fr-FR" i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soit fait et bien fait 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284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744" y="2780928"/>
            <a:ext cx="8170167" cy="1362075"/>
          </a:xfrm>
        </p:spPr>
        <p:txBody>
          <a:bodyPr/>
          <a:lstStyle/>
          <a:p>
            <a:r>
              <a:rPr lang="fr-FR" sz="3200" cap="none" dirty="0">
                <a:solidFill>
                  <a:srgbClr val="0000FF"/>
                </a:solidFill>
                <a:latin typeface="+mn-lt"/>
              </a:rPr>
              <a:t>M</a:t>
            </a:r>
            <a:r>
              <a:rPr lang="fr-FR" sz="3200" cap="none" dirty="0" smtClean="0">
                <a:solidFill>
                  <a:srgbClr val="0000FF"/>
                </a:solidFill>
                <a:latin typeface="+mn-lt"/>
              </a:rPr>
              <a:t>ais il n’y a pas que                                des connaissances et des compétences</a:t>
            </a:r>
            <a:endParaRPr lang="fr-FR" sz="3200" cap="none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4538" y="-239713"/>
            <a:ext cx="7772400" cy="1143001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rgbClr val="0000FF"/>
                </a:solidFill>
                <a:latin typeface="Arial" charset="0"/>
              </a:rPr>
              <a:t>Barrières à l’observance</a:t>
            </a:r>
          </a:p>
        </p:txBody>
      </p:sp>
      <p:sp>
        <p:nvSpPr>
          <p:cNvPr id="307203" name="Text Box 7"/>
          <p:cNvSpPr txBox="1">
            <a:spLocks noChangeArrowheads="1"/>
          </p:cNvSpPr>
          <p:nvPr/>
        </p:nvSpPr>
        <p:spPr bwMode="auto">
          <a:xfrm>
            <a:off x="6932613" y="3209925"/>
            <a:ext cx="15843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1600">
                <a:solidFill>
                  <a:srgbClr val="000000"/>
                </a:solidFill>
              </a:rPr>
              <a:t>Suivre</a:t>
            </a:r>
          </a:p>
          <a:p>
            <a:pPr>
              <a:spcBef>
                <a:spcPct val="50000"/>
              </a:spcBef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1600">
                <a:solidFill>
                  <a:srgbClr val="000000"/>
                </a:solidFill>
              </a:rPr>
              <a:t>Ne pas suivre</a:t>
            </a:r>
          </a:p>
        </p:txBody>
      </p:sp>
      <p:sp>
        <p:nvSpPr>
          <p:cNvPr id="307204" name="AutoShape 9"/>
          <p:cNvSpPr>
            <a:spLocks/>
          </p:cNvSpPr>
          <p:nvPr/>
        </p:nvSpPr>
        <p:spPr bwMode="auto">
          <a:xfrm>
            <a:off x="6643688" y="3857625"/>
            <a:ext cx="215900" cy="1152525"/>
          </a:xfrm>
          <a:prstGeom prst="leftBrace">
            <a:avLst>
              <a:gd name="adj1" fmla="val 44485"/>
              <a:gd name="adj2" fmla="val 51472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fr-FR" b="0">
              <a:solidFill>
                <a:srgbClr val="000000"/>
              </a:solidFill>
            </a:endParaRPr>
          </a:p>
        </p:txBody>
      </p:sp>
      <p:sp>
        <p:nvSpPr>
          <p:cNvPr id="307205" name="ZoneTexte 5"/>
          <p:cNvSpPr txBox="1">
            <a:spLocks noChangeArrowheads="1"/>
          </p:cNvSpPr>
          <p:nvPr/>
        </p:nvSpPr>
        <p:spPr bwMode="auto">
          <a:xfrm>
            <a:off x="6929438" y="4143375"/>
            <a:ext cx="1928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dirty="0">
                <a:solidFill>
                  <a:srgbClr val="0000FF"/>
                </a:solidFill>
              </a:rPr>
              <a:t>ce qui a été  prescrit</a:t>
            </a:r>
          </a:p>
        </p:txBody>
      </p:sp>
      <p:sp>
        <p:nvSpPr>
          <p:cNvPr id="307206" name="ZoneTexte 6"/>
          <p:cNvSpPr txBox="1">
            <a:spLocks noChangeArrowheads="1"/>
          </p:cNvSpPr>
          <p:nvPr/>
        </p:nvSpPr>
        <p:spPr bwMode="auto">
          <a:xfrm>
            <a:off x="6372225" y="563563"/>
            <a:ext cx="2705100" cy="255428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Ignorance</a:t>
            </a:r>
          </a:p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Manque de               compétences</a:t>
            </a:r>
          </a:p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Croyances</a:t>
            </a:r>
          </a:p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Emotions</a:t>
            </a:r>
          </a:p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Douleur, Plaisir</a:t>
            </a:r>
          </a:p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Désir</a:t>
            </a:r>
          </a:p>
          <a:p>
            <a:pPr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</a:rPr>
              <a:t>Ressources</a:t>
            </a:r>
          </a:p>
        </p:txBody>
      </p:sp>
      <p:sp>
        <p:nvSpPr>
          <p:cNvPr id="307207" name="ZoneTexte 7"/>
          <p:cNvSpPr txBox="1">
            <a:spLocks noChangeArrowheads="1"/>
          </p:cNvSpPr>
          <p:nvPr/>
        </p:nvSpPr>
        <p:spPr bwMode="auto">
          <a:xfrm>
            <a:off x="6977063" y="3209925"/>
            <a:ext cx="1598612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1600">
                <a:solidFill>
                  <a:srgbClr val="FFFFFF"/>
                </a:solidFill>
              </a:rPr>
              <a:t>Observance</a:t>
            </a:r>
          </a:p>
        </p:txBody>
      </p:sp>
      <p:sp>
        <p:nvSpPr>
          <p:cNvPr id="307208" name="ZoneTexte 8"/>
          <p:cNvSpPr txBox="1">
            <a:spLocks noChangeArrowheads="1"/>
          </p:cNvSpPr>
          <p:nvPr/>
        </p:nvSpPr>
        <p:spPr bwMode="auto">
          <a:xfrm>
            <a:off x="6977063" y="5411788"/>
            <a:ext cx="1928812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1600">
                <a:solidFill>
                  <a:srgbClr val="FFFFFF"/>
                </a:solidFill>
              </a:rPr>
              <a:t>Non-Observance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52588"/>
            <a:ext cx="56562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52588"/>
            <a:ext cx="56562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0" name="Text Box 7"/>
          <p:cNvSpPr txBox="1">
            <a:spLocks noChangeArrowheads="1"/>
          </p:cNvSpPr>
          <p:nvPr/>
        </p:nvSpPr>
        <p:spPr bwMode="auto">
          <a:xfrm>
            <a:off x="6932613" y="3209925"/>
            <a:ext cx="15843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6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1600">
                <a:solidFill>
                  <a:srgbClr val="000000"/>
                </a:solidFill>
              </a:rPr>
              <a:t>Suivre</a:t>
            </a:r>
          </a:p>
          <a:p>
            <a:pPr>
              <a:spcBef>
                <a:spcPct val="50000"/>
              </a:spcBef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sz="1600">
                <a:solidFill>
                  <a:srgbClr val="000000"/>
                </a:solidFill>
              </a:rPr>
              <a:t>Ne pas suivre</a:t>
            </a:r>
          </a:p>
        </p:txBody>
      </p:sp>
      <p:sp>
        <p:nvSpPr>
          <p:cNvPr id="309251" name="AutoShape 9"/>
          <p:cNvSpPr>
            <a:spLocks/>
          </p:cNvSpPr>
          <p:nvPr/>
        </p:nvSpPr>
        <p:spPr bwMode="auto">
          <a:xfrm>
            <a:off x="6643688" y="3857625"/>
            <a:ext cx="215900" cy="1152525"/>
          </a:xfrm>
          <a:prstGeom prst="leftBrace">
            <a:avLst>
              <a:gd name="adj1" fmla="val 44485"/>
              <a:gd name="adj2" fmla="val 51472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fr-FR" b="0">
              <a:solidFill>
                <a:srgbClr val="000000"/>
              </a:solidFill>
            </a:endParaRPr>
          </a:p>
        </p:txBody>
      </p:sp>
      <p:sp>
        <p:nvSpPr>
          <p:cNvPr id="309252" name="ZoneTexte 5"/>
          <p:cNvSpPr txBox="1">
            <a:spLocks noChangeArrowheads="1"/>
          </p:cNvSpPr>
          <p:nvPr/>
        </p:nvSpPr>
        <p:spPr bwMode="auto">
          <a:xfrm>
            <a:off x="6929438" y="4143375"/>
            <a:ext cx="1928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b="0">
                <a:solidFill>
                  <a:srgbClr val="000000"/>
                </a:solidFill>
              </a:rPr>
              <a:t>ce qui a été prescrit</a:t>
            </a:r>
          </a:p>
        </p:txBody>
      </p:sp>
      <p:sp>
        <p:nvSpPr>
          <p:cNvPr id="309253" name="Text Box 9"/>
          <p:cNvSpPr txBox="1">
            <a:spLocks noChangeArrowheads="1"/>
          </p:cNvSpPr>
          <p:nvPr/>
        </p:nvSpPr>
        <p:spPr bwMode="auto">
          <a:xfrm>
            <a:off x="5364163" y="1989138"/>
            <a:ext cx="936625" cy="52863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54" name="Text Box 9"/>
          <p:cNvSpPr txBox="1">
            <a:spLocks noChangeArrowheads="1"/>
          </p:cNvSpPr>
          <p:nvPr/>
        </p:nvSpPr>
        <p:spPr bwMode="auto">
          <a:xfrm>
            <a:off x="611188" y="3716338"/>
            <a:ext cx="936625" cy="52863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55" name="Text Box 9"/>
          <p:cNvSpPr txBox="1">
            <a:spLocks noChangeArrowheads="1"/>
          </p:cNvSpPr>
          <p:nvPr/>
        </p:nvSpPr>
        <p:spPr bwMode="auto">
          <a:xfrm>
            <a:off x="3563938" y="4652963"/>
            <a:ext cx="936625" cy="52863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56" name="Text Box 9"/>
          <p:cNvSpPr txBox="1">
            <a:spLocks noChangeArrowheads="1"/>
          </p:cNvSpPr>
          <p:nvPr/>
        </p:nvSpPr>
        <p:spPr bwMode="auto">
          <a:xfrm>
            <a:off x="3095625" y="3209925"/>
            <a:ext cx="936625" cy="5286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2411413" y="5516563"/>
            <a:ext cx="936625" cy="52863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58" name="Text Box 9"/>
          <p:cNvSpPr txBox="1">
            <a:spLocks noChangeArrowheads="1"/>
          </p:cNvSpPr>
          <p:nvPr/>
        </p:nvSpPr>
        <p:spPr bwMode="auto">
          <a:xfrm>
            <a:off x="3563938" y="4652963"/>
            <a:ext cx="936625" cy="52863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59" name="Text Box 9"/>
          <p:cNvSpPr txBox="1">
            <a:spLocks noChangeArrowheads="1"/>
          </p:cNvSpPr>
          <p:nvPr/>
        </p:nvSpPr>
        <p:spPr bwMode="auto">
          <a:xfrm>
            <a:off x="5076825" y="5551488"/>
            <a:ext cx="936625" cy="5270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800">
                <a:solidFill>
                  <a:srgbClr val="0066FF"/>
                </a:solidFill>
              </a:rPr>
              <a:t>ETP</a:t>
            </a:r>
          </a:p>
        </p:txBody>
      </p:sp>
      <p:sp>
        <p:nvSpPr>
          <p:cNvPr id="309260" name="ZoneTexte 1"/>
          <p:cNvSpPr txBox="1">
            <a:spLocks noChangeArrowheads="1"/>
          </p:cNvSpPr>
          <p:nvPr/>
        </p:nvSpPr>
        <p:spPr bwMode="auto">
          <a:xfrm>
            <a:off x="6156325" y="1582738"/>
            <a:ext cx="208756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Que sait-il,                          que sait-il faire ?</a:t>
            </a:r>
          </a:p>
        </p:txBody>
      </p:sp>
      <p:sp>
        <p:nvSpPr>
          <p:cNvPr id="309261" name="ZoneTexte 14"/>
          <p:cNvSpPr txBox="1">
            <a:spLocks noChangeArrowheads="1"/>
          </p:cNvSpPr>
          <p:nvPr/>
        </p:nvSpPr>
        <p:spPr bwMode="auto">
          <a:xfrm>
            <a:off x="5545138" y="5943600"/>
            <a:ext cx="25527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Lui donner accès aux ressources du soin</a:t>
            </a:r>
          </a:p>
        </p:txBody>
      </p:sp>
      <p:sp>
        <p:nvSpPr>
          <p:cNvPr id="309262" name="ZoneTexte 15"/>
          <p:cNvSpPr txBox="1">
            <a:spLocks noChangeArrowheads="1"/>
          </p:cNvSpPr>
          <p:nvPr/>
        </p:nvSpPr>
        <p:spPr bwMode="auto">
          <a:xfrm>
            <a:off x="0" y="3128963"/>
            <a:ext cx="2130425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De quoi a-t-il peur, honte etc. ?</a:t>
            </a:r>
          </a:p>
        </p:txBody>
      </p:sp>
      <p:sp>
        <p:nvSpPr>
          <p:cNvPr id="309263" name="ZoneTexte 16"/>
          <p:cNvSpPr txBox="1">
            <a:spLocks noChangeArrowheads="1"/>
          </p:cNvSpPr>
          <p:nvPr/>
        </p:nvSpPr>
        <p:spPr bwMode="auto">
          <a:xfrm>
            <a:off x="3278188" y="2741613"/>
            <a:ext cx="17192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Que croit-il ?</a:t>
            </a:r>
          </a:p>
        </p:txBody>
      </p:sp>
      <p:sp>
        <p:nvSpPr>
          <p:cNvPr id="309264" name="ZoneTexte 17"/>
          <p:cNvSpPr txBox="1">
            <a:spLocks noChangeArrowheads="1"/>
          </p:cNvSpPr>
          <p:nvPr/>
        </p:nvSpPr>
        <p:spPr bwMode="auto">
          <a:xfrm>
            <a:off x="3108325" y="5762625"/>
            <a:ext cx="1924050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Que désire-t-il ? (« entretien motivationnel»)</a:t>
            </a:r>
          </a:p>
        </p:txBody>
      </p:sp>
      <p:sp>
        <p:nvSpPr>
          <p:cNvPr id="3" name="Flèche vers le haut 2"/>
          <p:cNvSpPr/>
          <p:nvPr/>
        </p:nvSpPr>
        <p:spPr>
          <a:xfrm>
            <a:off x="3673475" y="5089525"/>
            <a:ext cx="214313" cy="7254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9266" name="ZoneTexte 20"/>
          <p:cNvSpPr txBox="1">
            <a:spLocks noChangeArrowheads="1"/>
          </p:cNvSpPr>
          <p:nvPr/>
        </p:nvSpPr>
        <p:spPr bwMode="auto">
          <a:xfrm>
            <a:off x="179388" y="1296988"/>
            <a:ext cx="2376487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Que lui est-il arrivé récemment ?</a:t>
            </a:r>
          </a:p>
        </p:txBody>
      </p:sp>
      <p:sp>
        <p:nvSpPr>
          <p:cNvPr id="309267" name="ZoneTexte 21"/>
          <p:cNvSpPr txBox="1">
            <a:spLocks noChangeArrowheads="1"/>
          </p:cNvSpPr>
          <p:nvPr/>
        </p:nvSpPr>
        <p:spPr bwMode="auto">
          <a:xfrm>
            <a:off x="139700" y="5619750"/>
            <a:ext cx="19907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Que ressent-il ?</a:t>
            </a:r>
          </a:p>
        </p:txBody>
      </p:sp>
      <p:sp>
        <p:nvSpPr>
          <p:cNvPr id="309268" name="Rectangle 2"/>
          <p:cNvSpPr txBox="1">
            <a:spLocks noChangeArrowheads="1"/>
          </p:cNvSpPr>
          <p:nvPr/>
        </p:nvSpPr>
        <p:spPr bwMode="auto">
          <a:xfrm>
            <a:off x="803275" y="174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sz="2800">
                <a:solidFill>
                  <a:srgbClr val="0000FF"/>
                </a:solidFill>
              </a:rPr>
              <a:t>Parler de l’insuline, c’est</a:t>
            </a:r>
            <a:r>
              <a:rPr lang="is-IS" altLang="fr-FR" sz="2800">
                <a:solidFill>
                  <a:srgbClr val="0000FF"/>
                </a:solidFill>
              </a:rPr>
              <a:t>…</a:t>
            </a:r>
          </a:p>
          <a:p>
            <a:pPr algn="ctr" eaLnBrk="1" hangingPunct="1"/>
            <a:r>
              <a:rPr lang="is-IS" altLang="fr-FR" sz="1800">
                <a:solidFill>
                  <a:srgbClr val="FF0000"/>
                </a:solidFill>
              </a:rPr>
              <a:t>(ce qu’on appelle diagnostic éducatif)</a:t>
            </a:r>
            <a:endParaRPr lang="fr-FR" altLang="fr-FR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z="3200" b="1" dirty="0" smtClean="0">
                <a:solidFill>
                  <a:srgbClr val="0000FF"/>
                </a:solidFill>
                <a:latin typeface="+mn-lt"/>
              </a:rPr>
              <a:t>Surmonter les obstacles en en parlant</a:t>
            </a:r>
            <a:endParaRPr lang="en-GB" sz="32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1298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42481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Perte du contrôle de sa vie</a:t>
            </a: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La situation va s’aggraver</a:t>
            </a:r>
          </a:p>
          <a:p>
            <a:pPr>
              <a:spcBef>
                <a:spcPct val="50000"/>
              </a:spcBef>
            </a:pPr>
            <a:endParaRPr lang="fr-FR" altLang="fr-FR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C’est très difficile à faire, c’est plusieurs injections?</a:t>
            </a: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Sentiment que la maladie s’est aggravée</a:t>
            </a: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Sentiment d’échec personnel</a:t>
            </a:r>
          </a:p>
          <a:p>
            <a:pPr>
              <a:spcBef>
                <a:spcPct val="50000"/>
              </a:spcBef>
            </a:pPr>
            <a:endParaRPr lang="fr-FR" altLang="fr-FR" b="0">
              <a:solidFill>
                <a:srgbClr val="C91E01"/>
              </a:solidFill>
            </a:endParaRPr>
          </a:p>
        </p:txBody>
      </p:sp>
      <p:sp>
        <p:nvSpPr>
          <p:cNvPr id="311299" name="Text Box 4"/>
          <p:cNvSpPr txBox="1">
            <a:spLocks noChangeArrowheads="1"/>
          </p:cNvSpPr>
          <p:nvPr/>
        </p:nvSpPr>
        <p:spPr bwMode="auto">
          <a:xfrm>
            <a:off x="4716463" y="1125538"/>
            <a:ext cx="4427537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</a:pPr>
            <a:r>
              <a:rPr lang="fr-FR" altLang="fr-FR" sz="2000" dirty="0">
                <a:solidFill>
                  <a:srgbClr val="0000FF"/>
                </a:solidFill>
              </a:rPr>
              <a:t>L’insuline est un moyen                        de prendre le contrôle du diabète</a:t>
            </a:r>
          </a:p>
          <a:p>
            <a:pPr>
              <a:spcBef>
                <a:spcPct val="25000"/>
              </a:spcBef>
            </a:pPr>
            <a:r>
              <a:rPr lang="fr-FR" altLang="fr-FR" sz="2000" dirty="0">
                <a:solidFill>
                  <a:srgbClr val="0000FF"/>
                </a:solidFill>
              </a:rPr>
              <a:t>Au contraire, sensation de mieux être souvent perçu dès le début  du traitement, fin d’une polyurie</a:t>
            </a:r>
          </a:p>
          <a:p>
            <a:pPr>
              <a:spcBef>
                <a:spcPct val="25000"/>
              </a:spcBef>
            </a:pPr>
            <a:r>
              <a:rPr lang="fr-FR" altLang="fr-FR" sz="2000" dirty="0">
                <a:solidFill>
                  <a:srgbClr val="0000FF"/>
                </a:solidFill>
              </a:rPr>
              <a:t>Montrer le stylo                         Parler du système « </a:t>
            </a:r>
            <a:r>
              <a:rPr lang="fr-FR" altLang="fr-FR" sz="2000" dirty="0" err="1">
                <a:solidFill>
                  <a:srgbClr val="0000FF"/>
                </a:solidFill>
              </a:rPr>
              <a:t>bedtime</a:t>
            </a:r>
            <a:r>
              <a:rPr lang="fr-FR" altLang="fr-FR" sz="2000" dirty="0">
                <a:solidFill>
                  <a:srgbClr val="0000FF"/>
                </a:solidFill>
              </a:rPr>
              <a:t> » </a:t>
            </a:r>
          </a:p>
          <a:p>
            <a:pPr>
              <a:spcBef>
                <a:spcPct val="25000"/>
              </a:spcBef>
            </a:pPr>
            <a:endParaRPr lang="fr-FR" altLang="fr-FR" sz="2000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fr-FR" altLang="fr-FR" sz="2000" dirty="0">
                <a:solidFill>
                  <a:srgbClr val="0000FF"/>
                </a:solidFill>
              </a:rPr>
              <a:t>Le contrôle de la glycémie permettra au contraire d’améliorer l’état de santé</a:t>
            </a:r>
          </a:p>
          <a:p>
            <a:pPr>
              <a:spcBef>
                <a:spcPct val="25000"/>
              </a:spcBef>
            </a:pPr>
            <a:r>
              <a:rPr lang="fr-FR" altLang="fr-FR" sz="2000" dirty="0" smtClean="0">
                <a:solidFill>
                  <a:srgbClr val="0000FF"/>
                </a:solidFill>
              </a:rPr>
              <a:t>Expliquer la nature évolutive           du diabète pour déculpabiliser</a:t>
            </a:r>
            <a:endParaRPr lang="fr-FR" altLang="fr-FR" sz="2000" dirty="0">
              <a:solidFill>
                <a:srgbClr val="0000FF"/>
              </a:solidFill>
            </a:endParaRPr>
          </a:p>
        </p:txBody>
      </p:sp>
      <p:sp>
        <p:nvSpPr>
          <p:cNvPr id="311300" name="Line 5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1301" name="Line 6"/>
          <p:cNvSpPr>
            <a:spLocks noChangeShapeType="1"/>
          </p:cNvSpPr>
          <p:nvPr/>
        </p:nvSpPr>
        <p:spPr bwMode="auto">
          <a:xfrm>
            <a:off x="0" y="2852738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1302" name="Line 7"/>
          <p:cNvSpPr>
            <a:spLocks noChangeShapeType="1"/>
          </p:cNvSpPr>
          <p:nvPr/>
        </p:nvSpPr>
        <p:spPr bwMode="auto">
          <a:xfrm>
            <a:off x="0" y="3789363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1303" name="Line 8"/>
          <p:cNvSpPr>
            <a:spLocks noChangeShapeType="1"/>
          </p:cNvSpPr>
          <p:nvPr/>
        </p:nvSpPr>
        <p:spPr bwMode="auto">
          <a:xfrm>
            <a:off x="0" y="4797425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323850" y="6092825"/>
            <a:ext cx="8820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86C9"/>
              </a:buClr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D’après Davis SN, Renda SM,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Psychological insulin resistance: overcoming barriers to starting insulin therapy. </a:t>
            </a:r>
            <a:r>
              <a:rPr lang="en-GB" sz="1400" i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Diabetes </a:t>
            </a:r>
            <a:r>
              <a:rPr lang="en-GB" sz="1400" i="1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Educ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2006;32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Suppl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4:146S-152S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 </a:t>
            </a:r>
            <a:endParaRPr lang="fr-FR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  <a:defRPr/>
            </a:pPr>
            <a:endParaRPr lang="fr-FR" sz="1800" b="0" dirty="0">
              <a:solidFill>
                <a:srgbClr val="0086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1305" name="ZoneTexte 1"/>
          <p:cNvSpPr txBox="1">
            <a:spLocks noChangeArrowheads="1"/>
          </p:cNvSpPr>
          <p:nvPr/>
        </p:nvSpPr>
        <p:spPr bwMode="auto">
          <a:xfrm>
            <a:off x="323850" y="765175"/>
            <a:ext cx="8280400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solidFill>
                  <a:srgbClr val="C00000"/>
                </a:solidFill>
              </a:rPr>
              <a:t>En sachant ce qu’il pense,                           </a:t>
            </a:r>
            <a:r>
              <a:rPr lang="fr-FR" altLang="fr-FR" sz="1800">
                <a:solidFill>
                  <a:srgbClr val="0000FF"/>
                </a:solidFill>
              </a:rPr>
              <a:t>On pourra répondre</a:t>
            </a:r>
          </a:p>
        </p:txBody>
      </p:sp>
    </p:spTree>
    <p:extLst>
      <p:ext uri="{BB962C8B-B14F-4D97-AF65-F5344CB8AC3E}">
        <p14:creationId xmlns:p14="http://schemas.microsoft.com/office/powerpoint/2010/main" val="11108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38877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Peur des injections</a:t>
            </a: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Peur de l’hypoglycémie</a:t>
            </a:r>
          </a:p>
          <a:p>
            <a:pPr>
              <a:spcBef>
                <a:spcPct val="50000"/>
              </a:spcBef>
            </a:pPr>
            <a:endParaRPr lang="fr-FR" altLang="fr-FR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Peur de la prise de poids</a:t>
            </a:r>
          </a:p>
          <a:p>
            <a:pPr>
              <a:spcBef>
                <a:spcPct val="50000"/>
              </a:spcBef>
            </a:pPr>
            <a:endParaRPr lang="fr-FR" altLang="fr-FR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endParaRPr lang="fr-FR" altLang="fr-FR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C91E01"/>
                </a:solidFill>
              </a:rPr>
              <a:t>C’est à vie</a:t>
            </a:r>
          </a:p>
        </p:txBody>
      </p:sp>
      <p:sp>
        <p:nvSpPr>
          <p:cNvPr id="313346" name="Text Box 4"/>
          <p:cNvSpPr txBox="1">
            <a:spLocks noChangeArrowheads="1"/>
          </p:cNvSpPr>
          <p:nvPr/>
        </p:nvSpPr>
        <p:spPr bwMode="auto">
          <a:xfrm>
            <a:off x="4140200" y="914400"/>
            <a:ext cx="5003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</a:pPr>
            <a:endParaRPr lang="fr-FR" altLang="fr-FR" sz="2000">
              <a:solidFill>
                <a:srgbClr val="000000"/>
              </a:solidFill>
            </a:endParaRPr>
          </a:p>
          <a:p>
            <a:pPr>
              <a:spcBef>
                <a:spcPct val="25000"/>
              </a:spcBef>
            </a:pPr>
            <a:r>
              <a:rPr lang="fr-FR" altLang="fr-FR" sz="2000">
                <a:solidFill>
                  <a:srgbClr val="0000FF"/>
                </a:solidFill>
              </a:rPr>
              <a:t>La douleur est plus faible que pour l’autosurveillance, montrer les aiguilles </a:t>
            </a:r>
          </a:p>
          <a:p>
            <a:pPr>
              <a:spcBef>
                <a:spcPct val="25000"/>
              </a:spcBef>
            </a:pPr>
            <a:r>
              <a:rPr lang="fr-FR" altLang="fr-FR" sz="2000">
                <a:solidFill>
                  <a:srgbClr val="0000FF"/>
                </a:solidFill>
              </a:rPr>
              <a:t>On commencera par une petite dose d’un analogue lent (moins d’hypo)</a:t>
            </a:r>
          </a:p>
          <a:p>
            <a:pPr>
              <a:spcBef>
                <a:spcPct val="25000"/>
              </a:spcBef>
            </a:pPr>
            <a:endParaRPr lang="fr-FR" altLang="fr-FR" sz="2000">
              <a:solidFill>
                <a:srgbClr val="0000FF"/>
              </a:solidFill>
            </a:endParaRPr>
          </a:p>
          <a:p>
            <a:r>
              <a:rPr lang="fr-FR" altLang="fr-FR" sz="2000">
                <a:solidFill>
                  <a:srgbClr val="0000FF"/>
                </a:solidFill>
              </a:rPr>
              <a:t>Abord « proactif »: </a:t>
            </a:r>
          </a:p>
          <a:p>
            <a:pPr>
              <a:buFontTx/>
              <a:buChar char="-"/>
            </a:pPr>
            <a:r>
              <a:rPr lang="fr-FR" altLang="fr-FR" sz="2000">
                <a:solidFill>
                  <a:srgbClr val="0000FF"/>
                </a:solidFill>
              </a:rPr>
              <a:t> surveiller le poids, activité physique</a:t>
            </a:r>
          </a:p>
          <a:p>
            <a:pPr>
              <a:buFontTx/>
              <a:buChar char="-"/>
            </a:pPr>
            <a:r>
              <a:rPr lang="fr-FR" altLang="fr-FR" sz="2000">
                <a:solidFill>
                  <a:srgbClr val="0000FF"/>
                </a:solidFill>
              </a:rPr>
              <a:t> apprendre à diminuer la dose d’insuline, en cas d’hypoglycémies répétées, plutôt que de manger davantage</a:t>
            </a:r>
          </a:p>
          <a:p>
            <a:pPr>
              <a:buFontTx/>
              <a:buChar char="-"/>
            </a:pPr>
            <a:r>
              <a:rPr lang="fr-FR" altLang="fr-FR" sz="2000">
                <a:solidFill>
                  <a:srgbClr val="0000FF"/>
                </a:solidFill>
              </a:rPr>
              <a:t> éviter les collations lorsqu’elles ne sont pas nécessaires etc.</a:t>
            </a:r>
          </a:p>
          <a:p>
            <a:r>
              <a:rPr lang="fr-FR" altLang="fr-FR" sz="2000">
                <a:solidFill>
                  <a:srgbClr val="0000FF"/>
                </a:solidFill>
              </a:rPr>
              <a:t>Comparaison avec l’arrêt du tabac</a:t>
            </a:r>
          </a:p>
          <a:p>
            <a:r>
              <a:rPr lang="fr-FR" altLang="fr-FR" sz="2000">
                <a:solidFill>
                  <a:srgbClr val="0000FF"/>
                </a:solidFill>
              </a:rPr>
              <a:t>Notion de contrat</a:t>
            </a:r>
          </a:p>
        </p:txBody>
      </p:sp>
      <p:sp>
        <p:nvSpPr>
          <p:cNvPr id="313347" name="Line 5"/>
          <p:cNvSpPr>
            <a:spLocks noChangeShapeType="1"/>
          </p:cNvSpPr>
          <p:nvPr/>
        </p:nvSpPr>
        <p:spPr bwMode="auto">
          <a:xfrm>
            <a:off x="0" y="1916113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3348" name="Line 6"/>
          <p:cNvSpPr>
            <a:spLocks noChangeShapeType="1"/>
          </p:cNvSpPr>
          <p:nvPr/>
        </p:nvSpPr>
        <p:spPr bwMode="auto">
          <a:xfrm>
            <a:off x="0" y="2889250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3349" name="Line 8"/>
          <p:cNvSpPr>
            <a:spLocks noChangeShapeType="1"/>
          </p:cNvSpPr>
          <p:nvPr/>
        </p:nvSpPr>
        <p:spPr bwMode="auto">
          <a:xfrm>
            <a:off x="0" y="5734050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z="3200" b="1" dirty="0" smtClean="0">
                <a:solidFill>
                  <a:srgbClr val="0000FF"/>
                </a:solidFill>
                <a:latin typeface="+mn-lt"/>
              </a:rPr>
              <a:t>Surmonter les obstacles en en parlant</a:t>
            </a:r>
            <a:endParaRPr lang="en-GB" sz="32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850" y="6092825"/>
            <a:ext cx="8820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86C9"/>
              </a:buClr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D’après Davis SN, Renda SM,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Psychological insulin resistance: overcoming barriers to starting insulin therapy. </a:t>
            </a:r>
            <a:r>
              <a:rPr lang="en-GB" sz="1400" i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Diabetes </a:t>
            </a:r>
            <a:r>
              <a:rPr lang="en-GB" sz="1400" i="1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Educ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2006;32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Suppl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4:146S-152S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 </a:t>
            </a:r>
            <a:endParaRPr lang="fr-FR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  <a:defRPr/>
            </a:pPr>
            <a:endParaRPr lang="fr-FR" sz="1800" b="0" dirty="0">
              <a:solidFill>
                <a:srgbClr val="0086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3352" name="ZoneTexte 12"/>
          <p:cNvSpPr txBox="1">
            <a:spLocks noChangeArrowheads="1"/>
          </p:cNvSpPr>
          <p:nvPr/>
        </p:nvSpPr>
        <p:spPr bwMode="auto">
          <a:xfrm>
            <a:off x="323850" y="765175"/>
            <a:ext cx="8280400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solidFill>
                  <a:srgbClr val="C00000"/>
                </a:solidFill>
              </a:rPr>
              <a:t>En sachant ce qu’il pense,                           </a:t>
            </a:r>
            <a:r>
              <a:rPr lang="fr-FR" altLang="fr-FR" sz="1800">
                <a:solidFill>
                  <a:srgbClr val="0000FF"/>
                </a:solidFill>
              </a:rPr>
              <a:t>On pourra répondre</a:t>
            </a:r>
          </a:p>
        </p:txBody>
      </p:sp>
    </p:spTree>
    <p:extLst>
      <p:ext uri="{BB962C8B-B14F-4D97-AF65-F5344CB8AC3E}">
        <p14:creationId xmlns:p14="http://schemas.microsoft.com/office/powerpoint/2010/main" val="6843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68291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200" dirty="0" smtClean="0">
                <a:solidFill>
                  <a:srgbClr val="0000FF"/>
                </a:solidFill>
              </a:rPr>
              <a:t>Les obstacles à l’insulinothérapie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11760" y="5533093"/>
            <a:ext cx="85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Pourquoi </a:t>
            </a:r>
            <a:r>
              <a:rPr lang="fr-FR" sz="2800" smtClean="0">
                <a:solidFill>
                  <a:srgbClr val="0000FF"/>
                </a:solidFill>
              </a:rPr>
              <a:t>cette difficulté ?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420938"/>
            <a:ext cx="8893175" cy="1143000"/>
          </a:xfrm>
        </p:spPr>
        <p:txBody>
          <a:bodyPr/>
          <a:lstStyle/>
          <a:p>
            <a:pPr algn="l" eaLnBrk="1" hangingPunct="1"/>
            <a:r>
              <a:rPr lang="fr-FR" altLang="en-US" b="1" i="1" dirty="0">
                <a:solidFill>
                  <a:srgbClr val="0000FF"/>
                </a:solidFill>
                <a:latin typeface="Arial" charset="0"/>
              </a:rPr>
              <a:t>Pourquoi</a:t>
            </a:r>
            <a:r>
              <a:rPr lang="fr-FR" altLang="en-US" b="1" dirty="0">
                <a:solidFill>
                  <a:srgbClr val="0000FF"/>
                </a:solidFill>
                <a:latin typeface="Arial" charset="0"/>
              </a:rPr>
              <a:t> « parler » ?</a:t>
            </a:r>
            <a:br>
              <a:rPr lang="fr-FR" altLang="en-US" b="1" dirty="0">
                <a:solidFill>
                  <a:srgbClr val="0000FF"/>
                </a:solidFill>
                <a:latin typeface="Arial" charset="0"/>
              </a:rPr>
            </a:br>
            <a:r>
              <a:rPr lang="fr-FR" altLang="en-US" sz="2800" b="1" dirty="0">
                <a:solidFill>
                  <a:schemeClr val="tx1"/>
                </a:solidFill>
                <a:latin typeface="Arial" charset="0"/>
              </a:rPr>
              <a:t>Le rôle de l’Éducation Thérapeutique du patient</a:t>
            </a:r>
            <a:r>
              <a:rPr lang="fr-FR" altLang="en-US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fr-FR" altLang="en-US" b="1" dirty="0">
                <a:solidFill>
                  <a:srgbClr val="0000FF"/>
                </a:solidFill>
                <a:latin typeface="Arial" charset="0"/>
              </a:rPr>
            </a:br>
            <a:r>
              <a:rPr lang="fr-FR" altLang="en-US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fr-FR" altLang="en-US" b="1" dirty="0">
                <a:solidFill>
                  <a:srgbClr val="0000FF"/>
                </a:solidFill>
                <a:latin typeface="Arial" charset="0"/>
              </a:rPr>
            </a:br>
            <a:endParaRPr lang="en-US" alt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394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i="1" dirty="0" smtClean="0">
                <a:solidFill>
                  <a:srgbClr val="0000FF"/>
                </a:solidFill>
              </a:rPr>
              <a:t>Pourquoi </a:t>
            </a:r>
            <a:r>
              <a:rPr lang="fr-FR" altLang="en-US" dirty="0" smtClean="0">
                <a:solidFill>
                  <a:srgbClr val="0000FF"/>
                </a:solidFill>
              </a:rPr>
              <a:t>parler </a:t>
            </a:r>
            <a:r>
              <a:rPr lang="fr-FR" altLang="en-US" dirty="0">
                <a:solidFill>
                  <a:srgbClr val="0000FF"/>
                </a:solidFill>
              </a:rPr>
              <a:t>de l’insuline à nos patients?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0112" y="3284538"/>
            <a:ext cx="73442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 technique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 </a:t>
            </a: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éthique</a:t>
            </a:r>
          </a:p>
          <a:p>
            <a:pPr eaLnBrk="1" hangingPunct="1">
              <a:defRPr/>
            </a:pPr>
            <a:r>
              <a:rPr lang="fr-FR" sz="32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construire une décision médicale partagée</a:t>
            </a:r>
            <a:endParaRPr lang="fr-FR" sz="3200" dirty="0">
              <a:solidFill>
                <a:srgbClr val="0000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442913"/>
            <a:ext cx="8986837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 b="1">
                <a:solidFill>
                  <a:srgbClr val="0000FF"/>
                </a:solidFill>
                <a:latin typeface="Arial" charset="0"/>
              </a:rPr>
              <a:t>L’ETP génère la confiance</a:t>
            </a:r>
          </a:p>
        </p:txBody>
      </p:sp>
      <p:sp>
        <p:nvSpPr>
          <p:cNvPr id="325635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06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en-US">
                <a:solidFill>
                  <a:srgbClr val="000000"/>
                </a:solidFill>
              </a:rPr>
              <a:t>Thom DH et al., Physician behaviors that predict patient trust.                                           </a:t>
            </a:r>
            <a:r>
              <a:rPr lang="fr-FR" altLang="en-US" i="1">
                <a:solidFill>
                  <a:srgbClr val="000000"/>
                </a:solidFill>
              </a:rPr>
              <a:t>J Fam Pract.</a:t>
            </a:r>
            <a:r>
              <a:rPr lang="fr-FR" altLang="en-US">
                <a:solidFill>
                  <a:srgbClr val="000000"/>
                </a:solidFill>
              </a:rPr>
              <a:t> 2001;50:323-8. </a:t>
            </a:r>
          </a:p>
        </p:txBody>
      </p:sp>
      <p:sp>
        <p:nvSpPr>
          <p:cNvPr id="325636" name="Text Box 6"/>
          <p:cNvSpPr txBox="1">
            <a:spLocks noChangeArrowheads="1"/>
          </p:cNvSpPr>
          <p:nvPr/>
        </p:nvSpPr>
        <p:spPr bwMode="auto">
          <a:xfrm>
            <a:off x="1042988" y="2636838"/>
            <a:ext cx="7416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000000"/>
                </a:solidFill>
              </a:rPr>
              <a:t> Réconfort						</a:t>
            </a:r>
          </a:p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000000"/>
                </a:solidFill>
              </a:rPr>
              <a:t> Compétence</a:t>
            </a:r>
          </a:p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0000FF"/>
                </a:solidFill>
              </a:rPr>
              <a:t> Encourager les questions et y répondre</a:t>
            </a:r>
          </a:p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0000FF"/>
                </a:solidFill>
              </a:rPr>
              <a:t> Donner des explications</a:t>
            </a:r>
          </a:p>
          <a:p>
            <a:pPr>
              <a:spcBef>
                <a:spcPct val="50000"/>
              </a:spcBef>
            </a:pPr>
            <a:r>
              <a:rPr lang="fr-FR" altLang="en-US" sz="2400">
                <a:solidFill>
                  <a:srgbClr val="000000"/>
                </a:solidFill>
              </a:rPr>
              <a:t> Adresser à un spécialiste si besoin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403350" y="1844675"/>
            <a:ext cx="597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en-US" sz="2800" smtClean="0">
                <a:solidFill>
                  <a:srgbClr val="0000FF"/>
                </a:solidFill>
              </a:rPr>
              <a:t>Les déterminants de la confiance</a:t>
            </a:r>
          </a:p>
        </p:txBody>
      </p:sp>
    </p:spTree>
    <p:extLst>
      <p:ext uri="{BB962C8B-B14F-4D97-AF65-F5344CB8AC3E}">
        <p14:creationId xmlns:p14="http://schemas.microsoft.com/office/powerpoint/2010/main" val="15015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 sz="2800" b="1">
                <a:solidFill>
                  <a:srgbClr val="0000FF"/>
                </a:solidFill>
                <a:latin typeface="Arial" charset="0"/>
              </a:rPr>
              <a:t>La confiance génère l’observance</a:t>
            </a:r>
            <a:br>
              <a:rPr lang="fr-FR" altLang="en-US" sz="2800" b="1">
                <a:solidFill>
                  <a:srgbClr val="0000FF"/>
                </a:solidFill>
                <a:latin typeface="Arial" charset="0"/>
              </a:rPr>
            </a:br>
            <a:r>
              <a:rPr lang="fr-FR" altLang="en-US" sz="2400" b="1">
                <a:solidFill>
                  <a:srgbClr val="0000FF"/>
                </a:solidFill>
                <a:latin typeface="Arial" charset="0"/>
              </a:rPr>
              <a:t>Comment les patients acceptent-ils </a:t>
            </a:r>
            <a:br>
              <a:rPr lang="fr-FR" altLang="en-US" sz="2400" b="1">
                <a:solidFill>
                  <a:srgbClr val="0000FF"/>
                </a:solidFill>
                <a:latin typeface="Arial" charset="0"/>
              </a:rPr>
            </a:br>
            <a:r>
              <a:rPr lang="fr-FR" altLang="en-US" sz="2400" b="1">
                <a:solidFill>
                  <a:srgbClr val="0000FF"/>
                </a:solidFill>
                <a:latin typeface="Arial" charset="0"/>
              </a:rPr>
              <a:t>« un comprimé en plus »?</a:t>
            </a:r>
            <a:r>
              <a:rPr lang="fr-FR" altLang="en-US" sz="28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32665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8134350" cy="411480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fr-FR" altLang="en-US" sz="2000" b="1" dirty="0"/>
              <a:t>64 % des patients sont </a:t>
            </a:r>
            <a:r>
              <a:rPr lang="fr-FR" altLang="en-US" sz="2000" b="1" dirty="0">
                <a:solidFill>
                  <a:srgbClr val="0000FF"/>
                </a:solidFill>
              </a:rPr>
              <a:t>d’accord pour intensifier le traitement</a:t>
            </a:r>
            <a:br>
              <a:rPr lang="fr-FR" altLang="en-US" sz="2000" b="1" dirty="0">
                <a:solidFill>
                  <a:srgbClr val="0000FF"/>
                </a:solidFill>
              </a:rPr>
            </a:br>
            <a:r>
              <a:rPr lang="fr-FR" altLang="en-US" sz="2000" b="1" dirty="0">
                <a:solidFill>
                  <a:srgbClr val="0000FF"/>
                </a:solidFill>
              </a:rPr>
              <a:t>en acceptant un médicament supplémentaire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2000" b="1" dirty="0"/>
          </a:p>
          <a:p>
            <a:pPr eaLnBrk="1" hangingPunct="1">
              <a:spcBef>
                <a:spcPct val="0"/>
              </a:spcBef>
            </a:pPr>
            <a:r>
              <a:rPr lang="fr-FR" altLang="en-US" sz="2000" b="1" dirty="0">
                <a:solidFill>
                  <a:srgbClr val="0000FF"/>
                </a:solidFill>
              </a:rPr>
              <a:t>Dans une analyse </a:t>
            </a:r>
            <a:r>
              <a:rPr lang="fr-FR" altLang="en-US" sz="2000" b="1" dirty="0" err="1">
                <a:solidFill>
                  <a:srgbClr val="0000FF"/>
                </a:solidFill>
              </a:rPr>
              <a:t>multivariée</a:t>
            </a:r>
            <a:r>
              <a:rPr lang="fr-FR" altLang="en-US" sz="2000" b="1" dirty="0"/>
              <a:t>, les déterminants expliquant</a:t>
            </a:r>
            <a:br>
              <a:rPr lang="fr-FR" altLang="en-US" sz="2000" b="1" dirty="0"/>
            </a:br>
            <a:r>
              <a:rPr lang="fr-FR" altLang="en-US" sz="2000" b="1" dirty="0"/>
              <a:t>cet accord sont :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sz="2000" b="1" dirty="0">
                <a:solidFill>
                  <a:schemeClr val="bg1">
                    <a:lumMod val="50000"/>
                  </a:schemeClr>
                </a:solidFill>
              </a:rPr>
              <a:t>Le risque d’effet secondaire RR 0,49 (0,42 - 0,59)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sz="2000" b="1" dirty="0">
                <a:solidFill>
                  <a:schemeClr val="bg1">
                    <a:lumMod val="50000"/>
                  </a:schemeClr>
                </a:solidFill>
              </a:rPr>
              <a:t>Les problèmes d’observance aux autres médicaments </a:t>
            </a:r>
            <a:br>
              <a:rPr lang="fr-FR" alt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altLang="en-US" sz="2000" b="1" dirty="0">
                <a:solidFill>
                  <a:schemeClr val="bg1">
                    <a:lumMod val="50000"/>
                  </a:schemeClr>
                </a:solidFill>
              </a:rPr>
              <a:t>RR 0,72 (0,57- 0,91)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sz="2000" b="1" dirty="0">
                <a:solidFill>
                  <a:schemeClr val="bg1">
                    <a:lumMod val="50000"/>
                  </a:schemeClr>
                </a:solidFill>
              </a:rPr>
              <a:t>Le sentiment que la santé dépend des médicaments                  RR 1,50 (1,26- 1,79)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sz="2000" b="1" dirty="0">
                <a:solidFill>
                  <a:srgbClr val="0000FF"/>
                </a:solidFill>
              </a:rPr>
              <a:t>La confiance dans le médecin RR 1,30 (1,10-1,54)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en-US" sz="2000" b="1" dirty="0">
                <a:solidFill>
                  <a:schemeClr val="bg1">
                    <a:lumMod val="50000"/>
                  </a:schemeClr>
                </a:solidFill>
              </a:rPr>
              <a:t>Contrôle de la tension, nombre de médicaments :                       pas significatif</a:t>
            </a:r>
          </a:p>
        </p:txBody>
      </p:sp>
      <p:sp>
        <p:nvSpPr>
          <p:cNvPr id="326659" name="ZoneTexte 1"/>
          <p:cNvSpPr txBox="1">
            <a:spLocks noChangeArrowheads="1"/>
          </p:cNvSpPr>
          <p:nvPr/>
        </p:nvSpPr>
        <p:spPr bwMode="auto">
          <a:xfrm>
            <a:off x="827088" y="6130925"/>
            <a:ext cx="77771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Zikmund-Fisher BJ </a:t>
            </a:r>
            <a:r>
              <a:rPr lang="en-US" altLang="en-US" sz="1400" i="1">
                <a:solidFill>
                  <a:srgbClr val="000000"/>
                </a:solidFill>
              </a:rPr>
              <a:t>et al.,</a:t>
            </a:r>
            <a:r>
              <a:rPr lang="en-US" altLang="en-US" sz="1400">
                <a:solidFill>
                  <a:srgbClr val="000000"/>
                </a:solidFill>
              </a:rPr>
              <a:t> First things first: difficulty with current medications is associated with patient willingness to add new ones. </a:t>
            </a:r>
            <a:r>
              <a:rPr lang="en-US" altLang="en-US" sz="1400" i="1">
                <a:solidFill>
                  <a:srgbClr val="000000"/>
                </a:solidFill>
              </a:rPr>
              <a:t>Patient</a:t>
            </a:r>
            <a:r>
              <a:rPr lang="en-US" altLang="en-US" sz="1400">
                <a:solidFill>
                  <a:srgbClr val="000000"/>
                </a:solidFill>
              </a:rPr>
              <a:t> 2009;2:221-231.</a:t>
            </a:r>
          </a:p>
        </p:txBody>
      </p:sp>
    </p:spTree>
    <p:extLst>
      <p:ext uri="{BB962C8B-B14F-4D97-AF65-F5344CB8AC3E}">
        <p14:creationId xmlns:p14="http://schemas.microsoft.com/office/powerpoint/2010/main" val="199470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ZoneTexte 22"/>
          <p:cNvSpPr txBox="1">
            <a:spLocks noChangeArrowheads="1"/>
          </p:cNvSpPr>
          <p:nvPr/>
        </p:nvSpPr>
        <p:spPr bwMode="auto">
          <a:xfrm>
            <a:off x="7231063" y="2886075"/>
            <a:ext cx="34258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>
                <a:solidFill>
                  <a:srgbClr val="0000FF"/>
                </a:solidFill>
              </a:rPr>
              <a:t>Observance</a:t>
            </a:r>
          </a:p>
        </p:txBody>
      </p:sp>
      <p:sp>
        <p:nvSpPr>
          <p:cNvPr id="328706" name="Rectangle 1"/>
          <p:cNvSpPr>
            <a:spLocks noChangeArrowheads="1"/>
          </p:cNvSpPr>
          <p:nvPr/>
        </p:nvSpPr>
        <p:spPr bwMode="auto">
          <a:xfrm>
            <a:off x="1762125" y="3729038"/>
            <a:ext cx="100806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28707" name="Rectangle 4"/>
          <p:cNvSpPr>
            <a:spLocks noChangeArrowheads="1"/>
          </p:cNvSpPr>
          <p:nvPr/>
        </p:nvSpPr>
        <p:spPr bwMode="auto">
          <a:xfrm>
            <a:off x="2411413" y="4057650"/>
            <a:ext cx="1008062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pic>
        <p:nvPicPr>
          <p:cNvPr id="32870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677863"/>
            <a:ext cx="37433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9" name="ZoneTexte 7"/>
          <p:cNvSpPr txBox="1">
            <a:spLocks noChangeArrowheads="1"/>
          </p:cNvSpPr>
          <p:nvPr/>
        </p:nvSpPr>
        <p:spPr bwMode="auto">
          <a:xfrm>
            <a:off x="385763" y="2003425"/>
            <a:ext cx="302577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>
                <a:solidFill>
                  <a:srgbClr val="0000FF"/>
                </a:solidFill>
              </a:rPr>
              <a:t>Éducation Thérapeutique</a:t>
            </a:r>
          </a:p>
        </p:txBody>
      </p:sp>
      <p:sp>
        <p:nvSpPr>
          <p:cNvPr id="328710" name="ZoneTexte 8"/>
          <p:cNvSpPr txBox="1">
            <a:spLocks noChangeArrowheads="1"/>
          </p:cNvSpPr>
          <p:nvPr/>
        </p:nvSpPr>
        <p:spPr bwMode="auto">
          <a:xfrm>
            <a:off x="3044825" y="547688"/>
            <a:ext cx="15843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>
                <a:solidFill>
                  <a:srgbClr val="0000FF"/>
                </a:solidFill>
              </a:rPr>
              <a:t>Confiance</a:t>
            </a:r>
          </a:p>
          <a:p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328711" name="ZoneTexte 9"/>
          <p:cNvSpPr txBox="1">
            <a:spLocks noChangeArrowheads="1"/>
          </p:cNvSpPr>
          <p:nvPr/>
        </p:nvSpPr>
        <p:spPr bwMode="auto">
          <a:xfrm>
            <a:off x="2663825" y="1690688"/>
            <a:ext cx="35369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FF0000"/>
                </a:solidFill>
              </a:rPr>
              <a:t>Décision médicale partagée</a:t>
            </a:r>
          </a:p>
        </p:txBody>
      </p:sp>
      <p:sp>
        <p:nvSpPr>
          <p:cNvPr id="3" name="Virage 2"/>
          <p:cNvSpPr/>
          <p:nvPr/>
        </p:nvSpPr>
        <p:spPr bwMode="auto">
          <a:xfrm>
            <a:off x="935038" y="587375"/>
            <a:ext cx="2087562" cy="1455738"/>
          </a:xfrm>
          <a:prstGeom prst="bentArrow">
            <a:avLst>
              <a:gd name="adj1" fmla="val 7275"/>
              <a:gd name="adj2" fmla="val 7796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8713" name="ZoneTexte 12"/>
          <p:cNvSpPr txBox="1">
            <a:spLocks noChangeArrowheads="1"/>
          </p:cNvSpPr>
          <p:nvPr/>
        </p:nvSpPr>
        <p:spPr bwMode="auto">
          <a:xfrm>
            <a:off x="385763" y="1044575"/>
            <a:ext cx="1314450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>
                <a:solidFill>
                  <a:srgbClr val="000000"/>
                </a:solidFill>
              </a:rPr>
              <a:t>Évalue</a:t>
            </a:r>
          </a:p>
          <a:p>
            <a:r>
              <a:rPr lang="fr-FR" altLang="fr-FR" sz="2000">
                <a:solidFill>
                  <a:srgbClr val="000000"/>
                </a:solidFill>
              </a:rPr>
              <a:t>Informe</a:t>
            </a:r>
          </a:p>
        </p:txBody>
      </p:sp>
      <p:sp>
        <p:nvSpPr>
          <p:cNvPr id="15" name="Virage 14"/>
          <p:cNvSpPr/>
          <p:nvPr/>
        </p:nvSpPr>
        <p:spPr bwMode="auto">
          <a:xfrm rot="5400000">
            <a:off x="4791869" y="457994"/>
            <a:ext cx="1401763" cy="1768475"/>
          </a:xfrm>
          <a:prstGeom prst="bentArrow">
            <a:avLst>
              <a:gd name="adj1" fmla="val 7275"/>
              <a:gd name="adj2" fmla="val 7796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8715" name="ZoneTexte 15"/>
          <p:cNvSpPr txBox="1">
            <a:spLocks noChangeArrowheads="1"/>
          </p:cNvSpPr>
          <p:nvPr/>
        </p:nvSpPr>
        <p:spPr bwMode="auto">
          <a:xfrm>
            <a:off x="5468938" y="2139950"/>
            <a:ext cx="1316037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>
                <a:solidFill>
                  <a:srgbClr val="000000"/>
                </a:solidFill>
              </a:rPr>
              <a:t>Accord</a:t>
            </a:r>
          </a:p>
        </p:txBody>
      </p:sp>
      <p:sp>
        <p:nvSpPr>
          <p:cNvPr id="17" name="Virage 16"/>
          <p:cNvSpPr/>
          <p:nvPr/>
        </p:nvSpPr>
        <p:spPr bwMode="auto">
          <a:xfrm rot="16200000">
            <a:off x="2921794" y="-69056"/>
            <a:ext cx="1544637" cy="3267075"/>
          </a:xfrm>
          <a:prstGeom prst="bentArrow">
            <a:avLst>
              <a:gd name="adj1" fmla="val 7275"/>
              <a:gd name="adj2" fmla="val 7796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8717" name="Flèche vers le bas 3"/>
          <p:cNvSpPr>
            <a:spLocks noChangeArrowheads="1"/>
          </p:cNvSpPr>
          <p:nvPr/>
        </p:nvSpPr>
        <p:spPr bwMode="auto">
          <a:xfrm>
            <a:off x="5926138" y="2652713"/>
            <a:ext cx="215900" cy="1036637"/>
          </a:xfrm>
          <a:prstGeom prst="downArrow">
            <a:avLst>
              <a:gd name="adj1" fmla="val 50000"/>
              <a:gd name="adj2" fmla="val 500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28718" name="ZoneTexte 18"/>
          <p:cNvSpPr txBox="1">
            <a:spLocks noChangeArrowheads="1"/>
          </p:cNvSpPr>
          <p:nvPr/>
        </p:nvSpPr>
        <p:spPr bwMode="auto">
          <a:xfrm>
            <a:off x="5473700" y="3763963"/>
            <a:ext cx="1316038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>
                <a:solidFill>
                  <a:srgbClr val="000000"/>
                </a:solidFill>
              </a:rPr>
              <a:t>Aide</a:t>
            </a:r>
          </a:p>
          <a:p>
            <a:r>
              <a:rPr lang="fr-FR" altLang="fr-FR" sz="2000">
                <a:solidFill>
                  <a:srgbClr val="000000"/>
                </a:solidFill>
              </a:rPr>
              <a:t>Organise </a:t>
            </a:r>
          </a:p>
        </p:txBody>
      </p:sp>
      <p:sp>
        <p:nvSpPr>
          <p:cNvPr id="328719" name="Flèche droite 4"/>
          <p:cNvSpPr>
            <a:spLocks noChangeArrowheads="1"/>
          </p:cNvSpPr>
          <p:nvPr/>
        </p:nvSpPr>
        <p:spPr bwMode="auto">
          <a:xfrm rot="1758558">
            <a:off x="6858000" y="2439988"/>
            <a:ext cx="1439863" cy="219075"/>
          </a:xfrm>
          <a:prstGeom prst="rightArrow">
            <a:avLst>
              <a:gd name="adj1" fmla="val 50000"/>
              <a:gd name="adj2" fmla="val 501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28720" name="Flèche droite 21"/>
          <p:cNvSpPr>
            <a:spLocks noChangeArrowheads="1"/>
          </p:cNvSpPr>
          <p:nvPr/>
        </p:nvSpPr>
        <p:spPr bwMode="auto">
          <a:xfrm rot="-2339173">
            <a:off x="6889750" y="3638550"/>
            <a:ext cx="1441450" cy="220663"/>
          </a:xfrm>
          <a:prstGeom prst="rightArrow">
            <a:avLst>
              <a:gd name="adj1" fmla="val 50000"/>
              <a:gd name="adj2" fmla="val 49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25" name="Virage 24"/>
          <p:cNvSpPr/>
          <p:nvPr/>
        </p:nvSpPr>
        <p:spPr bwMode="auto">
          <a:xfrm flipV="1">
            <a:off x="952500" y="2886075"/>
            <a:ext cx="4302125" cy="1249363"/>
          </a:xfrm>
          <a:prstGeom prst="bentArrow">
            <a:avLst>
              <a:gd name="adj1" fmla="val 9577"/>
              <a:gd name="adj2" fmla="val 12782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8723" name="Flèche droite 4"/>
          <p:cNvSpPr>
            <a:spLocks noChangeArrowheads="1"/>
          </p:cNvSpPr>
          <p:nvPr/>
        </p:nvSpPr>
        <p:spPr bwMode="auto">
          <a:xfrm rot="2786317">
            <a:off x="948531" y="4137819"/>
            <a:ext cx="4195763" cy="320675"/>
          </a:xfrm>
          <a:prstGeom prst="rightArrow">
            <a:avLst>
              <a:gd name="adj1" fmla="val 50000"/>
              <a:gd name="adj2" fmla="val 501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28724" name="Flèche droite 4"/>
          <p:cNvSpPr>
            <a:spLocks noChangeArrowheads="1"/>
          </p:cNvSpPr>
          <p:nvPr/>
        </p:nvSpPr>
        <p:spPr bwMode="auto">
          <a:xfrm rot="7613856">
            <a:off x="6323807" y="4341019"/>
            <a:ext cx="2825750" cy="261937"/>
          </a:xfrm>
          <a:prstGeom prst="rightArrow">
            <a:avLst>
              <a:gd name="adj1" fmla="val 50000"/>
              <a:gd name="adj2" fmla="val 501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28725" name="ZoneTexte 15"/>
          <p:cNvSpPr txBox="1">
            <a:spLocks noChangeArrowheads="1"/>
          </p:cNvSpPr>
          <p:nvPr/>
        </p:nvSpPr>
        <p:spPr bwMode="auto">
          <a:xfrm>
            <a:off x="2643188" y="4348163"/>
            <a:ext cx="1316037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2000">
                <a:solidFill>
                  <a:srgbClr val="0000FF"/>
                </a:solidFill>
              </a:rPr>
              <a:t>Efficacité</a:t>
            </a:r>
          </a:p>
          <a:p>
            <a:r>
              <a:rPr lang="fr-FR" altLang="fr-FR" sz="2000">
                <a:solidFill>
                  <a:srgbClr val="0000FF"/>
                </a:solidFill>
              </a:rPr>
              <a:t>Sécurité</a:t>
            </a:r>
          </a:p>
        </p:txBody>
      </p:sp>
      <p:sp>
        <p:nvSpPr>
          <p:cNvPr id="328726" name="ZoneTexte 1"/>
          <p:cNvSpPr txBox="1">
            <a:spLocks noChangeArrowheads="1"/>
          </p:cNvSpPr>
          <p:nvPr/>
        </p:nvSpPr>
        <p:spPr bwMode="auto">
          <a:xfrm>
            <a:off x="4705350" y="5553075"/>
            <a:ext cx="284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FF"/>
                </a:solidFill>
              </a:rPr>
              <a:t>Qualité du soin</a:t>
            </a:r>
          </a:p>
        </p:txBody>
      </p:sp>
      <p:sp>
        <p:nvSpPr>
          <p:cNvPr id="328727" name="ZoneTexte 1"/>
          <p:cNvSpPr txBox="1">
            <a:spLocks noChangeArrowheads="1"/>
          </p:cNvSpPr>
          <p:nvPr/>
        </p:nvSpPr>
        <p:spPr bwMode="auto">
          <a:xfrm>
            <a:off x="384175" y="6127750"/>
            <a:ext cx="864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600" dirty="0" err="1">
                <a:solidFill>
                  <a:srgbClr val="000000"/>
                </a:solidFill>
              </a:rPr>
              <a:t>Reach</a:t>
            </a:r>
            <a:r>
              <a:rPr lang="fr-FR" altLang="fr-FR" sz="1600" dirty="0">
                <a:solidFill>
                  <a:srgbClr val="000000"/>
                </a:solidFill>
              </a:rPr>
              <a:t> G. Patient </a:t>
            </a:r>
            <a:r>
              <a:rPr lang="fr-FR" altLang="fr-FR" sz="1600" dirty="0" err="1">
                <a:solidFill>
                  <a:srgbClr val="000000"/>
                </a:solidFill>
              </a:rPr>
              <a:t>education</a:t>
            </a:r>
            <a:r>
              <a:rPr lang="fr-FR" altLang="fr-FR" sz="1600" dirty="0">
                <a:solidFill>
                  <a:srgbClr val="000000"/>
                </a:solidFill>
              </a:rPr>
              <a:t>, </a:t>
            </a:r>
            <a:r>
              <a:rPr lang="fr-FR" altLang="fr-FR" sz="1600" dirty="0" err="1">
                <a:solidFill>
                  <a:srgbClr val="000000"/>
                </a:solidFill>
              </a:rPr>
              <a:t>nudge</a:t>
            </a:r>
            <a:r>
              <a:rPr lang="fr-FR" altLang="fr-FR" sz="1600" dirty="0">
                <a:solidFill>
                  <a:srgbClr val="000000"/>
                </a:solidFill>
              </a:rPr>
              <a:t> and manipulation: </a:t>
            </a:r>
            <a:r>
              <a:rPr lang="fr-FR" altLang="fr-FR" sz="1600" dirty="0" err="1">
                <a:solidFill>
                  <a:srgbClr val="000000"/>
                </a:solidFill>
              </a:rPr>
              <a:t>defining</a:t>
            </a:r>
            <a:r>
              <a:rPr lang="fr-FR" altLang="fr-FR" sz="1600" dirty="0">
                <a:solidFill>
                  <a:srgbClr val="000000"/>
                </a:solidFill>
              </a:rPr>
              <a:t> the </a:t>
            </a:r>
            <a:r>
              <a:rPr lang="fr-FR" altLang="fr-FR" sz="1600" dirty="0" err="1">
                <a:solidFill>
                  <a:srgbClr val="000000"/>
                </a:solidFill>
              </a:rPr>
              <a:t>ethical</a:t>
            </a:r>
            <a:r>
              <a:rPr lang="fr-FR" altLang="fr-FR" sz="1600" dirty="0">
                <a:solidFill>
                  <a:srgbClr val="000000"/>
                </a:solidFill>
              </a:rPr>
              <a:t> conditions  of the </a:t>
            </a:r>
            <a:r>
              <a:rPr lang="fr-FR" altLang="fr-FR" sz="1600" dirty="0" err="1">
                <a:solidFill>
                  <a:srgbClr val="000000"/>
                </a:solidFill>
              </a:rPr>
              <a:t>person-centered</a:t>
            </a:r>
            <a:r>
              <a:rPr lang="fr-FR" altLang="fr-FR" sz="1600" dirty="0">
                <a:solidFill>
                  <a:srgbClr val="000000"/>
                </a:solidFill>
              </a:rPr>
              <a:t> model. </a:t>
            </a:r>
            <a:r>
              <a:rPr lang="fr-FR" altLang="fr-FR" sz="1600" i="1" dirty="0">
                <a:solidFill>
                  <a:srgbClr val="000000"/>
                </a:solidFill>
              </a:rPr>
              <a:t>Patient </a:t>
            </a:r>
            <a:r>
              <a:rPr lang="fr-FR" altLang="fr-FR" sz="1600" i="1" dirty="0" err="1">
                <a:solidFill>
                  <a:srgbClr val="000000"/>
                </a:solidFill>
              </a:rPr>
              <a:t>Preference</a:t>
            </a:r>
            <a:r>
              <a:rPr lang="fr-FR" altLang="fr-FR" sz="1600" i="1" dirty="0">
                <a:solidFill>
                  <a:srgbClr val="000000"/>
                </a:solidFill>
              </a:rPr>
              <a:t> and </a:t>
            </a:r>
            <a:r>
              <a:rPr lang="fr-FR" altLang="fr-FR" sz="1600" i="1" dirty="0" err="1">
                <a:solidFill>
                  <a:srgbClr val="000000"/>
                </a:solidFill>
              </a:rPr>
              <a:t>Adherence</a:t>
            </a:r>
            <a:r>
              <a:rPr lang="fr-FR" altLang="fr-FR" sz="1600" dirty="0">
                <a:solidFill>
                  <a:srgbClr val="000000"/>
                </a:solidFill>
              </a:rPr>
              <a:t>, </a:t>
            </a:r>
            <a:r>
              <a:rPr lang="fr-FR" altLang="fr-FR" sz="1600" dirty="0" smtClean="0">
                <a:solidFill>
                  <a:srgbClr val="000000"/>
                </a:solidFill>
              </a:rPr>
              <a:t>2016;10:459-468</a:t>
            </a:r>
            <a:endParaRPr lang="fr-FR" alt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29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29731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dirty="0" smtClean="0">
                <a:solidFill>
                  <a:srgbClr val="0000FF"/>
                </a:solidFill>
              </a:rPr>
              <a:t>Surmonter les obstacles à l’insulinothérapie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pic>
        <p:nvPicPr>
          <p:cNvPr id="32973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714375" y="2306638"/>
            <a:ext cx="8429625" cy="26776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Une barrière à surmonter,    l’</a:t>
            </a:r>
            <a:r>
              <a:rPr lang="fr-FR" altLang="en-US" sz="2800" dirty="0" err="1" smtClean="0">
                <a:solidFill>
                  <a:srgbClr val="808080"/>
                </a:solidFill>
                <a:cs typeface="Arial" pitchFamily="34" charset="0"/>
              </a:rPr>
              <a:t>insulinorésistance</a:t>
            </a: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psychologique :                  (pourquoi l’insuline a mauvaise presse)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</a:t>
            </a:r>
            <a:r>
              <a:rPr lang="fr-FR" altLang="en-US" sz="2800" i="1" dirty="0" smtClean="0">
                <a:solidFill>
                  <a:srgbClr val="808080"/>
                </a:solidFill>
                <a:cs typeface="Arial" pitchFamily="34" charset="0"/>
              </a:rPr>
              <a:t>Pourquoi</a:t>
            </a: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en parler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2800" i="1" dirty="0" smtClean="0">
                <a:solidFill>
                  <a:srgbClr val="0000FF"/>
                </a:solidFill>
                <a:cs typeface="Arial" pitchFamily="34" charset="0"/>
              </a:rPr>
              <a:t>Comment</a:t>
            </a: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en parler ?</a:t>
            </a:r>
          </a:p>
        </p:txBody>
      </p:sp>
    </p:spTree>
    <p:extLst>
      <p:ext uri="{BB962C8B-B14F-4D97-AF65-F5344CB8AC3E}">
        <p14:creationId xmlns:p14="http://schemas.microsoft.com/office/powerpoint/2010/main" val="14696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80975" y="2420938"/>
            <a:ext cx="8893175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altLang="en-US" b="1" dirty="0" err="1">
                <a:solidFill>
                  <a:srgbClr val="0000FF"/>
                </a:solidFill>
                <a:latin typeface="Arial" charset="0"/>
              </a:rPr>
              <a:t>Qu’est-ce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 que </a:t>
            </a:r>
            <a:r>
              <a:rPr lang="en-US" altLang="en-US" b="1" i="1" dirty="0" err="1">
                <a:solidFill>
                  <a:srgbClr val="0000FF"/>
                </a:solidFill>
                <a:latin typeface="Arial" charset="0"/>
              </a:rPr>
              <a:t>parler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 ?</a:t>
            </a:r>
            <a:br>
              <a:rPr lang="en-US" alt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charset="0"/>
              </a:rPr>
              <a:t>Les mots</a:t>
            </a:r>
            <a:br>
              <a:rPr lang="en-US" altLang="en-US" b="1" dirty="0">
                <a:solidFill>
                  <a:schemeClr val="tx1"/>
                </a:solidFill>
                <a:latin typeface="Arial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charset="0"/>
              </a:rPr>
              <a:t>Le message</a:t>
            </a:r>
          </a:p>
        </p:txBody>
      </p:sp>
    </p:spTree>
    <p:extLst>
      <p:ext uri="{BB962C8B-B14F-4D97-AF65-F5344CB8AC3E}">
        <p14:creationId xmlns:p14="http://schemas.microsoft.com/office/powerpoint/2010/main" val="1633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/>
          <a:lstStyle/>
          <a:p>
            <a:r>
              <a:rPr lang="fr-FR" altLang="en-US" sz="3600" b="1">
                <a:solidFill>
                  <a:srgbClr val="0000FF"/>
                </a:solidFill>
                <a:latin typeface="Arial" charset="0"/>
              </a:rPr>
              <a:t>Barrières linguistiques et soin</a:t>
            </a:r>
          </a:p>
        </p:txBody>
      </p:sp>
      <p:sp>
        <p:nvSpPr>
          <p:cNvPr id="334850" name="Rectangle 3"/>
          <p:cNvSpPr>
            <a:spLocks noChangeArrowheads="1"/>
          </p:cNvSpPr>
          <p:nvPr/>
        </p:nvSpPr>
        <p:spPr bwMode="auto">
          <a:xfrm>
            <a:off x="2362200" y="1752600"/>
            <a:ext cx="5105400" cy="411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34851" name="Rectangle 4"/>
          <p:cNvSpPr>
            <a:spLocks noChangeArrowheads="1"/>
          </p:cNvSpPr>
          <p:nvPr/>
        </p:nvSpPr>
        <p:spPr bwMode="auto">
          <a:xfrm>
            <a:off x="990600" y="1143000"/>
            <a:ext cx="7543800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34852" name="Rectangle 5"/>
          <p:cNvSpPr>
            <a:spLocks noChangeArrowheads="1"/>
          </p:cNvSpPr>
          <p:nvPr/>
        </p:nvSpPr>
        <p:spPr bwMode="auto">
          <a:xfrm>
            <a:off x="533400" y="3048000"/>
            <a:ext cx="8382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34853" name="Text Box 6"/>
          <p:cNvSpPr txBox="1">
            <a:spLocks noChangeArrowheads="1"/>
          </p:cNvSpPr>
          <p:nvPr/>
        </p:nvSpPr>
        <p:spPr bwMode="auto">
          <a:xfrm>
            <a:off x="0" y="3429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>
                <a:solidFill>
                  <a:srgbClr val="000000"/>
                </a:solidFill>
              </a:rPr>
              <a:t>Le Soignant </a:t>
            </a:r>
            <a:r>
              <a:rPr lang="fr-FR" altLang="en-US" sz="1800">
                <a:solidFill>
                  <a:srgbClr val="0000FF"/>
                </a:solidFill>
              </a:rPr>
              <a:t>explique le soin          </a:t>
            </a:r>
            <a:r>
              <a:rPr lang="fr-FR" altLang="en-US">
                <a:solidFill>
                  <a:srgbClr val="000000"/>
                </a:solidFill>
              </a:rPr>
              <a:t>Le Patient                      </a:t>
            </a:r>
            <a:r>
              <a:rPr lang="fr-FR" altLang="en-US" sz="1800">
                <a:solidFill>
                  <a:srgbClr val="0000FF"/>
                </a:solidFill>
              </a:rPr>
              <a:t>se soigne</a:t>
            </a:r>
            <a:r>
              <a:rPr lang="fr-FR" altLang="en-US" sz="1600">
                <a:solidFill>
                  <a:srgbClr val="0000FF"/>
                </a:solidFill>
              </a:rPr>
              <a:t>			       </a:t>
            </a:r>
            <a:r>
              <a:rPr lang="fr-FR" altLang="en-US">
                <a:solidFill>
                  <a:srgbClr val="F92401"/>
                </a:solidFill>
              </a:rPr>
              <a:t>quelle que soit la langue !</a:t>
            </a:r>
            <a:r>
              <a:rPr lang="fr-FR" altLang="en-US">
                <a:solidFill>
                  <a:srgbClr val="0000FF"/>
                </a:solidFill>
              </a:rPr>
              <a:t>	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34854" name="AutoShape 7"/>
          <p:cNvSpPr>
            <a:spLocks/>
          </p:cNvSpPr>
          <p:nvPr/>
        </p:nvSpPr>
        <p:spPr bwMode="auto">
          <a:xfrm>
            <a:off x="1547813" y="1524000"/>
            <a:ext cx="7127875" cy="752475"/>
          </a:xfrm>
          <a:prstGeom prst="borderCallout2">
            <a:avLst>
              <a:gd name="adj1" fmla="val 15190"/>
              <a:gd name="adj2" fmla="val -1069"/>
              <a:gd name="adj3" fmla="val 15190"/>
              <a:gd name="adj4" fmla="val -3361"/>
              <a:gd name="adj5" fmla="val 246875"/>
              <a:gd name="adj6" fmla="val 29009"/>
            </a:avLst>
          </a:prstGeom>
          <a:solidFill>
            <a:schemeClr val="accent1"/>
          </a:solidFill>
          <a:ln w="41275">
            <a:solidFill>
              <a:srgbClr val="F9240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2000">
                <a:solidFill>
                  <a:srgbClr val="000000"/>
                </a:solidFill>
              </a:rPr>
              <a:t>Comprend </a:t>
            </a:r>
            <a:r>
              <a:rPr lang="fr-FR" altLang="en-US" sz="2000">
                <a:solidFill>
                  <a:srgbClr val="0000FF"/>
                </a:solidFill>
              </a:rPr>
              <a:t>la Langue</a:t>
            </a:r>
            <a:r>
              <a:rPr lang="fr-FR" altLang="en-US" sz="2000">
                <a:solidFill>
                  <a:srgbClr val="000000"/>
                </a:solidFill>
              </a:rPr>
              <a:t> (jargon)</a:t>
            </a:r>
          </a:p>
          <a:p>
            <a:pPr algn="ctr"/>
            <a:r>
              <a:rPr lang="fr-FR" altLang="en-US" sz="2000">
                <a:solidFill>
                  <a:srgbClr val="000000"/>
                </a:solidFill>
              </a:rPr>
              <a:t>Comprend </a:t>
            </a:r>
            <a:r>
              <a:rPr lang="fr-FR" altLang="en-US" sz="2000">
                <a:solidFill>
                  <a:srgbClr val="0000FF"/>
                </a:solidFill>
              </a:rPr>
              <a:t>la Parole</a:t>
            </a:r>
            <a:r>
              <a:rPr lang="fr-FR" altLang="en-US" sz="2000">
                <a:solidFill>
                  <a:srgbClr val="000000"/>
                </a:solidFill>
              </a:rPr>
              <a:t> (le sens du soin)</a:t>
            </a:r>
            <a:endParaRPr lang="fr-FR" altLang="en-US" sz="2000" i="1">
              <a:solidFill>
                <a:srgbClr val="000000"/>
              </a:solidFill>
            </a:endParaRPr>
          </a:p>
        </p:txBody>
      </p:sp>
      <p:sp>
        <p:nvSpPr>
          <p:cNvPr id="334855" name="ZoneTexte 7"/>
          <p:cNvSpPr txBox="1">
            <a:spLocks noChangeArrowheads="1"/>
          </p:cNvSpPr>
          <p:nvPr/>
        </p:nvSpPr>
        <p:spPr bwMode="auto">
          <a:xfrm>
            <a:off x="0" y="2708275"/>
            <a:ext cx="1908175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en-US">
                <a:solidFill>
                  <a:srgbClr val="0000FF"/>
                </a:solidFill>
              </a:rPr>
              <a:t>Traduction</a:t>
            </a:r>
          </a:p>
          <a:p>
            <a:r>
              <a:rPr lang="fr-FR" altLang="en-US">
                <a:solidFill>
                  <a:srgbClr val="0000FF"/>
                </a:solidFill>
              </a:rPr>
              <a:t> la Langue</a:t>
            </a:r>
          </a:p>
        </p:txBody>
      </p:sp>
      <p:sp>
        <p:nvSpPr>
          <p:cNvPr id="334856" name="ZoneTexte 8"/>
          <p:cNvSpPr txBox="1">
            <a:spLocks noChangeArrowheads="1"/>
          </p:cNvSpPr>
          <p:nvPr/>
        </p:nvSpPr>
        <p:spPr bwMode="auto">
          <a:xfrm>
            <a:off x="1476375" y="4259263"/>
            <a:ext cx="273526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en-US">
                <a:solidFill>
                  <a:srgbClr val="0000FF"/>
                </a:solidFill>
              </a:rPr>
              <a:t>Interprétation</a:t>
            </a:r>
          </a:p>
          <a:p>
            <a:r>
              <a:rPr lang="fr-FR" altLang="en-US">
                <a:solidFill>
                  <a:srgbClr val="0000FF"/>
                </a:solidFill>
              </a:rPr>
              <a:t>la Parole  </a:t>
            </a:r>
          </a:p>
        </p:txBody>
      </p:sp>
      <p:sp>
        <p:nvSpPr>
          <p:cNvPr id="334857" name="ZoneTexte 1"/>
          <p:cNvSpPr txBox="1">
            <a:spLocks noChangeArrowheads="1"/>
          </p:cNvSpPr>
          <p:nvPr/>
        </p:nvSpPr>
        <p:spPr bwMode="auto">
          <a:xfrm>
            <a:off x="501650" y="6459538"/>
            <a:ext cx="861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Reach G. Linguistic barriers in diabetes care. </a:t>
            </a:r>
            <a:r>
              <a:rPr lang="fr-FR" altLang="fr-FR" sz="1600" i="1">
                <a:solidFill>
                  <a:srgbClr val="000000"/>
                </a:solidFill>
              </a:rPr>
              <a:t>Diabetologia</a:t>
            </a:r>
            <a:r>
              <a:rPr lang="fr-FR" altLang="fr-FR" sz="1600">
                <a:solidFill>
                  <a:srgbClr val="000000"/>
                </a:solidFill>
              </a:rPr>
              <a:t> 2009;52:1461-3 </a:t>
            </a:r>
          </a:p>
        </p:txBody>
      </p:sp>
    </p:spTree>
    <p:extLst>
      <p:ext uri="{BB962C8B-B14F-4D97-AF65-F5344CB8AC3E}">
        <p14:creationId xmlns:p14="http://schemas.microsoft.com/office/powerpoint/2010/main" val="9611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916113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3600"/>
              <a:t>	</a:t>
            </a:r>
            <a:endParaRPr lang="fr-FR" altLang="en-US" sz="3600">
              <a:solidFill>
                <a:schemeClr val="bg2"/>
              </a:solidFill>
              <a:latin typeface="Tahoma" charset="0"/>
            </a:endParaRPr>
          </a:p>
          <a:p>
            <a:r>
              <a:rPr lang="fr-FR" altLang="en-US" sz="2800" b="1"/>
              <a:t>Céphalées, mal à la tête</a:t>
            </a:r>
          </a:p>
          <a:p>
            <a:r>
              <a:rPr lang="fr-FR" altLang="en-US" sz="2800" b="1"/>
              <a:t>Abdomen, ventre</a:t>
            </a:r>
          </a:p>
          <a:p>
            <a:r>
              <a:rPr lang="fr-FR" altLang="en-US" sz="2800" b="1">
                <a:solidFill>
                  <a:srgbClr val="0000FF"/>
                </a:solidFill>
              </a:rPr>
              <a:t> Hémoglobine glyquée, glycosylée…</a:t>
            </a:r>
          </a:p>
          <a:p>
            <a:pPr>
              <a:buFontTx/>
              <a:buNone/>
            </a:pPr>
            <a:r>
              <a:rPr lang="en-GB" altLang="en-US" sz="2800" b="1"/>
              <a:t>	</a:t>
            </a:r>
          </a:p>
        </p:txBody>
      </p:sp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250825" y="692150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en-US" sz="3200">
                <a:solidFill>
                  <a:srgbClr val="0000FF"/>
                </a:solidFill>
              </a:rPr>
              <a:t>Exemples de jargon</a:t>
            </a:r>
            <a:endParaRPr lang="fr-FR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  <a:latin typeface="+mn-lt"/>
              </a:rPr>
              <a:t>Utiliser des mots que tout le monde comprend</a:t>
            </a:r>
            <a:endParaRPr lang="fr-FR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752600"/>
            <a:ext cx="68961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0938"/>
            <a:ext cx="8893175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altLang="en-US" b="1" dirty="0" err="1">
                <a:solidFill>
                  <a:srgbClr val="0000FF"/>
                </a:solidFill>
                <a:latin typeface="Arial" charset="0"/>
              </a:rPr>
              <a:t>Qu’est-ce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 que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charset="0"/>
              </a:rPr>
              <a:t>parler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 ?</a:t>
            </a:r>
            <a:br>
              <a:rPr lang="en-US" altLang="en-US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altLang="en-US" b="1" dirty="0" smtClean="0">
                <a:solidFill>
                  <a:schemeClr val="bg2"/>
                </a:solidFill>
                <a:latin typeface="Arial" charset="0"/>
              </a:rPr>
              <a:t>Les </a:t>
            </a:r>
            <a:r>
              <a:rPr lang="en-US" altLang="en-US" b="1" dirty="0">
                <a:solidFill>
                  <a:schemeClr val="bg2"/>
                </a:solidFill>
                <a:latin typeface="Arial" charset="0"/>
              </a:rPr>
              <a:t>mots</a:t>
            </a:r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0000FF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0000FF"/>
                </a:solidFill>
                <a:latin typeface="Arial" charset="0"/>
              </a:rPr>
              <a:t>Le 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message</a:t>
            </a:r>
            <a:br>
              <a:rPr lang="en-US" altLang="en-US" b="1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Il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charset="0"/>
              </a:rPr>
              <a:t>risque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charset="0"/>
              </a:rPr>
              <a:t>aussi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 d’</a:t>
            </a:r>
            <a:r>
              <a:rPr lang="fr-FR" altLang="en-US" b="1" dirty="0" smtClean="0">
                <a:solidFill>
                  <a:srgbClr val="0000FF"/>
                </a:solidFill>
                <a:latin typeface="Arial" charset="0"/>
              </a:rPr>
              <a:t>être incompréhensible</a:t>
            </a:r>
            <a:endParaRPr lang="en-US" altLang="en-US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altLang="en-US" sz="3600" b="1">
                <a:solidFill>
                  <a:srgbClr val="0000FF"/>
                </a:solidFill>
                <a:latin typeface="Arial" charset="0"/>
              </a:rPr>
              <a:t>Insulinorésistance</a:t>
            </a:r>
            <a:r>
              <a:rPr lang="fr-FR" altLang="en-US" sz="3600" b="1" i="1">
                <a:solidFill>
                  <a:srgbClr val="0000FF"/>
                </a:solidFill>
                <a:latin typeface="Arial" charset="0"/>
              </a:rPr>
              <a:t> psychologique</a:t>
            </a:r>
            <a:endParaRPr lang="en-GB" altLang="en-US" sz="3600" b="1" i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7238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81343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en-US">
                <a:solidFill>
                  <a:srgbClr val="0086C9"/>
                </a:solidFill>
              </a:rPr>
              <a:t>	</a:t>
            </a:r>
            <a:r>
              <a:rPr lang="fr-FR" altLang="en-US" sz="2800" b="1">
                <a:solidFill>
                  <a:srgbClr val="0000FF"/>
                </a:solidFill>
              </a:rPr>
              <a:t>Définition:</a:t>
            </a:r>
            <a:r>
              <a:rPr lang="fr-FR" altLang="en-US" sz="2800" b="1"/>
              <a:t> résistance,                                       </a:t>
            </a:r>
            <a:r>
              <a:rPr lang="fr-FR" altLang="en-US" sz="2800" b="1">
                <a:solidFill>
                  <a:srgbClr val="FF0000"/>
                </a:solidFill>
              </a:rPr>
              <a:t>de la part des patients </a:t>
            </a:r>
            <a:r>
              <a:rPr lang="fr-FR" altLang="en-US" sz="2800" b="1" i="1">
                <a:solidFill>
                  <a:srgbClr val="FF0000"/>
                </a:solidFill>
              </a:rPr>
              <a:t>et des médecins</a:t>
            </a:r>
            <a:r>
              <a:rPr lang="fr-FR" altLang="en-US" sz="2800" b="1"/>
              <a:t>,                                           à l’idée d’initier un traitement par l’insuline, pouvant conduire à retarder                                        une insulinothérapie qui semble nécessaire</a:t>
            </a:r>
          </a:p>
        </p:txBody>
      </p:sp>
      <p:sp>
        <p:nvSpPr>
          <p:cNvPr id="272389" name="ZoneTexte 3"/>
          <p:cNvSpPr txBox="1">
            <a:spLocks noChangeArrowheads="1"/>
          </p:cNvSpPr>
          <p:nvPr/>
        </p:nvSpPr>
        <p:spPr bwMode="auto">
          <a:xfrm>
            <a:off x="684213" y="5516563"/>
            <a:ext cx="8459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2400">
                <a:solidFill>
                  <a:srgbClr val="000000"/>
                </a:solidFill>
              </a:rPr>
              <a:t>Leslie CA et al., </a:t>
            </a:r>
            <a:r>
              <a:rPr lang="fr-FR" altLang="en-US" sz="2400">
                <a:solidFill>
                  <a:srgbClr val="0000FF"/>
                </a:solidFill>
              </a:rPr>
              <a:t>Psychological insulin resistance</a:t>
            </a:r>
            <a:r>
              <a:rPr lang="fr-FR" altLang="en-US" sz="2400">
                <a:solidFill>
                  <a:srgbClr val="000000"/>
                </a:solidFill>
              </a:rPr>
              <a:t>:            a missed diagnosis, </a:t>
            </a:r>
            <a:r>
              <a:rPr lang="fr-FR" altLang="en-US" sz="2400" i="1">
                <a:solidFill>
                  <a:srgbClr val="000000"/>
                </a:solidFill>
              </a:rPr>
              <a:t>Diabetes Spectrum</a:t>
            </a:r>
            <a:r>
              <a:rPr lang="fr-FR" altLang="en-US" sz="2400">
                <a:solidFill>
                  <a:srgbClr val="000000"/>
                </a:solidFill>
              </a:rPr>
              <a:t> 1994; 7: 52-5</a:t>
            </a:r>
          </a:p>
        </p:txBody>
      </p:sp>
    </p:spTree>
    <p:extLst>
      <p:ext uri="{BB962C8B-B14F-4D97-AF65-F5344CB8AC3E}">
        <p14:creationId xmlns:p14="http://schemas.microsoft.com/office/powerpoint/2010/main" val="12127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6750"/>
            <a:ext cx="830421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42018" name="ZoneTexte 5"/>
          <p:cNvSpPr txBox="1">
            <a:spLocks noChangeArrowheads="1"/>
          </p:cNvSpPr>
          <p:nvPr/>
        </p:nvSpPr>
        <p:spPr bwMode="auto">
          <a:xfrm>
            <a:off x="395288" y="3284538"/>
            <a:ext cx="8208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</a:endParaRPr>
          </a:p>
          <a:p>
            <a:r>
              <a:rPr lang="en-US" altLang="en-US" sz="2800">
                <a:solidFill>
                  <a:srgbClr val="000000"/>
                </a:solidFill>
              </a:rPr>
              <a:t>                     </a:t>
            </a:r>
          </a:p>
          <a:p>
            <a:endParaRPr lang="en-US" altLang="en-US" sz="2800">
              <a:solidFill>
                <a:srgbClr val="000000"/>
              </a:solidFill>
            </a:endParaRPr>
          </a:p>
          <a:p>
            <a:r>
              <a:rPr lang="en-US" altLang="en-US" sz="2800">
                <a:solidFill>
                  <a:srgbClr val="000000"/>
                </a:solidFill>
              </a:rPr>
              <a:t>                 </a:t>
            </a:r>
            <a:endParaRPr lang="fr-FR" altLang="en-US" sz="2800">
              <a:solidFill>
                <a:srgbClr val="000000"/>
              </a:solidFill>
            </a:endParaRPr>
          </a:p>
        </p:txBody>
      </p:sp>
      <p:sp>
        <p:nvSpPr>
          <p:cNvPr id="342019" name="Titre 1"/>
          <p:cNvSpPr>
            <a:spLocks/>
          </p:cNvSpPr>
          <p:nvPr/>
        </p:nvSpPr>
        <p:spPr bwMode="auto">
          <a:xfrm>
            <a:off x="80963" y="981075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320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altLang="en-US" sz="3200">
                <a:solidFill>
                  <a:srgbClr val="0000FF"/>
                </a:solidFill>
              </a:rPr>
              <a:t>Le puzzle mental</a:t>
            </a:r>
          </a:p>
          <a:p>
            <a:pPr algn="ctr"/>
            <a:endParaRPr lang="fr-FR" altLang="en-US" sz="3200">
              <a:solidFill>
                <a:srgbClr val="0000FF"/>
              </a:solidFill>
            </a:endParaRPr>
          </a:p>
          <a:p>
            <a:pPr algn="ctr"/>
            <a:endParaRPr lang="fr-FR" altLang="en-US" sz="3200">
              <a:solidFill>
                <a:srgbClr val="0000FF"/>
              </a:solidFill>
            </a:endParaRPr>
          </a:p>
        </p:txBody>
      </p:sp>
      <p:pic>
        <p:nvPicPr>
          <p:cNvPr id="342020" name="Picture 4" descr="http://www.thisbipolarlife.com/storage/puzzle.jpg?__SQUARESPACE_CACHEVERSION=134063526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24025"/>
            <a:ext cx="51339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839200" cy="9906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0000FF"/>
                </a:solidFill>
                <a:latin typeface="+mn-lt"/>
              </a:rPr>
              <a:t>L’esprit: un immense puzzle</a:t>
            </a:r>
            <a:endParaRPr lang="fr-FR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43042" name="Picture 2" descr="http://us.123rf.com/400wm/400/400/tonchik1981/tonchik19810910/tonchik1981091000031/5737809-puzzle-vide-pour-votre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51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3" name="ZoneTexte 3"/>
          <p:cNvSpPr txBox="1">
            <a:spLocks noChangeArrowheads="1"/>
          </p:cNvSpPr>
          <p:nvPr/>
        </p:nvSpPr>
        <p:spPr bwMode="auto">
          <a:xfrm>
            <a:off x="3995738" y="4157663"/>
            <a:ext cx="3313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en-US">
                <a:solidFill>
                  <a:srgbClr val="000000"/>
                </a:solidFill>
              </a:rPr>
              <a:t>Arrivée de nouveaux concepts</a:t>
            </a:r>
          </a:p>
        </p:txBody>
      </p:sp>
      <p:sp>
        <p:nvSpPr>
          <p:cNvPr id="343044" name="ZoneTexte 5"/>
          <p:cNvSpPr txBox="1">
            <a:spLocks noChangeArrowheads="1"/>
          </p:cNvSpPr>
          <p:nvPr/>
        </p:nvSpPr>
        <p:spPr bwMode="auto">
          <a:xfrm>
            <a:off x="1489075" y="2276475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en-US">
                <a:solidFill>
                  <a:srgbClr val="000000"/>
                </a:solidFill>
              </a:rPr>
              <a:t>Mon esprit</a:t>
            </a:r>
          </a:p>
        </p:txBody>
      </p:sp>
    </p:spTree>
    <p:extLst>
      <p:ext uri="{BB962C8B-B14F-4D97-AF65-F5344CB8AC3E}">
        <p14:creationId xmlns:p14="http://schemas.microsoft.com/office/powerpoint/2010/main" val="18235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6750"/>
            <a:ext cx="8304213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45090" name="ZoneTexte 5"/>
          <p:cNvSpPr txBox="1">
            <a:spLocks noChangeArrowheads="1"/>
          </p:cNvSpPr>
          <p:nvPr/>
        </p:nvSpPr>
        <p:spPr bwMode="auto">
          <a:xfrm>
            <a:off x="395288" y="3284538"/>
            <a:ext cx="82089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800">
              <a:solidFill>
                <a:srgbClr val="000000"/>
              </a:solidFill>
            </a:endParaRPr>
          </a:p>
          <a:p>
            <a:r>
              <a:rPr lang="en-US" altLang="en-US" sz="2800">
                <a:solidFill>
                  <a:srgbClr val="000000"/>
                </a:solidFill>
              </a:rPr>
              <a:t>                     </a:t>
            </a:r>
          </a:p>
          <a:p>
            <a:endParaRPr lang="en-US" altLang="en-US" sz="2800">
              <a:solidFill>
                <a:srgbClr val="000000"/>
              </a:solidFill>
            </a:endParaRPr>
          </a:p>
          <a:p>
            <a:r>
              <a:rPr lang="en-US" altLang="en-US" sz="2800">
                <a:solidFill>
                  <a:srgbClr val="000000"/>
                </a:solidFill>
              </a:rPr>
              <a:t>                 </a:t>
            </a:r>
            <a:endParaRPr lang="fr-FR" altLang="en-US" sz="2800">
              <a:solidFill>
                <a:srgbClr val="000000"/>
              </a:solidFill>
            </a:endParaRPr>
          </a:p>
        </p:txBody>
      </p:sp>
      <p:sp>
        <p:nvSpPr>
          <p:cNvPr id="345091" name="Titre 1"/>
          <p:cNvSpPr>
            <a:spLocks/>
          </p:cNvSpPr>
          <p:nvPr/>
        </p:nvSpPr>
        <p:spPr bwMode="auto">
          <a:xfrm>
            <a:off x="169863" y="3068638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320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altLang="en-US" sz="3200" i="1">
                <a:solidFill>
                  <a:srgbClr val="0000FF"/>
                </a:solidFill>
              </a:rPr>
              <a:t>Lost after translation</a:t>
            </a:r>
          </a:p>
          <a:p>
            <a:pPr algn="ctr"/>
            <a:r>
              <a:rPr lang="fr-FR" altLang="en-US" sz="3200">
                <a:solidFill>
                  <a:srgbClr val="000000"/>
                </a:solidFill>
              </a:rPr>
              <a:t>Perdu après la traduction</a:t>
            </a:r>
          </a:p>
          <a:p>
            <a:pPr algn="ctr"/>
            <a:r>
              <a:rPr lang="fr-FR" altLang="en-US" sz="3200">
                <a:solidFill>
                  <a:srgbClr val="000000"/>
                </a:solidFill>
              </a:rPr>
              <a:t>La pièce traduite ne s’adapte pas au puzzle du patient</a:t>
            </a:r>
          </a:p>
          <a:p>
            <a:pPr algn="ctr"/>
            <a:endParaRPr lang="fr-FR" altLang="en-US" sz="3200">
              <a:solidFill>
                <a:srgbClr val="0000FF"/>
              </a:solidFill>
            </a:endParaRPr>
          </a:p>
          <a:p>
            <a:pPr algn="ctr"/>
            <a:endParaRPr lang="fr-FR" altLang="en-US" sz="3200">
              <a:solidFill>
                <a:srgbClr val="0000FF"/>
              </a:solidFill>
            </a:endParaRPr>
          </a:p>
        </p:txBody>
      </p:sp>
      <p:pic>
        <p:nvPicPr>
          <p:cNvPr id="345092" name="Picture 2" descr="http://juliennedelec.free.fr/wordpress/uploads/images_jn/dessins/puzzles%20web/puzz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29876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0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50813"/>
            <a:ext cx="283051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5094" name="Picture 2" descr="http://us.123rf.com/400wm/400/400/tonchik1981/tonchik19810910/tonchik1981091000031/5737809-puzzle-vide-pour-votre-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63550"/>
            <a:ext cx="1446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ZoneTexte 1"/>
          <p:cNvSpPr txBox="1">
            <a:spLocks noChangeArrowheads="1"/>
          </p:cNvSpPr>
          <p:nvPr/>
        </p:nvSpPr>
        <p:spPr bwMode="auto">
          <a:xfrm>
            <a:off x="169863" y="463550"/>
            <a:ext cx="24574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en-US" sz="1200">
                <a:solidFill>
                  <a:srgbClr val="000000"/>
                </a:solidFill>
              </a:rPr>
              <a:t>Insuline</a:t>
            </a:r>
          </a:p>
          <a:p>
            <a:r>
              <a:rPr lang="fr-FR" altLang="en-US" sz="1200">
                <a:solidFill>
                  <a:srgbClr val="000000"/>
                </a:solidFill>
              </a:rPr>
              <a:t>                              HbA1c</a:t>
            </a:r>
          </a:p>
          <a:p>
            <a:r>
              <a:rPr lang="fr-FR" altLang="en-US" sz="1200">
                <a:solidFill>
                  <a:srgbClr val="000000"/>
                </a:solidFill>
              </a:rPr>
              <a:t>         Complications</a:t>
            </a:r>
          </a:p>
          <a:p>
            <a:r>
              <a:rPr lang="fr-FR" altLang="en-US" sz="1200">
                <a:solidFill>
                  <a:srgbClr val="000000"/>
                </a:solidFill>
              </a:rPr>
              <a:t>                                         UKPDS</a:t>
            </a:r>
          </a:p>
          <a:p>
            <a:r>
              <a:rPr lang="fr-FR" altLang="en-US" sz="1200">
                <a:solidFill>
                  <a:srgbClr val="000000"/>
                </a:solidFill>
              </a:rPr>
              <a:t>                            Recommandations</a:t>
            </a:r>
          </a:p>
        </p:txBody>
      </p:sp>
      <p:sp>
        <p:nvSpPr>
          <p:cNvPr id="345096" name="Flèche droite 2"/>
          <p:cNvSpPr>
            <a:spLocks noChangeArrowheads="1"/>
          </p:cNvSpPr>
          <p:nvPr/>
        </p:nvSpPr>
        <p:spPr bwMode="auto">
          <a:xfrm>
            <a:off x="2987675" y="1412875"/>
            <a:ext cx="431800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45097" name="Flèche droite 10"/>
          <p:cNvSpPr>
            <a:spLocks noChangeArrowheads="1"/>
          </p:cNvSpPr>
          <p:nvPr/>
        </p:nvSpPr>
        <p:spPr bwMode="auto">
          <a:xfrm>
            <a:off x="6249988" y="1323975"/>
            <a:ext cx="431800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45098" name="ZoneTexte 2"/>
          <p:cNvSpPr txBox="1">
            <a:spLocks noChangeArrowheads="1"/>
          </p:cNvSpPr>
          <p:nvPr/>
        </p:nvSpPr>
        <p:spPr bwMode="auto">
          <a:xfrm>
            <a:off x="3203575" y="47625"/>
            <a:ext cx="326231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Traduction parfaite d’un concept</a:t>
            </a:r>
          </a:p>
        </p:txBody>
      </p:sp>
    </p:spTree>
    <p:extLst>
      <p:ext uri="{BB962C8B-B14F-4D97-AF65-F5344CB8AC3E}">
        <p14:creationId xmlns:p14="http://schemas.microsoft.com/office/powerpoint/2010/main" val="18005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Titre 1"/>
          <p:cNvSpPr>
            <a:spLocks noGrp="1"/>
          </p:cNvSpPr>
          <p:nvPr>
            <p:ph type="title" idx="4294967295"/>
          </p:nvPr>
        </p:nvSpPr>
        <p:spPr>
          <a:xfrm>
            <a:off x="762000" y="5300663"/>
            <a:ext cx="8229600" cy="1371600"/>
          </a:xfrm>
        </p:spPr>
        <p:txBody>
          <a:bodyPr/>
          <a:lstStyle/>
          <a:p>
            <a:r>
              <a:rPr lang="en-US" altLang="fr-FR" sz="2400" b="1" dirty="0" err="1">
                <a:solidFill>
                  <a:srgbClr val="0000FF"/>
                </a:solidFill>
                <a:latin typeface="Arial" charset="0"/>
                <a:ea typeface="ＭＳ Ｐゴシック" charset="-128"/>
              </a:rPr>
              <a:t>Une</a:t>
            </a:r>
            <a:r>
              <a:rPr lang="en-US" altLang="fr-FR" sz="2400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 conversation </a:t>
            </a:r>
          </a:p>
        </p:txBody>
      </p:sp>
      <p:pic>
        <p:nvPicPr>
          <p:cNvPr id="355330" name="Picture 4" descr="http://www.brainlinemilitary.org/images/uploads/orig/2012/tips_to_participate_in_conver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2060848"/>
            <a:ext cx="39147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1" name="Titre 1"/>
          <p:cNvSpPr txBox="1">
            <a:spLocks/>
          </p:cNvSpPr>
          <p:nvPr/>
        </p:nvSpPr>
        <p:spPr bwMode="auto">
          <a:xfrm>
            <a:off x="419100" y="133350"/>
            <a:ext cx="85725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en-US" sz="3200">
                <a:solidFill>
                  <a:srgbClr val="000000"/>
                </a:solidFill>
                <a:latin typeface="Arial Black" charset="0"/>
              </a:rPr>
              <a:t> </a:t>
            </a:r>
            <a:br>
              <a:rPr lang="fr-FR" altLang="en-US" sz="3200">
                <a:solidFill>
                  <a:srgbClr val="000000"/>
                </a:solidFill>
                <a:latin typeface="Arial Black" charset="0"/>
              </a:rPr>
            </a:br>
            <a:r>
              <a:rPr lang="fr-FR" altLang="en-US" sz="3200">
                <a:solidFill>
                  <a:srgbClr val="0000FF"/>
                </a:solidFill>
              </a:rPr>
              <a:t>Comment parler d’insuline à nos patients ?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590549" y="860699"/>
            <a:ext cx="8229600" cy="1371600"/>
          </a:xfrm>
        </p:spPr>
        <p:txBody>
          <a:bodyPr/>
          <a:lstStyle/>
          <a:p>
            <a:r>
              <a:rPr lang="en-US" altLang="fr-FR" sz="2400" b="1" dirty="0" err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L’éducation</a:t>
            </a:r>
            <a:r>
              <a:rPr lang="en-US" altLang="fr-FR" sz="2400" b="1" dirty="0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fr-FR" sz="2400" b="1" dirty="0" err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thérapeutique</a:t>
            </a:r>
            <a:endParaRPr lang="en-US" altLang="fr-FR" sz="2400" b="1" dirty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69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29" name="Text Box 2"/>
          <p:cNvSpPr txBox="1">
            <a:spLocks noChangeArrowheads="1"/>
          </p:cNvSpPr>
          <p:nvPr/>
        </p:nvSpPr>
        <p:spPr bwMode="auto">
          <a:xfrm>
            <a:off x="539750" y="1541463"/>
            <a:ext cx="83550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70000"/>
              </a:spcBef>
              <a:buClr>
                <a:srgbClr val="0066FF"/>
              </a:buClr>
              <a:buSzPct val="80000"/>
              <a:defRPr/>
            </a:pPr>
            <a:r>
              <a:rPr kumimoji="1" lang="fr-CH" altLang="en-US" sz="3000" i="1" dirty="0">
                <a:solidFill>
                  <a:srgbClr val="000000"/>
                </a:solidFill>
              </a:rPr>
              <a:t>Une conversation</a:t>
            </a:r>
            <a:r>
              <a:rPr kumimoji="1" lang="fr-CH" altLang="en-US" sz="3000" dirty="0">
                <a:solidFill>
                  <a:srgbClr val="000000"/>
                </a:solidFill>
              </a:rPr>
              <a:t>,</a:t>
            </a:r>
          </a:p>
          <a:p>
            <a:pPr marL="342900" indent="-342900"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  <a:defRPr/>
            </a:pPr>
            <a:r>
              <a:rPr kumimoji="1" lang="fr-CH" altLang="en-US" sz="3000" dirty="0">
                <a:solidFill>
                  <a:srgbClr val="000000"/>
                </a:solidFill>
              </a:rPr>
              <a:t>c’est autant écouter que parler</a:t>
            </a:r>
          </a:p>
          <a:p>
            <a:pPr marL="342900" indent="-342900"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  <a:defRPr/>
            </a:pPr>
            <a:r>
              <a:rPr kumimoji="1" lang="fr-CH" altLang="en-US" sz="3000" dirty="0">
                <a:solidFill>
                  <a:srgbClr val="000000"/>
                </a:solidFill>
              </a:rPr>
              <a:t>c’est autant répondre                                        que poser des questions</a:t>
            </a:r>
          </a:p>
          <a:p>
            <a:pPr marL="342900" indent="-342900"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  <a:defRPr/>
            </a:pPr>
            <a:r>
              <a:rPr kumimoji="1" lang="fr-CH" altLang="en-US" sz="3000" dirty="0">
                <a:solidFill>
                  <a:srgbClr val="000000"/>
                </a:solidFill>
              </a:rPr>
              <a:t>c’est savoir écouter les silences</a:t>
            </a:r>
          </a:p>
          <a:p>
            <a:pPr marL="342900" indent="-342900"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  <a:defRPr/>
            </a:pPr>
            <a:r>
              <a:rPr kumimoji="1" lang="fr-CH" altLang="en-US" sz="3000" dirty="0">
                <a:solidFill>
                  <a:srgbClr val="0000FF"/>
                </a:solidFill>
              </a:rPr>
              <a:t>c’est vérifier qu’on s’est compris</a:t>
            </a:r>
          </a:p>
          <a:p>
            <a:pPr>
              <a:spcBef>
                <a:spcPct val="70000"/>
              </a:spcBef>
              <a:buClr>
                <a:srgbClr val="0066FF"/>
              </a:buClr>
              <a:buSzPct val="80000"/>
              <a:defRPr/>
            </a:pPr>
            <a:endParaRPr kumimoji="1" lang="fr-CH" altLang="en-US" sz="3000" dirty="0">
              <a:solidFill>
                <a:srgbClr val="000000"/>
              </a:solidFill>
            </a:endParaRPr>
          </a:p>
        </p:txBody>
      </p:sp>
      <p:sp>
        <p:nvSpPr>
          <p:cNvPr id="351234" name="Rectangle 2"/>
          <p:cNvSpPr txBox="1">
            <a:spLocks noChangeArrowheads="1"/>
          </p:cNvSpPr>
          <p:nvPr/>
        </p:nvSpPr>
        <p:spPr bwMode="auto">
          <a:xfrm>
            <a:off x="1331913" y="333375"/>
            <a:ext cx="6581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3600">
                <a:solidFill>
                  <a:srgbClr val="0000FF"/>
                </a:solidFill>
              </a:rPr>
              <a:t>La communication:                    une conversation</a:t>
            </a:r>
          </a:p>
        </p:txBody>
      </p:sp>
    </p:spTree>
    <p:extLst>
      <p:ext uri="{BB962C8B-B14F-4D97-AF65-F5344CB8AC3E}">
        <p14:creationId xmlns:p14="http://schemas.microsoft.com/office/powerpoint/2010/main" val="356106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4"/>
          <p:cNvSpPr>
            <a:spLocks noChangeArrowheads="1"/>
          </p:cNvSpPr>
          <p:nvPr/>
        </p:nvSpPr>
        <p:spPr bwMode="auto">
          <a:xfrm>
            <a:off x="2009775" y="16779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349186" name="Text Box 5"/>
          <p:cNvSpPr txBox="1">
            <a:spLocks noChangeArrowheads="1"/>
          </p:cNvSpPr>
          <p:nvPr/>
        </p:nvSpPr>
        <p:spPr bwMode="auto">
          <a:xfrm>
            <a:off x="1447800" y="5943600"/>
            <a:ext cx="74803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 sz="1400" dirty="0" smtClean="0">
                <a:solidFill>
                  <a:srgbClr val="000000"/>
                </a:solidFill>
              </a:rPr>
              <a:t>D’après </a:t>
            </a:r>
            <a:r>
              <a:rPr lang="fr-FR" altLang="en-US" sz="1400" dirty="0" err="1" smtClean="0">
                <a:solidFill>
                  <a:srgbClr val="000000"/>
                </a:solidFill>
              </a:rPr>
              <a:t>Schillinger</a:t>
            </a:r>
            <a:r>
              <a:rPr lang="fr-FR" altLang="en-US" sz="1400" dirty="0" smtClean="0">
                <a:solidFill>
                  <a:srgbClr val="000000"/>
                </a:solidFill>
              </a:rPr>
              <a:t> </a:t>
            </a:r>
            <a:r>
              <a:rPr lang="fr-FR" altLang="en-US" sz="1400" dirty="0">
                <a:solidFill>
                  <a:srgbClr val="000000"/>
                </a:solidFill>
              </a:rPr>
              <a:t>D et al., </a:t>
            </a:r>
            <a:r>
              <a:rPr lang="en-US" altLang="en-US" sz="1400" dirty="0">
                <a:solidFill>
                  <a:srgbClr val="000000"/>
                </a:solidFill>
              </a:rPr>
              <a:t>Closing the loop: physician communication with diabetic patients who have low health literacy.</a:t>
            </a:r>
            <a:r>
              <a:rPr lang="fr-FR" altLang="en-US" sz="1400" dirty="0">
                <a:solidFill>
                  <a:srgbClr val="000000"/>
                </a:solidFill>
              </a:rPr>
              <a:t> </a:t>
            </a:r>
            <a:r>
              <a:rPr lang="en-US" altLang="en-US" sz="1400" i="1" dirty="0">
                <a:solidFill>
                  <a:srgbClr val="000000"/>
                </a:solidFill>
              </a:rPr>
              <a:t>Arch Intern Med</a:t>
            </a:r>
            <a:r>
              <a:rPr lang="en-US" altLang="en-US" sz="1400" dirty="0">
                <a:solidFill>
                  <a:srgbClr val="000000"/>
                </a:solidFill>
              </a:rPr>
              <a:t>. 2003;163:83-90.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en-US" sz="2400" b="1">
                <a:solidFill>
                  <a:srgbClr val="0000FF"/>
                </a:solidFill>
                <a:latin typeface="Arial" charset="0"/>
              </a:rPr>
              <a:t>Une communication est une boucle</a:t>
            </a:r>
            <a:br>
              <a:rPr lang="fr-FR" altLang="en-US" sz="2400" b="1">
                <a:solidFill>
                  <a:srgbClr val="0000FF"/>
                </a:solidFill>
                <a:latin typeface="Arial" charset="0"/>
              </a:rPr>
            </a:br>
            <a:r>
              <a:rPr lang="fr-FR" altLang="en-US" sz="2400" b="1">
                <a:solidFill>
                  <a:srgbClr val="0000FF"/>
                </a:solidFill>
                <a:latin typeface="Arial" charset="0"/>
              </a:rPr>
              <a:t>et nécessite une conversation</a:t>
            </a:r>
          </a:p>
        </p:txBody>
      </p:sp>
      <p:pic>
        <p:nvPicPr>
          <p:cNvPr id="349189" name="Picture 7"/>
          <p:cNvPicPr>
            <a:picLocks noChangeAspect="1" noChangeArrowheads="1"/>
          </p:cNvPicPr>
          <p:nvPr/>
        </p:nvPicPr>
        <p:blipFill>
          <a:blip r:embed="rId3">
            <a:lum bright="-100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35150" cy="1220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0279" name="Rectangle 8"/>
          <p:cNvSpPr>
            <a:spLocks noChangeArrowheads="1"/>
          </p:cNvSpPr>
          <p:nvPr/>
        </p:nvSpPr>
        <p:spPr bwMode="auto">
          <a:xfrm>
            <a:off x="1966912" y="1412875"/>
            <a:ext cx="18002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en-US" sz="1200" dirty="0" smtClean="0">
                <a:solidFill>
                  <a:srgbClr val="000000"/>
                </a:solidFill>
              </a:rPr>
              <a:t>Je veux dire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en-US" sz="1200" dirty="0" smtClean="0">
                <a:solidFill>
                  <a:srgbClr val="000000"/>
                </a:solidFill>
              </a:rPr>
              <a:t>quelque chose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en-US" sz="1200" dirty="0" smtClean="0">
                <a:solidFill>
                  <a:srgbClr val="000000"/>
                </a:solidFill>
              </a:rPr>
              <a:t>de nouveau</a:t>
            </a:r>
          </a:p>
        </p:txBody>
      </p:sp>
      <p:sp>
        <p:nvSpPr>
          <p:cNvPr id="950280" name="Rectangle 9"/>
          <p:cNvSpPr>
            <a:spLocks noChangeArrowheads="1"/>
          </p:cNvSpPr>
          <p:nvPr/>
        </p:nvSpPr>
        <p:spPr bwMode="auto">
          <a:xfrm>
            <a:off x="2759074" y="3213100"/>
            <a:ext cx="1800225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en-US" sz="1200" dirty="0" smtClean="0">
                <a:solidFill>
                  <a:srgbClr val="000000"/>
                </a:solidFill>
              </a:rPr>
              <a:t>J’explique</a:t>
            </a:r>
          </a:p>
        </p:txBody>
      </p:sp>
      <p:sp>
        <p:nvSpPr>
          <p:cNvPr id="950281" name="Rectangle 10"/>
          <p:cNvSpPr>
            <a:spLocks noChangeArrowheads="1"/>
          </p:cNvSpPr>
          <p:nvPr/>
        </p:nvSpPr>
        <p:spPr bwMode="auto">
          <a:xfrm>
            <a:off x="4416424" y="1989138"/>
            <a:ext cx="2087563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A-t-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il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compris</a:t>
            </a:r>
            <a:r>
              <a:rPr lang="en-US" altLang="en-US" sz="1200" dirty="0" smtClean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950282" name="Rectangle 11"/>
          <p:cNvSpPr>
            <a:spLocks noChangeArrowheads="1"/>
          </p:cNvSpPr>
          <p:nvPr/>
        </p:nvSpPr>
        <p:spPr bwMode="auto">
          <a:xfrm>
            <a:off x="5927724" y="3141663"/>
            <a:ext cx="180022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Je 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ré-explique</a:t>
            </a:r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950283" name="Rectangle 12"/>
          <p:cNvSpPr>
            <a:spLocks noChangeArrowheads="1"/>
          </p:cNvSpPr>
          <p:nvPr/>
        </p:nvSpPr>
        <p:spPr bwMode="auto">
          <a:xfrm>
            <a:off x="4487862" y="4652963"/>
            <a:ext cx="201612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A-t-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il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compris</a:t>
            </a:r>
            <a:r>
              <a:rPr lang="en-US" altLang="en-US" sz="1200" dirty="0" smtClean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950284" name="Rectangle 13"/>
          <p:cNvSpPr>
            <a:spLocks noChangeArrowheads="1"/>
          </p:cNvSpPr>
          <p:nvPr/>
        </p:nvSpPr>
        <p:spPr bwMode="auto">
          <a:xfrm>
            <a:off x="1966912" y="4652963"/>
            <a:ext cx="18002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 err="1" smtClean="0">
                <a:solidFill>
                  <a:srgbClr val="000000"/>
                </a:solidFill>
              </a:rPr>
              <a:t>J’ai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dit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quelque</a:t>
            </a:r>
            <a:r>
              <a:rPr lang="en-US" altLang="en-US" sz="12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chose de nouveau</a:t>
            </a:r>
          </a:p>
        </p:txBody>
      </p:sp>
      <p:sp>
        <p:nvSpPr>
          <p:cNvPr id="349196" name="AutoShape 14"/>
          <p:cNvSpPr>
            <a:spLocks noChangeArrowheads="1"/>
          </p:cNvSpPr>
          <p:nvPr/>
        </p:nvSpPr>
        <p:spPr bwMode="auto">
          <a:xfrm>
            <a:off x="3911599" y="2636838"/>
            <a:ext cx="431800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49197" name="AutoShape 15"/>
          <p:cNvSpPr>
            <a:spLocks noChangeArrowheads="1"/>
          </p:cNvSpPr>
          <p:nvPr/>
        </p:nvSpPr>
        <p:spPr bwMode="auto">
          <a:xfrm rot="5400000">
            <a:off x="6611937" y="2600325"/>
            <a:ext cx="431800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49198" name="AutoShape 16"/>
          <p:cNvSpPr>
            <a:spLocks noChangeArrowheads="1"/>
          </p:cNvSpPr>
          <p:nvPr/>
        </p:nvSpPr>
        <p:spPr bwMode="auto">
          <a:xfrm rot="10800000">
            <a:off x="6648449" y="4365625"/>
            <a:ext cx="431800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49199" name="AutoShape 17"/>
          <p:cNvSpPr>
            <a:spLocks noChangeArrowheads="1"/>
          </p:cNvSpPr>
          <p:nvPr/>
        </p:nvSpPr>
        <p:spPr bwMode="auto">
          <a:xfrm>
            <a:off x="5280024" y="3933825"/>
            <a:ext cx="431800" cy="5048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950289" name="AutoShape 19"/>
          <p:cNvSpPr>
            <a:spLocks noChangeArrowheads="1"/>
          </p:cNvSpPr>
          <p:nvPr/>
        </p:nvSpPr>
        <p:spPr bwMode="auto">
          <a:xfrm rot="10800000">
            <a:off x="3767137" y="5013325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50290" name="AutoShape 20"/>
          <p:cNvSpPr>
            <a:spLocks noChangeArrowheads="1"/>
          </p:cNvSpPr>
          <p:nvPr/>
        </p:nvSpPr>
        <p:spPr bwMode="auto">
          <a:xfrm>
            <a:off x="3263899" y="2420938"/>
            <a:ext cx="215900" cy="792162"/>
          </a:xfrm>
          <a:prstGeom prst="down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Flèche vers le haut 1"/>
          <p:cNvSpPr/>
          <p:nvPr/>
        </p:nvSpPr>
        <p:spPr>
          <a:xfrm rot="13331823">
            <a:off x="4123633" y="2667587"/>
            <a:ext cx="222437" cy="2440753"/>
          </a:xfrm>
          <a:prstGeom prst="upArrow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60032" y="318395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432FF"/>
                </a:solidFill>
              </a:rPr>
              <a:t>oui</a:t>
            </a:r>
            <a:endParaRPr lang="fr-FR" sz="1400" dirty="0">
              <a:solidFill>
                <a:srgbClr val="0432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931418" y="518854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432FF"/>
                </a:solidFill>
              </a:rPr>
              <a:t>oui</a:t>
            </a:r>
            <a:endParaRPr lang="fr-FR" sz="1400" dirty="0">
              <a:solidFill>
                <a:srgbClr val="0432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95552" y="25449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non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51784" y="418623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non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ext Box 2"/>
          <p:cNvSpPr txBox="1">
            <a:spLocks noChangeArrowheads="1"/>
          </p:cNvSpPr>
          <p:nvPr/>
        </p:nvSpPr>
        <p:spPr bwMode="auto">
          <a:xfrm>
            <a:off x="301625" y="2060575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</a:pPr>
            <a:r>
              <a:rPr kumimoji="1" lang="fr-CH" altLang="en-US" sz="3000">
                <a:solidFill>
                  <a:srgbClr val="000000"/>
                </a:solidFill>
              </a:rPr>
              <a:t>Ai-je compris votre question ?</a:t>
            </a:r>
          </a:p>
          <a:p>
            <a:pPr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</a:pPr>
            <a:r>
              <a:rPr kumimoji="1" lang="fr-CH" altLang="en-US" sz="3000">
                <a:solidFill>
                  <a:srgbClr val="000000"/>
                </a:solidFill>
              </a:rPr>
              <a:t>Ai-je répondu à votre question ?</a:t>
            </a:r>
          </a:p>
          <a:p>
            <a:pPr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</a:pPr>
            <a:r>
              <a:rPr kumimoji="1" lang="fr-CH" altLang="en-US" sz="3000">
                <a:solidFill>
                  <a:srgbClr val="000000"/>
                </a:solidFill>
              </a:rPr>
              <a:t>Avez-vous compris ce que j’ai dit ?</a:t>
            </a:r>
          </a:p>
          <a:p>
            <a:pPr>
              <a:spcBef>
                <a:spcPct val="70000"/>
              </a:spcBef>
              <a:buClr>
                <a:srgbClr val="0066FF"/>
              </a:buClr>
              <a:buSzPct val="80000"/>
              <a:buFontTx/>
              <a:buChar char="•"/>
            </a:pPr>
            <a:r>
              <a:rPr kumimoji="1" lang="fr-CH" altLang="en-US" sz="3000">
                <a:solidFill>
                  <a:srgbClr val="000000"/>
                </a:solidFill>
              </a:rPr>
              <a:t>Pourriez-vous le reformuler avec vos mots?</a:t>
            </a:r>
          </a:p>
        </p:txBody>
      </p:sp>
      <p:sp>
        <p:nvSpPr>
          <p:cNvPr id="353282" name="Rectangle 2"/>
          <p:cNvSpPr txBox="1">
            <a:spLocks noChangeArrowheads="1"/>
          </p:cNvSpPr>
          <p:nvPr/>
        </p:nvSpPr>
        <p:spPr bwMode="auto">
          <a:xfrm>
            <a:off x="1331913" y="333375"/>
            <a:ext cx="6581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altLang="en-US" sz="3600">
                <a:solidFill>
                  <a:srgbClr val="0000FF"/>
                </a:solidFill>
              </a:rPr>
              <a:t>Vérifier qu’on s’est compris</a:t>
            </a:r>
          </a:p>
          <a:p>
            <a:pPr algn="ctr"/>
            <a:r>
              <a:rPr lang="fr-FR" altLang="en-US" sz="3600">
                <a:solidFill>
                  <a:srgbClr val="0000FF"/>
                </a:solidFill>
              </a:rPr>
              <a:t>La reformulation</a:t>
            </a:r>
          </a:p>
        </p:txBody>
      </p:sp>
    </p:spTree>
    <p:extLst>
      <p:ext uri="{BB962C8B-B14F-4D97-AF65-F5344CB8AC3E}">
        <p14:creationId xmlns:p14="http://schemas.microsoft.com/office/powerpoint/2010/main" val="133256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49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60451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200" dirty="0" smtClean="0">
                <a:solidFill>
                  <a:srgbClr val="0000FF"/>
                </a:solidFill>
              </a:rPr>
              <a:t>Surmonter les obstacles à l’insulinothérapie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pic>
        <p:nvPicPr>
          <p:cNvPr id="36045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714375" y="2306638"/>
            <a:ext cx="8429625" cy="3323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Une barrière à surmonter,    l’</a:t>
            </a:r>
            <a:r>
              <a:rPr lang="fr-FR" altLang="en-US" sz="2800" dirty="0" err="1" smtClean="0">
                <a:solidFill>
                  <a:srgbClr val="808080"/>
                </a:solidFill>
                <a:cs typeface="Arial" pitchFamily="34" charset="0"/>
              </a:rPr>
              <a:t>insulinorésistance</a:t>
            </a: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psychologique :                  (pourquoi l’insuline a mauvaise presse)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Pourquoi en parler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808080"/>
                </a:solidFill>
                <a:cs typeface="Arial" pitchFamily="34" charset="0"/>
              </a:rPr>
              <a:t> Comment en parler 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2800" dirty="0" smtClean="0">
                <a:solidFill>
                  <a:srgbClr val="0000FF"/>
                </a:solidFill>
                <a:cs typeface="Arial" pitchFamily="34" charset="0"/>
              </a:rPr>
              <a:t>Quand </a:t>
            </a: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parler de l’insuline ?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62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60350"/>
            <a:ext cx="8839200" cy="990600"/>
          </a:xfrm>
        </p:spPr>
        <p:txBody>
          <a:bodyPr/>
          <a:lstStyle/>
          <a:p>
            <a:r>
              <a:rPr lang="en-GB" altLang="en-US" sz="2800" b="1">
                <a:solidFill>
                  <a:srgbClr val="0000FF"/>
                </a:solidFill>
                <a:latin typeface="Arial" charset="0"/>
              </a:rPr>
              <a:t/>
            </a:r>
            <a:br>
              <a:rPr lang="en-GB" altLang="en-US" sz="2800" b="1">
                <a:solidFill>
                  <a:srgbClr val="0000FF"/>
                </a:solidFill>
                <a:latin typeface="Arial" charset="0"/>
              </a:rPr>
            </a:br>
            <a:r>
              <a:rPr lang="en-GB" altLang="en-US" sz="2800" b="1">
                <a:solidFill>
                  <a:srgbClr val="0000FF"/>
                </a:solidFill>
                <a:latin typeface="Arial" charset="0"/>
              </a:rPr>
              <a:t>Si on en parle à la fin, on en parle trop tard</a:t>
            </a:r>
          </a:p>
        </p:txBody>
      </p:sp>
      <p:graphicFrame>
        <p:nvGraphicFramePr>
          <p:cNvPr id="362498" name="Object 2"/>
          <p:cNvGraphicFramePr>
            <a:graphicFrameLocks noChangeAspect="1"/>
          </p:cNvGraphicFramePr>
          <p:nvPr/>
        </p:nvGraphicFramePr>
        <p:xfrm>
          <a:off x="3744913" y="3227388"/>
          <a:ext cx="19050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Image bitmap" r:id="rId4" imgW="1905266" imgH="2029108" progId="PBrush">
                  <p:embed/>
                </p:oleObj>
              </mc:Choice>
              <mc:Fallback>
                <p:oleObj name="Image bitmap" r:id="rId4" imgW="1905266" imgH="202910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227388"/>
                        <a:ext cx="190500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24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773238"/>
            <a:ext cx="7621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0" name="Text Box 8"/>
          <p:cNvSpPr txBox="1">
            <a:spLocks noChangeArrowheads="1"/>
          </p:cNvSpPr>
          <p:nvPr/>
        </p:nvSpPr>
        <p:spPr bwMode="auto">
          <a:xfrm>
            <a:off x="665163" y="2492375"/>
            <a:ext cx="3186112" cy="2370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Le patient n’en veut pas</a:t>
            </a:r>
          </a:p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Difficile, prend du temps</a:t>
            </a:r>
          </a:p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Hypos, prise de poids</a:t>
            </a:r>
          </a:p>
          <a:p>
            <a:pPr>
              <a:spcBef>
                <a:spcPct val="80000"/>
              </a:spcBef>
            </a:pPr>
            <a:r>
              <a:rPr lang="fr-FR" altLang="fr-FR" sz="2000">
                <a:solidFill>
                  <a:srgbClr val="000000"/>
                </a:solidFill>
              </a:rPr>
              <a:t>ça ne marchera pas, c’est cher</a:t>
            </a:r>
          </a:p>
        </p:txBody>
      </p:sp>
      <p:sp>
        <p:nvSpPr>
          <p:cNvPr id="362501" name="Text Box 9"/>
          <p:cNvSpPr txBox="1">
            <a:spLocks noChangeArrowheads="1"/>
          </p:cNvSpPr>
          <p:nvPr/>
        </p:nvSpPr>
        <p:spPr bwMode="auto">
          <a:xfrm>
            <a:off x="4697413" y="2489200"/>
            <a:ext cx="34290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Douloureux et difficile</a:t>
            </a:r>
          </a:p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Prise de poids, hypos</a:t>
            </a:r>
          </a:p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« bout du rouleau »,                  le diabète s’aggrave</a:t>
            </a:r>
          </a:p>
          <a:p>
            <a:pPr>
              <a:spcBef>
                <a:spcPts val="1200"/>
              </a:spcBef>
            </a:pPr>
            <a:r>
              <a:rPr lang="fr-FR" altLang="fr-FR" sz="2000">
                <a:solidFill>
                  <a:srgbClr val="000000"/>
                </a:solidFill>
              </a:rPr>
              <a:t>Dépendance</a:t>
            </a:r>
          </a:p>
          <a:p>
            <a:pPr>
              <a:spcBef>
                <a:spcPts val="1200"/>
              </a:spcBef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362502" name="Rectangle 10"/>
          <p:cNvSpPr>
            <a:spLocks noChangeArrowheads="1"/>
          </p:cNvSpPr>
          <p:nvPr/>
        </p:nvSpPr>
        <p:spPr bwMode="auto">
          <a:xfrm>
            <a:off x="4768850" y="4646613"/>
            <a:ext cx="3143250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62503" name="Oval 7"/>
          <p:cNvSpPr>
            <a:spLocks noChangeArrowheads="1"/>
          </p:cNvSpPr>
          <p:nvPr/>
        </p:nvSpPr>
        <p:spPr bwMode="auto">
          <a:xfrm>
            <a:off x="4305300" y="3316288"/>
            <a:ext cx="3652838" cy="6794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62504" name="Text Box 11"/>
          <p:cNvSpPr txBox="1">
            <a:spLocks noChangeArrowheads="1"/>
          </p:cNvSpPr>
          <p:nvPr/>
        </p:nvSpPr>
        <p:spPr bwMode="auto">
          <a:xfrm>
            <a:off x="1558925" y="1803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000000"/>
                </a:solidFill>
              </a:rPr>
              <a:t>Docteurs</a:t>
            </a:r>
          </a:p>
        </p:txBody>
      </p:sp>
      <p:sp>
        <p:nvSpPr>
          <p:cNvPr id="362505" name="Text Box 12"/>
          <p:cNvSpPr txBox="1">
            <a:spLocks noChangeArrowheads="1"/>
          </p:cNvSpPr>
          <p:nvPr/>
        </p:nvSpPr>
        <p:spPr bwMode="auto">
          <a:xfrm>
            <a:off x="5292725" y="1803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362506" name="Rectangle 15"/>
          <p:cNvSpPr>
            <a:spLocks noChangeArrowheads="1"/>
          </p:cNvSpPr>
          <p:nvPr/>
        </p:nvSpPr>
        <p:spPr bwMode="auto">
          <a:xfrm>
            <a:off x="3833813" y="2492375"/>
            <a:ext cx="2159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62507" name="Rectangle 15"/>
          <p:cNvSpPr>
            <a:spLocks noChangeArrowheads="1"/>
          </p:cNvSpPr>
          <p:nvPr/>
        </p:nvSpPr>
        <p:spPr bwMode="auto">
          <a:xfrm>
            <a:off x="611188" y="5157788"/>
            <a:ext cx="6408737" cy="1150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362508" name="Text Box 5"/>
          <p:cNvSpPr txBox="1">
            <a:spLocks noChangeArrowheads="1"/>
          </p:cNvSpPr>
          <p:nvPr/>
        </p:nvSpPr>
        <p:spPr bwMode="auto">
          <a:xfrm>
            <a:off x="827088" y="5805488"/>
            <a:ext cx="8115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600">
                <a:solidFill>
                  <a:srgbClr val="000000"/>
                </a:solidFill>
              </a:rPr>
              <a:t>Phillips P, Type 2 Diabetes – Failure, blame and guilt in the adoption of insulin therapy, </a:t>
            </a:r>
            <a:r>
              <a:rPr lang="fr-FR" altLang="fr-FR" sz="1600" i="1">
                <a:solidFill>
                  <a:srgbClr val="000000"/>
                </a:solidFill>
              </a:rPr>
              <a:t>Rev Diabet Stud</a:t>
            </a:r>
            <a:r>
              <a:rPr lang="fr-FR" altLang="fr-FR" sz="1600">
                <a:solidFill>
                  <a:srgbClr val="000000"/>
                </a:solidFill>
              </a:rPr>
              <a:t>. 2005; 2: 35–39</a:t>
            </a:r>
          </a:p>
        </p:txBody>
      </p:sp>
    </p:spTree>
    <p:extLst>
      <p:ext uri="{BB962C8B-B14F-4D97-AF65-F5344CB8AC3E}">
        <p14:creationId xmlns:p14="http://schemas.microsoft.com/office/powerpoint/2010/main" val="15519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4513"/>
            <a:ext cx="8796337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ZoneTexte 4"/>
          <p:cNvSpPr txBox="1">
            <a:spLocks noChangeArrowheads="1"/>
          </p:cNvSpPr>
          <p:nvPr/>
        </p:nvSpPr>
        <p:spPr bwMode="auto">
          <a:xfrm>
            <a:off x="5003800" y="2385993"/>
            <a:ext cx="44647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800">
                <a:solidFill>
                  <a:srgbClr val="FF0000"/>
                </a:solidFill>
              </a:rPr>
              <a:t>Des culs de sac </a:t>
            </a:r>
            <a:r>
              <a:rPr lang="fr-FR" altLang="fr-FR" sz="2800" smtClean="0">
                <a:solidFill>
                  <a:srgbClr val="FF0000"/>
                </a:solidFill>
              </a:rPr>
              <a:t>             dans </a:t>
            </a:r>
            <a:r>
              <a:rPr lang="fr-FR" altLang="fr-FR" sz="2800">
                <a:solidFill>
                  <a:srgbClr val="FF0000"/>
                </a:solidFill>
              </a:rPr>
              <a:t>le jeu de l’oie</a:t>
            </a:r>
          </a:p>
        </p:txBody>
      </p:sp>
      <p:sp>
        <p:nvSpPr>
          <p:cNvPr id="115716" name="Ellipse 5"/>
          <p:cNvSpPr>
            <a:spLocks noChangeArrowheads="1"/>
          </p:cNvSpPr>
          <p:nvPr/>
        </p:nvSpPr>
        <p:spPr bwMode="auto">
          <a:xfrm>
            <a:off x="4211638" y="2852738"/>
            <a:ext cx="792162" cy="714375"/>
          </a:xfrm>
          <a:prstGeom prst="ellips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115717" name="Ellipse 6"/>
          <p:cNvSpPr>
            <a:spLocks noChangeArrowheads="1"/>
          </p:cNvSpPr>
          <p:nvPr/>
        </p:nvSpPr>
        <p:spPr bwMode="auto">
          <a:xfrm>
            <a:off x="7019925" y="3340100"/>
            <a:ext cx="1296988" cy="714375"/>
          </a:xfrm>
          <a:prstGeom prst="ellips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457300" y="5733256"/>
            <a:ext cx="44647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800" dirty="0" smtClean="0">
                <a:solidFill>
                  <a:srgbClr val="FF0000"/>
                </a:solidFill>
              </a:rPr>
              <a:t>L’insuline</a:t>
            </a:r>
          </a:p>
          <a:p>
            <a:r>
              <a:rPr lang="fr-FR" altLang="fr-FR" sz="2800" dirty="0">
                <a:solidFill>
                  <a:srgbClr val="FF0000"/>
                </a:solidFill>
              </a:rPr>
              <a:t>t</a:t>
            </a:r>
            <a:r>
              <a:rPr lang="fr-FR" altLang="fr-FR" sz="2800" dirty="0" smtClean="0">
                <a:solidFill>
                  <a:srgbClr val="FF0000"/>
                </a:solidFill>
              </a:rPr>
              <a:t>oujours à la fin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7938" y="5589240"/>
            <a:ext cx="459606" cy="1259235"/>
          </a:xfrm>
          <a:prstGeom prst="ellips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77267" y="58738"/>
            <a:ext cx="812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Recommandations HAS: trois reproches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1381770" y="754827"/>
            <a:ext cx="446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800" dirty="0" smtClean="0">
                <a:solidFill>
                  <a:srgbClr val="FF0000"/>
                </a:solidFill>
              </a:rPr>
              <a:t>Un algorithme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Line 1049"/>
          <p:cNvSpPr>
            <a:spLocks noChangeShapeType="1"/>
          </p:cNvSpPr>
          <p:nvPr/>
        </p:nvSpPr>
        <p:spPr bwMode="auto">
          <a:xfrm>
            <a:off x="4211638" y="1412875"/>
            <a:ext cx="0" cy="418623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276482" name="Text Box 1026"/>
          <p:cNvSpPr txBox="1">
            <a:spLocks noChangeArrowheads="1"/>
          </p:cNvSpPr>
          <p:nvPr/>
        </p:nvSpPr>
        <p:spPr bwMode="auto">
          <a:xfrm>
            <a:off x="322263" y="1601788"/>
            <a:ext cx="8001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en-US" sz="2400" b="0">
                <a:solidFill>
                  <a:srgbClr val="000000"/>
                </a:solidFill>
              </a:rPr>
              <a:t> </a:t>
            </a:r>
            <a:endParaRPr lang="en-GB" altLang="en-US" sz="2400" b="0">
              <a:solidFill>
                <a:srgbClr val="000000"/>
              </a:solidFill>
            </a:endParaRPr>
          </a:p>
        </p:txBody>
      </p:sp>
      <p:sp>
        <p:nvSpPr>
          <p:cNvPr id="276483" name="Rectangle 1027"/>
          <p:cNvSpPr>
            <a:spLocks noChangeArrowheads="1"/>
          </p:cNvSpPr>
          <p:nvPr/>
        </p:nvSpPr>
        <p:spPr bwMode="auto">
          <a:xfrm>
            <a:off x="-363538" y="1208088"/>
            <a:ext cx="87439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600" b="0">
                <a:solidFill>
                  <a:srgbClr val="808080"/>
                </a:solidFill>
                <a:latin typeface="Verdana" charset="0"/>
              </a:rPr>
              <a:t>		</a:t>
            </a:r>
            <a:br>
              <a:rPr lang="fr-FR" altLang="en-US" sz="3600" b="0">
                <a:solidFill>
                  <a:srgbClr val="808080"/>
                </a:solidFill>
                <a:latin typeface="Verdana" charset="0"/>
              </a:rPr>
            </a:br>
            <a:endParaRPr lang="fr-FR" altLang="en-US" sz="3600" b="0">
              <a:solidFill>
                <a:srgbClr val="808080"/>
              </a:solidFill>
              <a:latin typeface="Verdana" charset="0"/>
            </a:endParaRPr>
          </a:p>
        </p:txBody>
      </p:sp>
      <p:sp>
        <p:nvSpPr>
          <p:cNvPr id="276484" name="Line 1028"/>
          <p:cNvSpPr>
            <a:spLocks noChangeShapeType="1"/>
          </p:cNvSpPr>
          <p:nvPr/>
        </p:nvSpPr>
        <p:spPr bwMode="auto">
          <a:xfrm>
            <a:off x="1181100" y="1449388"/>
            <a:ext cx="0" cy="41148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276485" name="Text Box 1029"/>
          <p:cNvSpPr txBox="1">
            <a:spLocks noChangeArrowheads="1"/>
          </p:cNvSpPr>
          <p:nvPr/>
        </p:nvSpPr>
        <p:spPr bwMode="auto">
          <a:xfrm>
            <a:off x="1114425" y="5562600"/>
            <a:ext cx="712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fr-FR" altLang="en-US" sz="2400">
                <a:solidFill>
                  <a:srgbClr val="808080"/>
                </a:solidFill>
              </a:rPr>
              <a:t>0    10   20   30   40   50   60   70   80   90   100 %	</a:t>
            </a:r>
            <a:r>
              <a:rPr lang="fr-FR" altLang="en-US" sz="2400" b="0">
                <a:solidFill>
                  <a:srgbClr val="808080"/>
                </a:solidFill>
              </a:rPr>
              <a:t>	</a:t>
            </a:r>
          </a:p>
        </p:txBody>
      </p:sp>
      <p:sp>
        <p:nvSpPr>
          <p:cNvPr id="276486" name="Text Box 1031"/>
          <p:cNvSpPr txBox="1">
            <a:spLocks noChangeArrowheads="1"/>
          </p:cNvSpPr>
          <p:nvPr/>
        </p:nvSpPr>
        <p:spPr bwMode="auto">
          <a:xfrm>
            <a:off x="1331913" y="2060575"/>
            <a:ext cx="7162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C91E01"/>
                </a:solidFill>
              </a:rPr>
              <a:t>Je suis inquiet (worried) à l’idée de devoir commencer l’insuline</a:t>
            </a:r>
          </a:p>
        </p:txBody>
      </p:sp>
      <p:sp>
        <p:nvSpPr>
          <p:cNvPr id="276487" name="Rectangle 1033"/>
          <p:cNvSpPr>
            <a:spLocks noChangeArrowheads="1"/>
          </p:cNvSpPr>
          <p:nvPr/>
        </p:nvSpPr>
        <p:spPr bwMode="auto">
          <a:xfrm>
            <a:off x="1187450" y="2776538"/>
            <a:ext cx="3263900" cy="2921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76488" name="Rectangle 1035"/>
          <p:cNvSpPr>
            <a:spLocks noChangeArrowheads="1"/>
          </p:cNvSpPr>
          <p:nvPr/>
        </p:nvSpPr>
        <p:spPr bwMode="auto">
          <a:xfrm>
            <a:off x="1187450" y="3068638"/>
            <a:ext cx="3200400" cy="304800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76489" name="Rectangle 1036"/>
          <p:cNvSpPr>
            <a:spLocks noChangeArrowheads="1"/>
          </p:cNvSpPr>
          <p:nvPr/>
        </p:nvSpPr>
        <p:spPr bwMode="auto">
          <a:xfrm>
            <a:off x="6156325" y="2565400"/>
            <a:ext cx="5334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76490" name="Rectangle 1037"/>
          <p:cNvSpPr>
            <a:spLocks noChangeArrowheads="1"/>
          </p:cNvSpPr>
          <p:nvPr/>
        </p:nvSpPr>
        <p:spPr bwMode="auto">
          <a:xfrm>
            <a:off x="6156325" y="3070225"/>
            <a:ext cx="533400" cy="304800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76491" name="Text Box 1038"/>
          <p:cNvSpPr txBox="1">
            <a:spLocks noChangeArrowheads="1"/>
          </p:cNvSpPr>
          <p:nvPr/>
        </p:nvSpPr>
        <p:spPr bwMode="auto">
          <a:xfrm>
            <a:off x="6805613" y="2493963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808080"/>
                </a:solidFill>
                <a:latin typeface="Tahoma" charset="0"/>
              </a:rPr>
              <a:t>Type 2, USA</a:t>
            </a:r>
          </a:p>
        </p:txBody>
      </p:sp>
      <p:sp>
        <p:nvSpPr>
          <p:cNvPr id="276492" name="Text Box 1039"/>
          <p:cNvSpPr txBox="1">
            <a:spLocks noChangeArrowheads="1"/>
          </p:cNvSpPr>
          <p:nvPr/>
        </p:nvSpPr>
        <p:spPr bwMode="auto">
          <a:xfrm>
            <a:off x="6877050" y="2925763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808080"/>
                </a:solidFill>
                <a:latin typeface="Tahoma" charset="0"/>
              </a:rPr>
              <a:t>Type 2, autres pays</a:t>
            </a:r>
          </a:p>
        </p:txBody>
      </p:sp>
      <p:sp>
        <p:nvSpPr>
          <p:cNvPr id="276493" name="Text Box 1040"/>
          <p:cNvSpPr txBox="1">
            <a:spLocks noChangeArrowheads="1"/>
          </p:cNvSpPr>
          <p:nvPr/>
        </p:nvSpPr>
        <p:spPr bwMode="auto">
          <a:xfrm>
            <a:off x="4595813" y="2711450"/>
            <a:ext cx="863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en-US" sz="1600">
                <a:solidFill>
                  <a:srgbClr val="000000"/>
                </a:solidFill>
              </a:rPr>
              <a:t>53,1 %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en-US" sz="1600">
                <a:solidFill>
                  <a:srgbClr val="000000"/>
                </a:solidFill>
              </a:rPr>
              <a:t>52,6 %</a:t>
            </a:r>
          </a:p>
        </p:txBody>
      </p:sp>
      <p:sp>
        <p:nvSpPr>
          <p:cNvPr id="276494" name="Rectangle 1042"/>
          <p:cNvSpPr>
            <a:spLocks noChangeArrowheads="1"/>
          </p:cNvSpPr>
          <p:nvPr/>
        </p:nvSpPr>
        <p:spPr bwMode="auto">
          <a:xfrm>
            <a:off x="1187450" y="4005263"/>
            <a:ext cx="1368425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76495" name="Rectangle 1043"/>
          <p:cNvSpPr>
            <a:spLocks noChangeArrowheads="1"/>
          </p:cNvSpPr>
          <p:nvPr/>
        </p:nvSpPr>
        <p:spPr bwMode="auto">
          <a:xfrm>
            <a:off x="1187450" y="4292600"/>
            <a:ext cx="1439863" cy="304800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76496" name="Text Box 1044"/>
          <p:cNvSpPr txBox="1">
            <a:spLocks noChangeArrowheads="1"/>
          </p:cNvSpPr>
          <p:nvPr/>
        </p:nvSpPr>
        <p:spPr bwMode="auto">
          <a:xfrm>
            <a:off x="2843213" y="3933825"/>
            <a:ext cx="863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en-US" sz="1600">
                <a:solidFill>
                  <a:srgbClr val="000000"/>
                </a:solidFill>
              </a:rPr>
              <a:t>20,3 %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en-US" sz="1600">
                <a:solidFill>
                  <a:srgbClr val="000000"/>
                </a:solidFill>
              </a:rPr>
              <a:t>22,4 %</a:t>
            </a:r>
          </a:p>
        </p:txBody>
      </p:sp>
      <p:sp>
        <p:nvSpPr>
          <p:cNvPr id="276497" name="Text Box 1045"/>
          <p:cNvSpPr txBox="1">
            <a:spLocks noChangeArrowheads="1"/>
          </p:cNvSpPr>
          <p:nvPr/>
        </p:nvSpPr>
        <p:spPr bwMode="auto">
          <a:xfrm>
            <a:off x="1403350" y="3573463"/>
            <a:ext cx="678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Tahoma" charset="0"/>
              </a:rPr>
              <a:t>L’insuline m’aidera à mieux contrôler mon diabète</a:t>
            </a:r>
          </a:p>
        </p:txBody>
      </p:sp>
      <p:sp>
        <p:nvSpPr>
          <p:cNvPr id="276498" name="Text Box 1046"/>
          <p:cNvSpPr txBox="1">
            <a:spLocks noChangeArrowheads="1"/>
          </p:cNvSpPr>
          <p:nvPr/>
        </p:nvSpPr>
        <p:spPr bwMode="auto">
          <a:xfrm>
            <a:off x="395288" y="5942013"/>
            <a:ext cx="8153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Peyrot M et al., Resistance to insulin therapy among patients and providers: results of the cross-national Diabetes Attitudes, Wishes, and Needs (DAWN) study. </a:t>
            </a:r>
            <a:r>
              <a:rPr lang="en-US" altLang="en-US" sz="1400" i="1">
                <a:solidFill>
                  <a:srgbClr val="000000"/>
                </a:solidFill>
              </a:rPr>
              <a:t>Diabetes Care </a:t>
            </a:r>
            <a:r>
              <a:rPr lang="en-US" altLang="en-US" sz="1400">
                <a:solidFill>
                  <a:srgbClr val="000000"/>
                </a:solidFill>
              </a:rPr>
              <a:t>2005;28:2673-9</a:t>
            </a:r>
          </a:p>
        </p:txBody>
      </p:sp>
      <p:sp>
        <p:nvSpPr>
          <p:cNvPr id="276499" name="Rectangle 1047"/>
          <p:cNvSpPr>
            <a:spLocks noGrp="1" noChangeArrowheads="1"/>
          </p:cNvSpPr>
          <p:nvPr>
            <p:ph type="title" idx="4294967295"/>
          </p:nvPr>
        </p:nvSpPr>
        <p:spPr>
          <a:xfrm>
            <a:off x="31750" y="305248"/>
            <a:ext cx="8839200" cy="990600"/>
          </a:xfrm>
          <a:noFill/>
        </p:spPr>
        <p:txBody>
          <a:bodyPr/>
          <a:lstStyle/>
          <a:p>
            <a:pPr eaLnBrk="1" hangingPunct="1"/>
            <a:r>
              <a:rPr lang="fr-FR" altLang="en-US" sz="3200" b="1" dirty="0" smtClean="0">
                <a:solidFill>
                  <a:srgbClr val="0000FF"/>
                </a:solidFill>
                <a:latin typeface="Arial" charset="0"/>
              </a:rPr>
              <a:t>Fréquence de l’</a:t>
            </a:r>
            <a:r>
              <a:rPr lang="fr-FR" altLang="en-US" sz="3200" b="1" dirty="0" err="1" smtClean="0">
                <a:solidFill>
                  <a:srgbClr val="0000FF"/>
                </a:solidFill>
                <a:latin typeface="Arial" charset="0"/>
              </a:rPr>
              <a:t>insulinorésistance</a:t>
            </a:r>
            <a:r>
              <a:rPr lang="fr-FR" altLang="en-US" sz="3200" b="1" dirty="0" smtClean="0">
                <a:solidFill>
                  <a:srgbClr val="0000FF"/>
                </a:solidFill>
                <a:latin typeface="Arial" charset="0"/>
              </a:rPr>
              <a:t> psychologique: </a:t>
            </a:r>
            <a:r>
              <a:rPr lang="fr-FR" altLang="en-US" sz="3200" b="1" dirty="0">
                <a:solidFill>
                  <a:srgbClr val="0000FF"/>
                </a:solidFill>
                <a:latin typeface="Arial" charset="0"/>
              </a:rPr>
              <a:t>du côté des patients</a:t>
            </a:r>
            <a:br>
              <a:rPr lang="fr-FR" altLang="en-US" sz="3200" b="1" dirty="0">
                <a:solidFill>
                  <a:srgbClr val="0000FF"/>
                </a:solidFill>
                <a:latin typeface="Arial" charset="0"/>
              </a:rPr>
            </a:br>
            <a:r>
              <a:rPr lang="fr-FR" altLang="en-US" sz="3200" b="1" dirty="0">
                <a:solidFill>
                  <a:srgbClr val="0000FF"/>
                </a:solidFill>
                <a:latin typeface="Arial" charset="0"/>
              </a:rPr>
              <a:t>plus d’un patient sur deux</a:t>
            </a:r>
            <a:endParaRPr lang="en-GB" altLang="en-US" sz="32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519" y="1052513"/>
            <a:ext cx="1032033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6" name="ZoneTexte 1"/>
          <p:cNvSpPr txBox="1">
            <a:spLocks noChangeArrowheads="1"/>
          </p:cNvSpPr>
          <p:nvPr/>
        </p:nvSpPr>
        <p:spPr bwMode="auto">
          <a:xfrm>
            <a:off x="0" y="3175"/>
            <a:ext cx="9183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>
                <a:solidFill>
                  <a:srgbClr val="0000FF"/>
                </a:solidFill>
              </a:rPr>
              <a:t>La version 2015                                                             du consensus américano-européen</a:t>
            </a:r>
          </a:p>
        </p:txBody>
      </p:sp>
      <p:sp>
        <p:nvSpPr>
          <p:cNvPr id="4" name="Ellipse 3"/>
          <p:cNvSpPr/>
          <p:nvPr/>
        </p:nvSpPr>
        <p:spPr>
          <a:xfrm>
            <a:off x="1931518" y="2023666"/>
            <a:ext cx="5726112" cy="431800"/>
          </a:xfrm>
          <a:prstGeom prst="ellipse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6516216" y="2418208"/>
            <a:ext cx="1152128" cy="1259235"/>
          </a:xfrm>
          <a:prstGeom prst="ellipse">
            <a:avLst/>
          </a:prstGeom>
          <a:noFill/>
          <a:ln w="349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699792" y="4003427"/>
            <a:ext cx="4104456" cy="793725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Order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not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meant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to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denote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any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specific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preference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9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Espace réservé du contenu 2"/>
          <p:cNvSpPr>
            <a:spLocks noGrp="1"/>
          </p:cNvSpPr>
          <p:nvPr>
            <p:ph idx="4294967295"/>
          </p:nvPr>
        </p:nvSpPr>
        <p:spPr>
          <a:xfrm>
            <a:off x="358775" y="250825"/>
            <a:ext cx="8137525" cy="4114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altLang="en-US" sz="2800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Quand parler de l’insuline ?</a:t>
            </a:r>
          </a:p>
          <a:p>
            <a:pPr marL="0" indent="0" algn="ctr">
              <a:buFontTx/>
              <a:buNone/>
            </a:pPr>
            <a:r>
              <a:rPr lang="fr-FR" altLang="en-US" sz="2800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Assez tôt</a:t>
            </a:r>
            <a:endParaRPr lang="en-US" altLang="en-US" sz="2800" b="1" dirty="0">
              <a:solidFill>
                <a:srgbClr val="0000FF"/>
              </a:solidFill>
              <a:latin typeface="Arial" charset="0"/>
              <a:ea typeface="ＭＳ Ｐゴシック" charset="-128"/>
            </a:endParaRPr>
          </a:p>
          <a:p>
            <a:pPr marL="0" indent="0" algn="ctr"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                            </a:t>
            </a: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0" y="1268413"/>
            <a:ext cx="9144000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Expliquer la signification de l’hyperglycémie </a:t>
            </a:r>
            <a:r>
              <a:rPr lang="fr-FR" dirty="0" smtClean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                            et les </a:t>
            </a:r>
            <a:r>
              <a:rPr lang="fr-FR" dirty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objectifs du traitement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Expliquer les moyens du traitement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D’abord les mesures hygiéno-diététiques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Puis la metformine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  <a:ea typeface="MS PGothic"/>
                <a:cs typeface="Arial" pitchFamily="34" charset="0"/>
              </a:rPr>
              <a:t>Puis le deuxième puis le troisième médicament,                      </a:t>
            </a:r>
            <a:r>
              <a:rPr lang="fr-FR" dirty="0">
                <a:solidFill>
                  <a:srgbClr val="0000FF"/>
                </a:solidFill>
                <a:latin typeface="Arial" pitchFamily="34" charset="0"/>
                <a:ea typeface="MS PGothic"/>
                <a:cs typeface="Arial" pitchFamily="34" charset="0"/>
              </a:rPr>
              <a:t>dont certains sont injectables </a:t>
            </a:r>
          </a:p>
          <a:p>
            <a:pPr marL="711200" eaLnBrk="1" hangingPunct="1">
              <a:spcBef>
                <a:spcPts val="600"/>
              </a:spcBef>
              <a:defRPr/>
            </a:pPr>
            <a:r>
              <a:rPr lang="fr-FR" dirty="0">
                <a:solidFill>
                  <a:srgbClr val="0000FF"/>
                </a:solidFill>
                <a:latin typeface="Arial" pitchFamily="34" charset="0"/>
                <a:ea typeface="MS PGothic"/>
                <a:cs typeface="Arial" pitchFamily="34" charset="0"/>
              </a:rPr>
              <a:t>Parler de l’insuline comme de l’une des options,                                         et, en tout cas, pas comme d’un épouvantail.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endParaRPr lang="fr-FR" sz="2800" i="1" dirty="0">
              <a:solidFill>
                <a:srgbClr val="000000"/>
              </a:solidFill>
              <a:latin typeface="Arial" pitchFamily="34" charset="0"/>
              <a:ea typeface="MS PGothic"/>
              <a:cs typeface="Arial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endParaRPr lang="fr-FR" sz="1800" b="0" dirty="0">
              <a:solidFill>
                <a:srgbClr val="000000"/>
              </a:solidFill>
              <a:latin typeface="Arial" pitchFamily="34" charset="0"/>
              <a:ea typeface="MS PGothic"/>
              <a:cs typeface="Arial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fr-FR" sz="1800" b="0" dirty="0">
              <a:solidFill>
                <a:srgbClr val="000000"/>
              </a:solidFill>
              <a:latin typeface="Arial" pitchFamily="34" charset="0"/>
              <a:ea typeface="MS PGothic"/>
              <a:cs typeface="Arial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•"/>
              <a:defRPr/>
            </a:pPr>
            <a:endParaRPr lang="fr-FR" sz="1800" b="0" dirty="0">
              <a:solidFill>
                <a:srgbClr val="000000"/>
              </a:solidFill>
              <a:latin typeface="Arial" pitchFamily="34" charset="0"/>
              <a:ea typeface="MS PGothic"/>
              <a:cs typeface="Arial" pitchFamily="34" charset="0"/>
            </a:endParaRP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157788"/>
            <a:ext cx="7639050" cy="151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2771800" y="6031744"/>
            <a:ext cx="4104456" cy="793725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Order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not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meant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to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denote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any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specific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ea typeface="ＭＳ Ｐゴシック" pitchFamily="34" charset="-128"/>
              </a:rPr>
              <a:t>preference</a:t>
            </a:r>
            <a:r>
              <a:rPr lang="fr-FR" sz="1600" dirty="0" smtClean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5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2" descr="http://www.reseaumedical.fr/image/medecin--in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17675"/>
            <a:ext cx="3738563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4" name="Pensées 1"/>
          <p:cNvSpPr>
            <a:spLocks noChangeArrowheads="1"/>
          </p:cNvSpPr>
          <p:nvPr/>
        </p:nvSpPr>
        <p:spPr bwMode="auto">
          <a:xfrm>
            <a:off x="2987675" y="260350"/>
            <a:ext cx="2736850" cy="1457325"/>
          </a:xfrm>
          <a:prstGeom prst="cloudCallout">
            <a:avLst>
              <a:gd name="adj1" fmla="val -78477"/>
              <a:gd name="adj2" fmla="val 92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366595" name="Picture 5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04813"/>
            <a:ext cx="793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6" name="Bulle ronde 2"/>
          <p:cNvSpPr>
            <a:spLocks noChangeArrowheads="1"/>
          </p:cNvSpPr>
          <p:nvPr/>
        </p:nvSpPr>
        <p:spPr bwMode="auto">
          <a:xfrm>
            <a:off x="4827588" y="1916113"/>
            <a:ext cx="4208462" cy="1944687"/>
          </a:xfrm>
          <a:prstGeom prst="wedgeEllipseCallout">
            <a:avLst>
              <a:gd name="adj1" fmla="val -108014"/>
              <a:gd name="adj2" fmla="val 522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66597" name="ZoneTexte 1"/>
          <p:cNvSpPr txBox="1">
            <a:spLocks noChangeArrowheads="1"/>
          </p:cNvSpPr>
          <p:nvPr/>
        </p:nvSpPr>
        <p:spPr bwMode="auto">
          <a:xfrm>
            <a:off x="5148263" y="2252663"/>
            <a:ext cx="6408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</a:rPr>
              <a:t>Je sais, c’est une piqûre,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FF"/>
                </a:solidFill>
              </a:rPr>
              <a:t>MAIS CE N’EST PAS                                                 DE L’INSULINE !</a:t>
            </a:r>
          </a:p>
        </p:txBody>
      </p:sp>
      <p:sp>
        <p:nvSpPr>
          <p:cNvPr id="366598" name="ZoneTexte 3"/>
          <p:cNvSpPr txBox="1">
            <a:spLocks noChangeArrowheads="1"/>
          </p:cNvSpPr>
          <p:nvPr/>
        </p:nvSpPr>
        <p:spPr bwMode="auto">
          <a:xfrm>
            <a:off x="827088" y="60928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FF"/>
                </a:solidFill>
              </a:rPr>
              <a:t>Prescription d’un analogue du GLP-1</a:t>
            </a:r>
          </a:p>
        </p:txBody>
      </p:sp>
    </p:spTree>
    <p:extLst>
      <p:ext uri="{BB962C8B-B14F-4D97-AF65-F5344CB8AC3E}">
        <p14:creationId xmlns:p14="http://schemas.microsoft.com/office/powerpoint/2010/main" val="8235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2" descr="http://www.reseaumedical.fr/image/medecin--in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17675"/>
            <a:ext cx="3738563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4" name="Pensées 1"/>
          <p:cNvSpPr>
            <a:spLocks noChangeArrowheads="1"/>
          </p:cNvSpPr>
          <p:nvPr/>
        </p:nvSpPr>
        <p:spPr bwMode="auto">
          <a:xfrm>
            <a:off x="2987675" y="260350"/>
            <a:ext cx="2736850" cy="1457325"/>
          </a:xfrm>
          <a:prstGeom prst="cloudCallout">
            <a:avLst>
              <a:gd name="adj1" fmla="val -78477"/>
              <a:gd name="adj2" fmla="val 92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366595" name="Picture 5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404813"/>
            <a:ext cx="793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8" name="ZoneTexte 3"/>
          <p:cNvSpPr txBox="1">
            <a:spLocks noChangeArrowheads="1"/>
          </p:cNvSpPr>
          <p:nvPr/>
        </p:nvSpPr>
        <p:spPr bwMode="auto">
          <a:xfrm>
            <a:off x="1335088" y="5805488"/>
            <a:ext cx="698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FF"/>
                </a:solidFill>
              </a:rPr>
              <a:t>Vouloir persuader: oui. Manipuler: jamais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0000FF"/>
                </a:solidFill>
              </a:rPr>
              <a:t>La manipulation: une tromperie intentionnelle</a:t>
            </a:r>
            <a:endParaRPr lang="fr-FR" altLang="fr-FR" sz="24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95936" y="270892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pied dans la porte </a:t>
            </a:r>
          </a:p>
          <a:p>
            <a:r>
              <a:rPr lang="fr-FR" dirty="0"/>
              <a:t>est une manipulation</a:t>
            </a:r>
          </a:p>
        </p:txBody>
      </p:sp>
    </p:spTree>
    <p:extLst>
      <p:ext uri="{BB962C8B-B14F-4D97-AF65-F5344CB8AC3E}">
        <p14:creationId xmlns:p14="http://schemas.microsoft.com/office/powerpoint/2010/main" val="1283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1"/>
          <p:cNvSpPr>
            <a:spLocks noChangeArrowheads="1"/>
          </p:cNvSpPr>
          <p:nvPr/>
        </p:nvSpPr>
        <p:spPr bwMode="auto">
          <a:xfrm>
            <a:off x="2987675" y="4343400"/>
            <a:ext cx="100806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69666" name="Rectangle 4"/>
          <p:cNvSpPr>
            <a:spLocks noChangeArrowheads="1"/>
          </p:cNvSpPr>
          <p:nvPr/>
        </p:nvSpPr>
        <p:spPr bwMode="auto">
          <a:xfrm>
            <a:off x="3636963" y="4672013"/>
            <a:ext cx="1008062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fr-FR" altLang="fr-FR" b="0">
              <a:solidFill>
                <a:srgbClr val="000000"/>
              </a:solidFill>
            </a:endParaRPr>
          </a:p>
        </p:txBody>
      </p:sp>
      <p:sp>
        <p:nvSpPr>
          <p:cNvPr id="369667" name="ZoneTexte 1"/>
          <p:cNvSpPr txBox="1">
            <a:spLocks noChangeArrowheads="1"/>
          </p:cNvSpPr>
          <p:nvPr/>
        </p:nvSpPr>
        <p:spPr bwMode="auto">
          <a:xfrm>
            <a:off x="1112838" y="1717675"/>
            <a:ext cx="74882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>
                <a:solidFill>
                  <a:srgbClr val="000000"/>
                </a:solidFill>
              </a:rPr>
              <a:t>L’obligation d’éviter la tromperie a de nombreuses implications […] Elle s’exprimera                                          par une communication visant à transmettre                la vérité, par le soin à ne pas induire en erreur, grâce à l’évitement de l’exagération, la simplicité et la clarté, par l’honnêteté dans l’interaction              avec autrui, en un mot, par la fiabilité. </a:t>
            </a:r>
          </a:p>
          <a:p>
            <a:pPr eaLnBrk="1" hangingPunct="1"/>
            <a:endParaRPr lang="en-US" altLang="en-US" b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O’Neill O. </a:t>
            </a:r>
            <a:r>
              <a:rPr lang="en-US" altLang="en-US" sz="1400" i="1">
                <a:solidFill>
                  <a:srgbClr val="000000"/>
                </a:solidFill>
              </a:rPr>
              <a:t>Autonomy and Trust in Bioethics</a:t>
            </a:r>
            <a:r>
              <a:rPr lang="en-US" altLang="en-US" sz="1400">
                <a:solidFill>
                  <a:srgbClr val="000000"/>
                </a:solidFill>
              </a:rPr>
              <a:t>. Cambridge University Press; 2002: p. 98.</a:t>
            </a:r>
            <a:endParaRPr lang="fr-FR" altLang="en-US" b="0">
              <a:solidFill>
                <a:srgbClr val="000000"/>
              </a:solidFill>
            </a:endParaRPr>
          </a:p>
          <a:p>
            <a:pPr eaLnBrk="1" hangingPunct="1"/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369669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5013325"/>
            <a:ext cx="25876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ZoneTexte 1"/>
          <p:cNvSpPr txBox="1">
            <a:spLocks noChangeArrowheads="1"/>
          </p:cNvSpPr>
          <p:nvPr/>
        </p:nvSpPr>
        <p:spPr bwMode="auto">
          <a:xfrm>
            <a:off x="2051720" y="5657850"/>
            <a:ext cx="6408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200">
                <a:solidFill>
                  <a:srgbClr val="0000FF"/>
                </a:solidFill>
              </a:rPr>
              <a:t>La condition de la confiance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78618" y="431800"/>
            <a:ext cx="8532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en-US" kern="0" dirty="0" smtClean="0">
                <a:solidFill>
                  <a:srgbClr val="0000FF"/>
                </a:solidFill>
                <a:latin typeface="Arial" panose="020B0604020202020204" pitchFamily="34" charset="0"/>
              </a:rPr>
              <a:t>En parler franchement en disant la vérité        et en évitant la tromperie</a:t>
            </a:r>
          </a:p>
        </p:txBody>
      </p:sp>
    </p:spTree>
    <p:extLst>
      <p:ext uri="{BB962C8B-B14F-4D97-AF65-F5344CB8AC3E}">
        <p14:creationId xmlns:p14="http://schemas.microsoft.com/office/powerpoint/2010/main" val="4974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89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68291" name="Titre 1"/>
          <p:cNvSpPr>
            <a:spLocks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200" dirty="0" smtClean="0">
                <a:solidFill>
                  <a:srgbClr val="0000FF"/>
                </a:solidFill>
              </a:rPr>
              <a:t>Les obstacles à l’insulinothérapie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pic>
        <p:nvPicPr>
          <p:cNvPr id="26829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6" y="2372679"/>
            <a:ext cx="3935999" cy="268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5388479"/>
            <a:ext cx="850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Pourquoi ce traitement est-il si spécial ?</a:t>
            </a:r>
          </a:p>
          <a:p>
            <a:r>
              <a:rPr lang="fr-FR" sz="2800" dirty="0" smtClean="0">
                <a:solidFill>
                  <a:srgbClr val="0000FF"/>
                </a:solidFill>
              </a:rPr>
              <a:t>Parce qu’il nous donne à réfléchir.</a:t>
            </a:r>
            <a:endParaRPr lang="fr-F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3960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0" name="ZoneTexte 1"/>
          <p:cNvSpPr txBox="1">
            <a:spLocks noChangeArrowheads="1"/>
          </p:cNvSpPr>
          <p:nvPr/>
        </p:nvSpPr>
        <p:spPr bwMode="auto">
          <a:xfrm>
            <a:off x="684213" y="5311775"/>
            <a:ext cx="7848600" cy="306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fr-FR" sz="1400" i="1">
                <a:solidFill>
                  <a:srgbClr val="000000"/>
                </a:solidFill>
              </a:rPr>
              <a:t>- J’ai tellement confiance en Vous que, la plupart du temps, je Vous appelle Docteur</a:t>
            </a:r>
          </a:p>
        </p:txBody>
      </p:sp>
    </p:spTree>
    <p:extLst>
      <p:ext uri="{BB962C8B-B14F-4D97-AF65-F5344CB8AC3E}">
        <p14:creationId xmlns:p14="http://schemas.microsoft.com/office/powerpoint/2010/main" val="12915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29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78531" name="Titre 1"/>
          <p:cNvSpPr>
            <a:spLocks/>
          </p:cNvSpPr>
          <p:nvPr/>
        </p:nvSpPr>
        <p:spPr bwMode="auto">
          <a:xfrm>
            <a:off x="684213" y="2781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Pourquoi l’insuline a mauvaise presse</a:t>
            </a:r>
            <a:br>
              <a:rPr lang="en-US" altLang="en-US">
                <a:solidFill>
                  <a:srgbClr val="0000FF"/>
                </a:solidFill>
              </a:rPr>
            </a:br>
            <a:endParaRPr lang="fr-FR" altLang="en-US" sz="2400">
              <a:solidFill>
                <a:srgbClr val="0000FF"/>
              </a:solidFill>
            </a:endParaRPr>
          </a:p>
        </p:txBody>
      </p:sp>
      <p:pic>
        <p:nvPicPr>
          <p:cNvPr id="2785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3" name="Rectangle à coins arrondis 1"/>
          <p:cNvSpPr>
            <a:spLocks noChangeArrowheads="1"/>
          </p:cNvSpPr>
          <p:nvPr/>
        </p:nvSpPr>
        <p:spPr bwMode="auto">
          <a:xfrm>
            <a:off x="6300788" y="550863"/>
            <a:ext cx="2303462" cy="46783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b="1" dirty="0" smtClean="0">
                <a:solidFill>
                  <a:srgbClr val="0000FF"/>
                </a:solidFill>
                <a:latin typeface="+mn-lt"/>
              </a:rPr>
              <a:t>Ce qu’en pensent les patients</a:t>
            </a:r>
            <a:endParaRPr lang="en-GB" sz="32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1298" name="Text Box 3"/>
          <p:cNvSpPr txBox="1">
            <a:spLocks noChangeArrowheads="1"/>
          </p:cNvSpPr>
          <p:nvPr/>
        </p:nvSpPr>
        <p:spPr bwMode="auto">
          <a:xfrm>
            <a:off x="485775" y="1260252"/>
            <a:ext cx="42481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Perte du contrôle de sa vie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La situation va s’aggraver</a:t>
            </a:r>
          </a:p>
          <a:p>
            <a:pPr>
              <a:spcBef>
                <a:spcPct val="50000"/>
              </a:spcBef>
            </a:pPr>
            <a:endParaRPr lang="fr-FR" altLang="fr-FR" dirty="0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C’est très difficile à faire, c’est plusieurs injections?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Sentiment que la maladie s’est aggravée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Sentiment d’échec personnel</a:t>
            </a:r>
          </a:p>
          <a:p>
            <a:pPr>
              <a:spcBef>
                <a:spcPct val="50000"/>
              </a:spcBef>
            </a:pPr>
            <a:endParaRPr lang="fr-FR" altLang="fr-FR" b="0" dirty="0">
              <a:solidFill>
                <a:srgbClr val="C91E01"/>
              </a:solidFill>
            </a:endParaRPr>
          </a:p>
        </p:txBody>
      </p:sp>
      <p:sp>
        <p:nvSpPr>
          <p:cNvPr id="311300" name="Line 5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1301" name="Line 6"/>
          <p:cNvSpPr>
            <a:spLocks noChangeShapeType="1"/>
          </p:cNvSpPr>
          <p:nvPr/>
        </p:nvSpPr>
        <p:spPr bwMode="auto">
          <a:xfrm>
            <a:off x="0" y="2852738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1302" name="Line 7"/>
          <p:cNvSpPr>
            <a:spLocks noChangeShapeType="1"/>
          </p:cNvSpPr>
          <p:nvPr/>
        </p:nvSpPr>
        <p:spPr bwMode="auto">
          <a:xfrm>
            <a:off x="0" y="3789363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311303" name="Line 8"/>
          <p:cNvSpPr>
            <a:spLocks noChangeShapeType="1"/>
          </p:cNvSpPr>
          <p:nvPr/>
        </p:nvSpPr>
        <p:spPr bwMode="auto">
          <a:xfrm>
            <a:off x="0" y="4797425"/>
            <a:ext cx="9144000" cy="0"/>
          </a:xfrm>
          <a:prstGeom prst="line">
            <a:avLst/>
          </a:prstGeom>
          <a:noFill/>
          <a:ln w="9525">
            <a:solidFill>
              <a:srgbClr val="0086C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323850" y="6092825"/>
            <a:ext cx="88201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86C9"/>
              </a:buClr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D’après Davis SN, Renda SM,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Psychological insulin resistance: overcoming barriers to starting insulin therapy. </a:t>
            </a:r>
            <a:r>
              <a:rPr lang="en-GB" sz="1400" i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Diabetes </a:t>
            </a:r>
            <a:r>
              <a:rPr lang="en-GB" sz="1400" i="1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Educ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2006;32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Suppl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4:146S-152S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 </a:t>
            </a:r>
            <a:endParaRPr lang="fr-FR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  <a:defRPr/>
            </a:pPr>
            <a:endParaRPr lang="fr-FR" sz="1800" b="0" dirty="0">
              <a:solidFill>
                <a:srgbClr val="0086C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76056" y="1254125"/>
            <a:ext cx="388778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Peur des injections</a:t>
            </a: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Peur de l’hypoglycémie</a:t>
            </a:r>
          </a:p>
          <a:p>
            <a:pPr>
              <a:spcBef>
                <a:spcPct val="50000"/>
              </a:spcBef>
            </a:pPr>
            <a:endParaRPr lang="fr-FR" altLang="fr-FR" dirty="0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Peur de la prise de poids</a:t>
            </a:r>
          </a:p>
          <a:p>
            <a:pPr>
              <a:spcBef>
                <a:spcPct val="50000"/>
              </a:spcBef>
            </a:pPr>
            <a:endParaRPr lang="fr-FR" altLang="fr-FR" dirty="0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dirty="0" smtClean="0">
                <a:solidFill>
                  <a:srgbClr val="C91E01"/>
                </a:solidFill>
              </a:rPr>
              <a:t>« Le bout du rouleau »</a:t>
            </a:r>
          </a:p>
          <a:p>
            <a:pPr>
              <a:spcBef>
                <a:spcPct val="50000"/>
              </a:spcBef>
            </a:pPr>
            <a:endParaRPr lang="fr-FR" altLang="fr-FR" dirty="0">
              <a:solidFill>
                <a:srgbClr val="C91E01"/>
              </a:solidFill>
            </a:endParaRPr>
          </a:p>
          <a:p>
            <a:pPr>
              <a:spcBef>
                <a:spcPct val="50000"/>
              </a:spcBef>
            </a:pPr>
            <a:r>
              <a:rPr lang="fr-FR" altLang="fr-FR" dirty="0">
                <a:solidFill>
                  <a:srgbClr val="C91E01"/>
                </a:solidFill>
              </a:rPr>
              <a:t>C’est à vie</a:t>
            </a:r>
          </a:p>
        </p:txBody>
      </p:sp>
    </p:spTree>
    <p:extLst>
      <p:ext uri="{BB962C8B-B14F-4D97-AF65-F5344CB8AC3E}">
        <p14:creationId xmlns:p14="http://schemas.microsoft.com/office/powerpoint/2010/main" val="19830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86723" name="Titre 1"/>
          <p:cNvSpPr>
            <a:spLocks/>
          </p:cNvSpPr>
          <p:nvPr/>
        </p:nvSpPr>
        <p:spPr bwMode="auto">
          <a:xfrm>
            <a:off x="331019" y="285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/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L</a:t>
            </a:r>
            <a:r>
              <a:rPr lang="en-US" altLang="en-US" sz="2800" dirty="0" smtClean="0">
                <a:solidFill>
                  <a:srgbClr val="0000FF"/>
                </a:solidFill>
              </a:rPr>
              <a:t>e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déni</a:t>
            </a:r>
            <a:r>
              <a:rPr lang="en-US" altLang="en-US" sz="2800" dirty="0" smtClean="0">
                <a:solidFill>
                  <a:srgbClr val="0000FF"/>
                </a:solidFill>
              </a:rPr>
              <a:t> et les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fausses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croyances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cause de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refus</a:t>
            </a:r>
            <a:endParaRPr lang="fr-FR" altLang="en-US" sz="2800" dirty="0">
              <a:solidFill>
                <a:srgbClr val="0000FF"/>
              </a:solidFill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686341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	« Cela ne va pas si mal » </a:t>
            </a:r>
            <a:r>
              <a:rPr lang="fr-FR" altLang="en-US" sz="2800" baseline="30000" dirty="0" smtClean="0">
                <a:solidFill>
                  <a:srgbClr val="000000"/>
                </a:solidFill>
                <a:cs typeface="Arial" pitchFamily="34" charset="0"/>
              </a:rPr>
              <a:t>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	« Le déséquilibre est du à un événement récent » </a:t>
            </a:r>
            <a:r>
              <a:rPr lang="fr-FR" altLang="en-US" sz="2800" baseline="30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	« Le déséquilibre est du à une mauvaise observance vis-à-vis des ADO » </a:t>
            </a:r>
            <a:r>
              <a:rPr lang="fr-FR" altLang="en-US" sz="2800" baseline="30000" dirty="0" smtClean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	Fausses croyances: « l’insuline rend aveugle » </a:t>
            </a:r>
            <a:r>
              <a:rPr lang="fr-FR" altLang="en-US" sz="2800" baseline="30000" dirty="0" smtClean="0">
                <a:solidFill>
                  <a:srgbClr val="000000"/>
                </a:solidFill>
                <a:cs typeface="Arial" pitchFamily="34" charset="0"/>
              </a:rPr>
              <a:t>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2800" dirty="0">
                <a:solidFill>
                  <a:srgbClr val="000000"/>
                </a:solidFill>
                <a:cs typeface="Arial" pitchFamily="34" charset="0"/>
              </a:rPr>
              <a:t>	</a:t>
            </a:r>
            <a:endParaRPr lang="fr-FR" altLang="en-US" sz="2800" baseline="300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altLang="en-US" sz="2800" baseline="30000" dirty="0" smtClean="0">
              <a:solidFill>
                <a:srgbClr val="000000"/>
              </a:solidFill>
              <a:cs typeface="Arial" pitchFamily="34" charset="0"/>
            </a:endParaRPr>
          </a:p>
          <a:p>
            <a:pPr indent="12700" eaLnBrk="1" hangingPunct="1">
              <a:spcBef>
                <a:spcPct val="50000"/>
              </a:spcBef>
              <a:defRPr/>
            </a:pPr>
            <a:r>
              <a:rPr lang="fr-FR" altLang="en-US" sz="1600" baseline="30000" dirty="0" smtClean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Nakar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et al. J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Diabet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Complications 2007;21-220-226, </a:t>
            </a:r>
            <a:r>
              <a:rPr lang="fr-FR" altLang="en-US" sz="1600" baseline="30000" dirty="0" smtClean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Wu et al. J Evidence-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based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Nurs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2006;2:14-23, </a:t>
            </a:r>
            <a:r>
              <a:rPr lang="fr-FR" altLang="en-US" sz="1600" baseline="30000" dirty="0" smtClean="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Bogatean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et al.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Practical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Diabetes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Internat 2004;21:247-252,                        </a:t>
            </a:r>
            <a:r>
              <a:rPr lang="fr-FR" altLang="en-US" sz="1600" baseline="30000" dirty="0" smtClean="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Polonsky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et al. </a:t>
            </a:r>
            <a:r>
              <a:rPr lang="fr-FR" altLang="en-US" sz="1600" dirty="0" err="1" smtClean="0">
                <a:solidFill>
                  <a:srgbClr val="000000"/>
                </a:solidFill>
                <a:cs typeface="Arial" pitchFamily="34" charset="0"/>
              </a:rPr>
              <a:t>Diabetes</a:t>
            </a:r>
            <a:r>
              <a:rPr lang="fr-FR" altLang="en-US" sz="1600" dirty="0" smtClean="0">
                <a:solidFill>
                  <a:srgbClr val="000000"/>
                </a:solidFill>
                <a:cs typeface="Arial" pitchFamily="34" charset="0"/>
              </a:rPr>
              <a:t> Care 2005;28:2543-2545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alt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  <a:defRPr/>
            </a:pPr>
            <a:endParaRPr lang="fr-FR" altLang="en-US" sz="2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25" name="Rectangle à coins arrondis 5"/>
          <p:cNvSpPr>
            <a:spLocks noChangeArrowheads="1"/>
          </p:cNvSpPr>
          <p:nvPr/>
        </p:nvSpPr>
        <p:spPr bwMode="auto">
          <a:xfrm>
            <a:off x="6300788" y="550863"/>
            <a:ext cx="2303462" cy="46783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8" name="Rectangle 9"/>
          <p:cNvSpPr>
            <a:spLocks noChangeArrowheads="1"/>
          </p:cNvSpPr>
          <p:nvPr/>
        </p:nvSpPr>
        <p:spPr bwMode="auto">
          <a:xfrm>
            <a:off x="179388" y="3644900"/>
            <a:ext cx="6337300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290819" name="Titre 1"/>
          <p:cNvSpPr>
            <a:spLocks/>
          </p:cNvSpPr>
          <p:nvPr/>
        </p:nvSpPr>
        <p:spPr bwMode="auto">
          <a:xfrm>
            <a:off x="684213" y="2781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>
                <a:solidFill>
                  <a:srgbClr val="0000FF"/>
                </a:solidFill>
              </a:rPr>
              <a:t>Insulinorésistance Psychologique                      les soignants aussi</a:t>
            </a:r>
            <a:endParaRPr lang="fr-FR" altLang="en-US" sz="2400">
              <a:solidFill>
                <a:srgbClr val="0000FF"/>
              </a:solidFill>
            </a:endParaRPr>
          </a:p>
        </p:txBody>
      </p:sp>
      <p:pic>
        <p:nvPicPr>
          <p:cNvPr id="2908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13477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1" name="Rectangle à coins arrondis 1"/>
          <p:cNvSpPr>
            <a:spLocks noChangeArrowheads="1"/>
          </p:cNvSpPr>
          <p:nvPr/>
        </p:nvSpPr>
        <p:spPr bwMode="auto">
          <a:xfrm>
            <a:off x="1258888" y="260350"/>
            <a:ext cx="2520950" cy="46783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Picture 7"/>
          <p:cNvPicPr>
            <a:picLocks noChangeAspect="1" noChangeArrowheads="1"/>
          </p:cNvPicPr>
          <p:nvPr/>
        </p:nvPicPr>
        <p:blipFill>
          <a:blip r:embed="rId3">
            <a:lum bright="5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50863"/>
            <a:ext cx="7499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6" name="Line 24"/>
          <p:cNvSpPr>
            <a:spLocks noChangeShapeType="1"/>
          </p:cNvSpPr>
          <p:nvPr/>
        </p:nvSpPr>
        <p:spPr bwMode="auto">
          <a:xfrm flipH="1">
            <a:off x="4191000" y="914400"/>
            <a:ext cx="0" cy="4724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292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3" y="0"/>
            <a:ext cx="8839200" cy="990600"/>
          </a:xfrm>
        </p:spPr>
        <p:txBody>
          <a:bodyPr/>
          <a:lstStyle/>
          <a:p>
            <a:pPr eaLnBrk="1" hangingPunct="1"/>
            <a:r>
              <a:rPr lang="fr-FR" altLang="en-US" sz="3600" b="1">
                <a:solidFill>
                  <a:srgbClr val="0000FF"/>
                </a:solidFill>
                <a:latin typeface="Arial" charset="0"/>
              </a:rPr>
              <a:t>Les soignants aussi : un cas sur deux</a:t>
            </a:r>
            <a:r>
              <a:rPr lang="fr-FR" altLang="en-US"/>
              <a:t> </a:t>
            </a:r>
            <a:endParaRPr lang="en-GB" altLang="en-US"/>
          </a:p>
        </p:txBody>
      </p:sp>
      <p:sp>
        <p:nvSpPr>
          <p:cNvPr id="292868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001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en-US" sz="2400" b="0">
                <a:solidFill>
                  <a:srgbClr val="000000"/>
                </a:solidFill>
              </a:rPr>
              <a:t> </a:t>
            </a:r>
            <a:endParaRPr lang="en-GB" altLang="en-US" sz="2400" b="0">
              <a:solidFill>
                <a:srgbClr val="000000"/>
              </a:solidFill>
            </a:endParaRP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-381000" y="10541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3600" b="0">
                <a:solidFill>
                  <a:srgbClr val="808080"/>
                </a:solidFill>
                <a:latin typeface="Verdana" charset="0"/>
              </a:rPr>
              <a:t>		</a:t>
            </a:r>
            <a:br>
              <a:rPr lang="fr-FR" altLang="en-US" sz="3600" b="0">
                <a:solidFill>
                  <a:srgbClr val="808080"/>
                </a:solidFill>
                <a:latin typeface="Verdana" charset="0"/>
              </a:rPr>
            </a:br>
            <a:endParaRPr lang="fr-FR" altLang="en-US" sz="3600" b="0">
              <a:solidFill>
                <a:srgbClr val="808080"/>
              </a:solidFill>
              <a:latin typeface="Verdana" charset="0"/>
            </a:endParaRPr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1143000" y="914400"/>
            <a:ext cx="0" cy="472440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1073150" y="5661025"/>
            <a:ext cx="712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fr-FR" altLang="en-US" sz="2400">
                <a:solidFill>
                  <a:srgbClr val="808080"/>
                </a:solidFill>
              </a:rPr>
              <a:t>0    10   20   30   40   50   60   70   80   90   100 %	</a:t>
            </a:r>
            <a:r>
              <a:rPr lang="fr-FR" altLang="en-US" sz="2400" b="0">
                <a:solidFill>
                  <a:srgbClr val="808080"/>
                </a:solidFill>
              </a:rPr>
              <a:t>	</a:t>
            </a:r>
          </a:p>
        </p:txBody>
      </p:sp>
      <p:sp>
        <p:nvSpPr>
          <p:cNvPr id="292872" name="Text Box 10"/>
          <p:cNvSpPr txBox="1">
            <a:spLocks noChangeArrowheads="1"/>
          </p:cNvSpPr>
          <p:nvPr/>
        </p:nvSpPr>
        <p:spPr bwMode="auto">
          <a:xfrm>
            <a:off x="1547813" y="1484313"/>
            <a:ext cx="7162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>
                <a:solidFill>
                  <a:srgbClr val="C91E01"/>
                </a:solidFill>
                <a:latin typeface="Tahoma" charset="0"/>
              </a:rPr>
              <a:t>Je préfère retarder la mise sous insuline                       jusqu’à ce soit absolument essentiel</a:t>
            </a:r>
          </a:p>
        </p:txBody>
      </p:sp>
      <p:sp>
        <p:nvSpPr>
          <p:cNvPr id="292873" name="Rectangle 12"/>
          <p:cNvSpPr>
            <a:spLocks noChangeArrowheads="1"/>
          </p:cNvSpPr>
          <p:nvPr/>
        </p:nvSpPr>
        <p:spPr bwMode="auto">
          <a:xfrm>
            <a:off x="1149350" y="2895600"/>
            <a:ext cx="3422650" cy="320675"/>
          </a:xfrm>
          <a:prstGeom prst="rect">
            <a:avLst/>
          </a:prstGeom>
          <a:solidFill>
            <a:srgbClr val="5F3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74" name="Rectangle 14"/>
          <p:cNvSpPr>
            <a:spLocks noChangeArrowheads="1"/>
          </p:cNvSpPr>
          <p:nvPr/>
        </p:nvSpPr>
        <p:spPr bwMode="auto">
          <a:xfrm>
            <a:off x="1149350" y="3216275"/>
            <a:ext cx="27432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75" name="Rectangle 16"/>
          <p:cNvSpPr>
            <a:spLocks noChangeArrowheads="1"/>
          </p:cNvSpPr>
          <p:nvPr/>
        </p:nvSpPr>
        <p:spPr bwMode="auto">
          <a:xfrm>
            <a:off x="1149350" y="3505200"/>
            <a:ext cx="3041650" cy="320675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76" name="Rectangle 17"/>
          <p:cNvSpPr>
            <a:spLocks noChangeArrowheads="1"/>
          </p:cNvSpPr>
          <p:nvPr/>
        </p:nvSpPr>
        <p:spPr bwMode="auto">
          <a:xfrm>
            <a:off x="5867400" y="2263775"/>
            <a:ext cx="533400" cy="304800"/>
          </a:xfrm>
          <a:prstGeom prst="rect">
            <a:avLst/>
          </a:prstGeom>
          <a:solidFill>
            <a:srgbClr val="5F3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77" name="Rectangle 18"/>
          <p:cNvSpPr>
            <a:spLocks noChangeArrowheads="1"/>
          </p:cNvSpPr>
          <p:nvPr/>
        </p:nvSpPr>
        <p:spPr bwMode="auto">
          <a:xfrm>
            <a:off x="5867400" y="3200400"/>
            <a:ext cx="5334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78" name="Rectangle 19"/>
          <p:cNvSpPr>
            <a:spLocks noChangeArrowheads="1"/>
          </p:cNvSpPr>
          <p:nvPr/>
        </p:nvSpPr>
        <p:spPr bwMode="auto">
          <a:xfrm>
            <a:off x="5867400" y="4137025"/>
            <a:ext cx="533400" cy="304800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79" name="Text Box 20"/>
          <p:cNvSpPr txBox="1">
            <a:spLocks noChangeArrowheads="1"/>
          </p:cNvSpPr>
          <p:nvPr/>
        </p:nvSpPr>
        <p:spPr bwMode="auto">
          <a:xfrm>
            <a:off x="6559550" y="207327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Tahoma" charset="0"/>
              </a:rPr>
              <a:t>Médecin</a:t>
            </a:r>
            <a:r>
              <a:rPr lang="fr-FR" altLang="en-US" sz="1800">
                <a:solidFill>
                  <a:srgbClr val="000000"/>
                </a:solidFill>
                <a:latin typeface="Tahoma" charset="0"/>
              </a:rPr>
              <a:t>s</a:t>
            </a:r>
            <a:r>
              <a:rPr lang="en-GB" altLang="en-US" sz="1800">
                <a:solidFill>
                  <a:srgbClr val="000000"/>
                </a:solidFill>
                <a:latin typeface="Tahoma" charset="0"/>
              </a:rPr>
              <a:t> généraliste</a:t>
            </a:r>
            <a:r>
              <a:rPr lang="fr-FR" altLang="en-US" sz="1800">
                <a:solidFill>
                  <a:srgbClr val="000000"/>
                </a:solidFill>
                <a:latin typeface="Tahoma" charset="0"/>
              </a:rPr>
              <a:t>s</a:t>
            </a:r>
            <a:endParaRPr lang="en-GB" altLang="en-US" sz="2400" b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92880" name="Text Box 21"/>
          <p:cNvSpPr txBox="1">
            <a:spLocks noChangeArrowheads="1"/>
          </p:cNvSpPr>
          <p:nvPr/>
        </p:nvSpPr>
        <p:spPr bwMode="auto">
          <a:xfrm>
            <a:off x="6477000" y="30480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Tahoma" charset="0"/>
              </a:rPr>
              <a:t>Médecin</a:t>
            </a:r>
            <a:r>
              <a:rPr lang="fr-FR" altLang="en-US" sz="1800">
                <a:solidFill>
                  <a:srgbClr val="000000"/>
                </a:solidFill>
                <a:latin typeface="Tahoma" charset="0"/>
              </a:rPr>
              <a:t>s</a:t>
            </a:r>
            <a:r>
              <a:rPr lang="en-GB" altLang="en-US" sz="1800">
                <a:solidFill>
                  <a:srgbClr val="000000"/>
                </a:solidFill>
                <a:latin typeface="Tahoma" charset="0"/>
              </a:rPr>
              <a:t> spécialiste</a:t>
            </a:r>
            <a:r>
              <a:rPr lang="fr-FR" altLang="en-US" sz="1800">
                <a:solidFill>
                  <a:srgbClr val="000000"/>
                </a:solidFill>
                <a:latin typeface="Tahoma" charset="0"/>
              </a:rPr>
              <a:t>s et leaders d’opinion </a:t>
            </a:r>
            <a:endParaRPr lang="en-GB" altLang="en-US" sz="18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92881" name="Text Box 22"/>
          <p:cNvSpPr txBox="1">
            <a:spLocks noChangeArrowheads="1"/>
          </p:cNvSpPr>
          <p:nvPr/>
        </p:nvSpPr>
        <p:spPr bwMode="auto">
          <a:xfrm>
            <a:off x="6629400" y="4137025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Tahoma" charset="0"/>
              </a:rPr>
              <a:t>Infirmière</a:t>
            </a:r>
            <a:r>
              <a:rPr lang="fr-FR" altLang="en-US" sz="1800">
                <a:solidFill>
                  <a:srgbClr val="000000"/>
                </a:solidFill>
                <a:latin typeface="Tahoma" charset="0"/>
              </a:rPr>
              <a:t>s</a:t>
            </a:r>
            <a:endParaRPr lang="en-GB" altLang="en-US" sz="18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62000" y="6021388"/>
            <a:ext cx="78422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en-US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en-US" sz="1400" dirty="0" err="1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Peyrot</a:t>
            </a:r>
            <a:r>
              <a:rPr lang="en-GB" altLang="en-US" sz="1400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M</a:t>
            </a:r>
            <a:r>
              <a:rPr lang="fr-FR" altLang="en-US" sz="1400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et al.</a:t>
            </a:r>
            <a:r>
              <a:rPr lang="en-GB" altLang="en-US" sz="1400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, Resistance to insulin therapy among patients and providers:                   results of the cross-national Diabetes Attitudes, Wishes, and Needs (DAWN) study.</a:t>
            </a:r>
            <a:r>
              <a:rPr lang="en-GB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GB" altLang="en-US" sz="1400" i="1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Diabetes Care</a:t>
            </a:r>
            <a:r>
              <a:rPr lang="en-GB" altLang="en-US" sz="14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2005;28:2673-9</a:t>
            </a:r>
            <a:endParaRPr lang="fr-FR" altLang="en-US" sz="1400" dirty="0" smtClean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GB" altLang="en-US" sz="1400" b="0" dirty="0" smtClean="0">
              <a:solidFill>
                <a:srgbClr val="0086C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292883" name="Rectangle 27"/>
          <p:cNvSpPr>
            <a:spLocks noChangeArrowheads="1"/>
          </p:cNvSpPr>
          <p:nvPr/>
        </p:nvSpPr>
        <p:spPr bwMode="auto">
          <a:xfrm>
            <a:off x="8686800" y="48006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  <p:sp>
        <p:nvSpPr>
          <p:cNvPr id="292884" name="Rectangle 28"/>
          <p:cNvSpPr>
            <a:spLocks noChangeArrowheads="1"/>
          </p:cNvSpPr>
          <p:nvPr/>
        </p:nvSpPr>
        <p:spPr bwMode="auto">
          <a:xfrm>
            <a:off x="4876800" y="5334000"/>
            <a:ext cx="3886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ctr">
              <a:spcBef>
                <a:spcPct val="20000"/>
              </a:spcBef>
              <a:buChar char="–"/>
              <a:defRPr sz="2800">
                <a:solidFill>
                  <a:srgbClr val="0086C9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en-US" sz="2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5_Nouvelle présentation">
  <a:themeElements>
    <a:clrScheme name="65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5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5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5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5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5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5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5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5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0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2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5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Nouvelle présentation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0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Nouvelle présentation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0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Nouvelle présentation">
  <a:themeElements>
    <a:clrScheme name="1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7_Nouvelle présentation">
  <a:themeElements>
    <a:clrScheme name="37_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Nouvelle pré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7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32381</TotalTime>
  <Words>1624</Words>
  <Application>Microsoft Macintosh PowerPoint</Application>
  <PresentationFormat>Présentation à l'écran (4:3)</PresentationFormat>
  <Paragraphs>364</Paragraphs>
  <Slides>46</Slides>
  <Notes>25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19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74" baseType="lpstr">
      <vt:lpstr>Arial Black</vt:lpstr>
      <vt:lpstr>Futura</vt:lpstr>
      <vt:lpstr>MS PGothic</vt:lpstr>
      <vt:lpstr>ＭＳ Ｐゴシック</vt:lpstr>
      <vt:lpstr>Tahoma</vt:lpstr>
      <vt:lpstr>Times New Roman</vt:lpstr>
      <vt:lpstr>Verdana</vt:lpstr>
      <vt:lpstr>Arial</vt:lpstr>
      <vt:lpstr>32_Nouvelle présentation</vt:lpstr>
      <vt:lpstr>3_Nouvelle présentation</vt:lpstr>
      <vt:lpstr>6_Nouvelle présentation</vt:lpstr>
      <vt:lpstr>1_Nouvelle présentation</vt:lpstr>
      <vt:lpstr>2_Nouvelle présentation</vt:lpstr>
      <vt:lpstr>8_Nouvelle présentation</vt:lpstr>
      <vt:lpstr>24_Nouvelle présentation</vt:lpstr>
      <vt:lpstr>37_Nouvelle présentation</vt:lpstr>
      <vt:lpstr>7_Nouvelle présentation</vt:lpstr>
      <vt:lpstr>4_Nouvelle présentation</vt:lpstr>
      <vt:lpstr>9_Nouvelle présentation</vt:lpstr>
      <vt:lpstr>23_Nouvelle présentation</vt:lpstr>
      <vt:lpstr>21_Nouvelle présentation</vt:lpstr>
      <vt:lpstr>65_Nouvelle présentation</vt:lpstr>
      <vt:lpstr>30_Nouvelle présentation</vt:lpstr>
      <vt:lpstr>22_Nouvelle présentation</vt:lpstr>
      <vt:lpstr>25_Nouvelle présentation</vt:lpstr>
      <vt:lpstr>20_Nouvelle présentation</vt:lpstr>
      <vt:lpstr>40_Nouvelle présentation</vt:lpstr>
      <vt:lpstr>Image bitmap</vt:lpstr>
      <vt:lpstr>Présentation PowerPoint</vt:lpstr>
      <vt:lpstr>Présentation PowerPoint</vt:lpstr>
      <vt:lpstr>Insulinorésistance psychologique</vt:lpstr>
      <vt:lpstr>Fréquence de l’insulinorésistance psychologique: du côté des patients plus d’un patient sur deux</vt:lpstr>
      <vt:lpstr>Présentation PowerPoint</vt:lpstr>
      <vt:lpstr>Ce qu’en pensent les patients</vt:lpstr>
      <vt:lpstr>Présentation PowerPoint</vt:lpstr>
      <vt:lpstr>Présentation PowerPoint</vt:lpstr>
      <vt:lpstr>Les soignants aussi : un cas sur deux </vt:lpstr>
      <vt:lpstr> Des raisons communes</vt:lpstr>
      <vt:lpstr>L’entretien d’un déni </vt:lpstr>
      <vt:lpstr>Présentation PowerPoint</vt:lpstr>
      <vt:lpstr>Présentation PowerPoint</vt:lpstr>
      <vt:lpstr>Pourquoi « parler » ? Le rôle de l’Éducation Thérapeutique du patient  </vt:lpstr>
      <vt:lpstr>Mais il n’y a pas que                                des connaissances et des compétences</vt:lpstr>
      <vt:lpstr>Barrières à l’observance</vt:lpstr>
      <vt:lpstr>Présentation PowerPoint</vt:lpstr>
      <vt:lpstr>Surmonter les obstacles en en parlant</vt:lpstr>
      <vt:lpstr>Surmonter les obstacles en en parlant</vt:lpstr>
      <vt:lpstr>Pourquoi « parler » ? Le rôle de l’Éducation Thérapeutique du patient  </vt:lpstr>
      <vt:lpstr>L’ETP génère la confiance</vt:lpstr>
      <vt:lpstr>La confiance génère l’observance Comment les patients acceptent-ils  « un comprimé en plus »? </vt:lpstr>
      <vt:lpstr>Présentation PowerPoint</vt:lpstr>
      <vt:lpstr>Présentation PowerPoint</vt:lpstr>
      <vt:lpstr>    Qu’est-ce que parler ? Les mots Le message</vt:lpstr>
      <vt:lpstr>Barrières linguistiques et soin</vt:lpstr>
      <vt:lpstr>Présentation PowerPoint</vt:lpstr>
      <vt:lpstr>Utiliser des mots que tout le monde comprend</vt:lpstr>
      <vt:lpstr>    Qu’est-ce que parler ?  Les mots Le message Il risque aussi d’être incompréhensible</vt:lpstr>
      <vt:lpstr>Présentation PowerPoint</vt:lpstr>
      <vt:lpstr>L’esprit: un immense puzzle</vt:lpstr>
      <vt:lpstr>Présentation PowerPoint</vt:lpstr>
      <vt:lpstr>Une conversation </vt:lpstr>
      <vt:lpstr>Présentation PowerPoint</vt:lpstr>
      <vt:lpstr>Une communication est une boucle et nécessite une conversation</vt:lpstr>
      <vt:lpstr>Présentation PowerPoint</vt:lpstr>
      <vt:lpstr>Présentation PowerPoint</vt:lpstr>
      <vt:lpstr> Si on en parle à la fin, on en parle trop tard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Patricia COUEDELO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COUEDELO</dc:creator>
  <cp:lastModifiedBy>gerard.reach@aphp.fr</cp:lastModifiedBy>
  <cp:revision>1096</cp:revision>
  <dcterms:created xsi:type="dcterms:W3CDTF">2007-10-15T08:37:13Z</dcterms:created>
  <dcterms:modified xsi:type="dcterms:W3CDTF">2017-02-02T08:32:23Z</dcterms:modified>
</cp:coreProperties>
</file>