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681" r:id="rId2"/>
    <p:sldMasterId id="2147483694" r:id="rId3"/>
  </p:sldMasterIdLst>
  <p:notesMasterIdLst>
    <p:notesMasterId r:id="rId42"/>
  </p:notesMasterIdLst>
  <p:handoutMasterIdLst>
    <p:handoutMasterId r:id="rId43"/>
  </p:handoutMasterIdLst>
  <p:sldIdLst>
    <p:sldId id="451" r:id="rId4"/>
    <p:sldId id="452" r:id="rId5"/>
    <p:sldId id="453" r:id="rId6"/>
    <p:sldId id="468" r:id="rId7"/>
    <p:sldId id="450" r:id="rId8"/>
    <p:sldId id="412" r:id="rId9"/>
    <p:sldId id="413" r:id="rId10"/>
    <p:sldId id="417" r:id="rId11"/>
    <p:sldId id="420" r:id="rId12"/>
    <p:sldId id="421" r:id="rId13"/>
    <p:sldId id="423" r:id="rId14"/>
    <p:sldId id="424" r:id="rId15"/>
    <p:sldId id="465" r:id="rId16"/>
    <p:sldId id="466" r:id="rId17"/>
    <p:sldId id="467" r:id="rId18"/>
    <p:sldId id="432" r:id="rId19"/>
    <p:sldId id="434" r:id="rId20"/>
    <p:sldId id="350" r:id="rId21"/>
    <p:sldId id="469" r:id="rId22"/>
    <p:sldId id="454" r:id="rId23"/>
    <p:sldId id="461" r:id="rId24"/>
    <p:sldId id="462" r:id="rId25"/>
    <p:sldId id="455" r:id="rId26"/>
    <p:sldId id="457" r:id="rId27"/>
    <p:sldId id="459" r:id="rId28"/>
    <p:sldId id="456" r:id="rId29"/>
    <p:sldId id="464" r:id="rId30"/>
    <p:sldId id="470" r:id="rId31"/>
    <p:sldId id="471" r:id="rId32"/>
    <p:sldId id="472" r:id="rId33"/>
    <p:sldId id="473" r:id="rId34"/>
    <p:sldId id="474" r:id="rId35"/>
    <p:sldId id="475" r:id="rId36"/>
    <p:sldId id="476" r:id="rId37"/>
    <p:sldId id="477" r:id="rId38"/>
    <p:sldId id="463" r:id="rId39"/>
    <p:sldId id="478" r:id="rId40"/>
    <p:sldId id="458" r:id="rId41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BCA36A"/>
    <a:srgbClr val="987F44"/>
    <a:srgbClr val="9089C1"/>
    <a:srgbClr val="000000"/>
    <a:srgbClr val="4D4D4D"/>
    <a:srgbClr val="6666FF"/>
    <a:srgbClr val="FCFCFE"/>
    <a:srgbClr val="D2A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3961" autoAdjust="0"/>
  </p:normalViewPr>
  <p:slideViewPr>
    <p:cSldViewPr snapToGrid="0">
      <p:cViewPr>
        <p:scale>
          <a:sx n="90" d="100"/>
          <a:sy n="90" d="100"/>
        </p:scale>
        <p:origin x="-984" y="-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111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global\em\data\EM-DATA\DEPT\Spp\s-a%20Diabetes\Lixisenatide\Medical%20manuscripts\Unmet%20needs%20on%20basal%20insulin%20MS\Outline\Figures\Figures.xlsx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oins de ville : dépense totale (€) 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315570969942797E-2"/>
                  <c:y val="-4.0027273724519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7857811457601797E-2"/>
                  <c:y val="-4.4730987439317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4D4D4D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3 ans avant</c:v>
                </c:pt>
                <c:pt idx="1">
                  <c:v>2 ans avant</c:v>
                </c:pt>
                <c:pt idx="2">
                  <c:v>1 an avant</c:v>
                </c:pt>
                <c:pt idx="3">
                  <c:v>1 an après</c:v>
                </c:pt>
              </c:strCache>
            </c:strRef>
          </c:cat>
          <c:val>
            <c:numRef>
              <c:f>Feuil1!$B$2:$B$5</c:f>
              <c:numCache>
                <c:formatCode>#\ ##0\ "€"</c:formatCode>
                <c:ptCount val="4"/>
                <c:pt idx="0">
                  <c:v>3557</c:v>
                </c:pt>
                <c:pt idx="1">
                  <c:v>3904</c:v>
                </c:pt>
                <c:pt idx="2">
                  <c:v>4535</c:v>
                </c:pt>
                <c:pt idx="3">
                  <c:v>8192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Coût total des hospitalisations (€)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1512327352523597E-2"/>
                  <c:y val="-4.09305132478878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4D4D4D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3 ans avant</c:v>
                </c:pt>
                <c:pt idx="1">
                  <c:v>2 ans avant</c:v>
                </c:pt>
                <c:pt idx="2">
                  <c:v>1 an avant</c:v>
                </c:pt>
                <c:pt idx="3">
                  <c:v>1 an après</c:v>
                </c:pt>
              </c:strCache>
            </c:strRef>
          </c:cat>
          <c:val>
            <c:numRef>
              <c:f>Feuil1!$C$2:$C$5</c:f>
              <c:numCache>
                <c:formatCode>#\ ##0\ "€"</c:formatCode>
                <c:ptCount val="4"/>
                <c:pt idx="0">
                  <c:v>1247</c:v>
                </c:pt>
                <c:pt idx="1">
                  <c:v>1333</c:v>
                </c:pt>
                <c:pt idx="2">
                  <c:v>2679</c:v>
                </c:pt>
                <c:pt idx="3">
                  <c:v>3476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Dépense totale SDV + hospitalisation (€)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00B050"/>
              </a:solidFill>
              <a:ln w="38100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4D4D4D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3 ans avant</c:v>
                </c:pt>
                <c:pt idx="1">
                  <c:v>2 ans avant</c:v>
                </c:pt>
                <c:pt idx="2">
                  <c:v>1 an avant</c:v>
                </c:pt>
                <c:pt idx="3">
                  <c:v>1 an après</c:v>
                </c:pt>
              </c:strCache>
            </c:strRef>
          </c:cat>
          <c:val>
            <c:numRef>
              <c:f>Feuil1!$D$2:$D$5</c:f>
              <c:numCache>
                <c:formatCode>#\ ##0\ "€"</c:formatCode>
                <c:ptCount val="4"/>
                <c:pt idx="0">
                  <c:v>4804</c:v>
                </c:pt>
                <c:pt idx="1">
                  <c:v>5237</c:v>
                </c:pt>
                <c:pt idx="2">
                  <c:v>7214</c:v>
                </c:pt>
                <c:pt idx="3">
                  <c:v>11668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Projection soins de ville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circle"/>
            <c:size val="8"/>
            <c:spPr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4D4D4D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3 ans avant</c:v>
                </c:pt>
                <c:pt idx="1">
                  <c:v>2 ans avant</c:v>
                </c:pt>
                <c:pt idx="2">
                  <c:v>1 an avant</c:v>
                </c:pt>
                <c:pt idx="3">
                  <c:v>1 an après</c:v>
                </c:pt>
              </c:strCache>
            </c:strRef>
          </c:cat>
          <c:val>
            <c:numRef>
              <c:f>Feuil1!$E$2:$E$5</c:f>
              <c:numCache>
                <c:formatCode>#\ ##0\ "€"</c:formatCode>
                <c:ptCount val="4"/>
                <c:pt idx="0">
                  <c:v>3557</c:v>
                </c:pt>
                <c:pt idx="1">
                  <c:v>3904</c:v>
                </c:pt>
                <c:pt idx="2">
                  <c:v>4535</c:v>
                </c:pt>
                <c:pt idx="3">
                  <c:v>5121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Projection hospitalisation</c:v>
                </c:pt>
              </c:strCache>
            </c:strRef>
          </c:tx>
          <c:spPr>
            <a:ln w="38100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4D4D4D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94814249080461E-2"/>
                  <c:y val="-6.24085675421958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4D4D4D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8576383967273403E-3"/>
                  <c:y val="-2.73167430125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4D4D4D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3 ans avant</c:v>
                </c:pt>
                <c:pt idx="1">
                  <c:v>2 ans avant</c:v>
                </c:pt>
                <c:pt idx="2">
                  <c:v>1 an avant</c:v>
                </c:pt>
                <c:pt idx="3">
                  <c:v>1 an après</c:v>
                </c:pt>
              </c:strCache>
            </c:strRef>
          </c:cat>
          <c:val>
            <c:numRef>
              <c:f>Feuil1!$F$2:$F$5</c:f>
              <c:numCache>
                <c:formatCode>#\ ##0\ "€"</c:formatCode>
                <c:ptCount val="4"/>
                <c:pt idx="0">
                  <c:v>1247</c:v>
                </c:pt>
                <c:pt idx="1">
                  <c:v>1333</c:v>
                </c:pt>
                <c:pt idx="2">
                  <c:v>1424</c:v>
                </c:pt>
                <c:pt idx="3">
                  <c:v>1522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Projection dépense totale</c:v>
                </c:pt>
              </c:strCache>
            </c:strRef>
          </c:tx>
          <c:spPr>
            <a:ln w="38100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circle"/>
            <c:size val="8"/>
            <c:spPr>
              <a:solidFill>
                <a:srgbClr val="00B050"/>
              </a:solidFill>
              <a:ln w="38100">
                <a:solidFill>
                  <a:srgbClr val="00B050"/>
                </a:solidFill>
              </a:ln>
              <a:effectLst/>
            </c:spPr>
          </c:marker>
          <c:dPt>
            <c:idx val="3"/>
            <c:marker>
              <c:spPr>
                <a:solidFill>
                  <a:srgbClr val="00B050"/>
                </a:solidFill>
                <a:ln w="38100">
                  <a:solidFill>
                    <a:srgbClr val="00B050"/>
                  </a:solidFill>
                  <a:prstDash val="solid"/>
                </a:ln>
                <a:effectLst/>
              </c:spPr>
            </c:marker>
            <c:bubble3D val="0"/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8677642127931E-2"/>
                  <c:y val="-3.63778715740252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4D4D4D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3 ans avant</c:v>
                </c:pt>
                <c:pt idx="1">
                  <c:v>2 ans avant</c:v>
                </c:pt>
                <c:pt idx="2">
                  <c:v>1 an avant</c:v>
                </c:pt>
                <c:pt idx="3">
                  <c:v>1 an après</c:v>
                </c:pt>
              </c:strCache>
            </c:strRef>
          </c:cat>
          <c:val>
            <c:numRef>
              <c:f>Feuil1!$G$2:$G$5</c:f>
              <c:numCache>
                <c:formatCode>#\ ##0\ "€"</c:formatCode>
                <c:ptCount val="4"/>
                <c:pt idx="0">
                  <c:v>4804</c:v>
                </c:pt>
                <c:pt idx="1">
                  <c:v>5237</c:v>
                </c:pt>
                <c:pt idx="2">
                  <c:v>5959</c:v>
                </c:pt>
                <c:pt idx="3">
                  <c:v>6643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3177344"/>
        <c:axId val="93178880"/>
      </c:lineChart>
      <c:catAx>
        <c:axId val="93177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4D4D4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ts val="1200"/>
              </a:lnSpc>
              <a:defRPr sz="1400" b="0" i="0" u="none" strike="noStrike" kern="1200" baseline="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93178880"/>
        <c:crosses val="autoZero"/>
        <c:auto val="1"/>
        <c:lblAlgn val="ctr"/>
        <c:lblOffset val="100"/>
        <c:noMultiLvlLbl val="0"/>
      </c:catAx>
      <c:valAx>
        <c:axId val="93178880"/>
        <c:scaling>
          <c:orientation val="minMax"/>
        </c:scaling>
        <c:delete val="1"/>
        <c:axPos val="l"/>
        <c:numFmt formatCode="#\ ##0\ &quot;€&quot;" sourceLinked="1"/>
        <c:majorTickMark val="out"/>
        <c:minorTickMark val="none"/>
        <c:tickLblPos val="nextTo"/>
        <c:crossAx val="9317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&lt;60 ans (n=427)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4D4D4D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3 ans avant</c:v>
                </c:pt>
                <c:pt idx="1">
                  <c:v>2 ans avant</c:v>
                </c:pt>
                <c:pt idx="2">
                  <c:v>1 an avant</c:v>
                </c:pt>
                <c:pt idx="3">
                  <c:v>1 an après</c:v>
                </c:pt>
              </c:strCache>
            </c:strRef>
          </c:cat>
          <c:val>
            <c:numRef>
              <c:f>Feuil1!$B$2:$B$5</c:f>
              <c:numCache>
                <c:formatCode>#\ ##0\ "€"</c:formatCode>
                <c:ptCount val="4"/>
                <c:pt idx="0">
                  <c:v>3739</c:v>
                </c:pt>
                <c:pt idx="1">
                  <c:v>4055</c:v>
                </c:pt>
                <c:pt idx="2">
                  <c:v>5804</c:v>
                </c:pt>
                <c:pt idx="3">
                  <c:v>9108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60-75 ans (n=427)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4668904091900496E-4"/>
                  <c:y val="-4.0930513247887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1512327352523597E-2"/>
                  <c:y val="-4.09305132478878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4D4D4D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3 ans avant</c:v>
                </c:pt>
                <c:pt idx="1">
                  <c:v>2 ans avant</c:v>
                </c:pt>
                <c:pt idx="2">
                  <c:v>1 an avant</c:v>
                </c:pt>
                <c:pt idx="3">
                  <c:v>1 an après</c:v>
                </c:pt>
              </c:strCache>
            </c:strRef>
          </c:cat>
          <c:val>
            <c:numRef>
              <c:f>Feuil1!$C$2:$C$5</c:f>
              <c:numCache>
                <c:formatCode>#\ ##0\ "€"</c:formatCode>
                <c:ptCount val="4"/>
                <c:pt idx="0">
                  <c:v>4658</c:v>
                </c:pt>
                <c:pt idx="1">
                  <c:v>5323</c:v>
                </c:pt>
                <c:pt idx="2">
                  <c:v>6630</c:v>
                </c:pt>
                <c:pt idx="3">
                  <c:v>11869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&gt;=75 ans (n=379)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4D4D4D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3 ans avant</c:v>
                </c:pt>
                <c:pt idx="1">
                  <c:v>2 ans avant</c:v>
                </c:pt>
                <c:pt idx="2">
                  <c:v>1 an avant</c:v>
                </c:pt>
                <c:pt idx="3">
                  <c:v>1 an après</c:v>
                </c:pt>
              </c:strCache>
            </c:strRef>
          </c:cat>
          <c:val>
            <c:numRef>
              <c:f>Feuil1!$D$2:$D$5</c:f>
              <c:numCache>
                <c:formatCode>#\ ##0\ "€"</c:formatCode>
                <c:ptCount val="4"/>
                <c:pt idx="0">
                  <c:v>6169</c:v>
                </c:pt>
                <c:pt idx="1">
                  <c:v>6471</c:v>
                </c:pt>
                <c:pt idx="2">
                  <c:v>9460</c:v>
                </c:pt>
                <c:pt idx="3">
                  <c:v>14324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2896640"/>
        <c:axId val="92939392"/>
      </c:lineChart>
      <c:catAx>
        <c:axId val="92896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4D4D4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ts val="1200"/>
              </a:lnSpc>
              <a:defRPr sz="1400" b="0" i="0" u="none" strike="noStrike" kern="1200" baseline="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92939392"/>
        <c:crosses val="autoZero"/>
        <c:auto val="1"/>
        <c:lblAlgn val="ctr"/>
        <c:lblOffset val="100"/>
        <c:noMultiLvlLbl val="0"/>
      </c:catAx>
      <c:valAx>
        <c:axId val="92939392"/>
        <c:scaling>
          <c:orientation val="minMax"/>
          <c:max val="15000"/>
          <c:min val="2000"/>
        </c:scaling>
        <c:delete val="1"/>
        <c:axPos val="l"/>
        <c:numFmt formatCode="#\ ##0\ &quot;€&quot;" sourceLinked="1"/>
        <c:majorTickMark val="out"/>
        <c:minorTickMark val="none"/>
        <c:tickLblPos val="nextTo"/>
        <c:crossAx val="92896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oins de ville : dépense totale (€) 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4D4D4D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3 ans avant</c:v>
                </c:pt>
                <c:pt idx="1">
                  <c:v>2 ans avant</c:v>
                </c:pt>
                <c:pt idx="2">
                  <c:v>1 an avant</c:v>
                </c:pt>
                <c:pt idx="3">
                  <c:v>1 an après</c:v>
                </c:pt>
              </c:strCache>
            </c:strRef>
          </c:cat>
          <c:val>
            <c:numRef>
              <c:f>Feuil1!$B$2:$B$5</c:f>
              <c:numCache>
                <c:formatCode>#\ ##0\ "€"</c:formatCode>
                <c:ptCount val="4"/>
                <c:pt idx="0">
                  <c:v>2648</c:v>
                </c:pt>
                <c:pt idx="1">
                  <c:v>2749</c:v>
                </c:pt>
                <c:pt idx="2">
                  <c:v>3034</c:v>
                </c:pt>
                <c:pt idx="3">
                  <c:v>4000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Coût total des hospitalisations (€)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4D4D4D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3 ans avant</c:v>
                </c:pt>
                <c:pt idx="1">
                  <c:v>2 ans avant</c:v>
                </c:pt>
                <c:pt idx="2">
                  <c:v>1 an avant</c:v>
                </c:pt>
                <c:pt idx="3">
                  <c:v>1 an après</c:v>
                </c:pt>
              </c:strCache>
            </c:strRef>
          </c:cat>
          <c:val>
            <c:numRef>
              <c:f>Feuil1!$C$2:$C$5</c:f>
              <c:numCache>
                <c:formatCode>#\ ##0\ "€"</c:formatCode>
                <c:ptCount val="4"/>
                <c:pt idx="0">
                  <c:v>877</c:v>
                </c:pt>
                <c:pt idx="1">
                  <c:v>747</c:v>
                </c:pt>
                <c:pt idx="2">
                  <c:v>1366</c:v>
                </c:pt>
                <c:pt idx="3">
                  <c:v>349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Dépense totale SDV + hospitalisation (€)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00B050"/>
              </a:solidFill>
              <a:ln w="38100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4D4D4D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3 ans avant</c:v>
                </c:pt>
                <c:pt idx="1">
                  <c:v>2 ans avant</c:v>
                </c:pt>
                <c:pt idx="2">
                  <c:v>1 an avant</c:v>
                </c:pt>
                <c:pt idx="3">
                  <c:v>1 an après</c:v>
                </c:pt>
              </c:strCache>
            </c:strRef>
          </c:cat>
          <c:val>
            <c:numRef>
              <c:f>Feuil1!$D$2:$D$5</c:f>
              <c:numCache>
                <c:formatCode>#\ ##0\ "€"</c:formatCode>
                <c:ptCount val="4"/>
                <c:pt idx="0">
                  <c:v>3524</c:v>
                </c:pt>
                <c:pt idx="1">
                  <c:v>3496</c:v>
                </c:pt>
                <c:pt idx="2">
                  <c:v>4400</c:v>
                </c:pt>
                <c:pt idx="3">
                  <c:v>4350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7457152"/>
        <c:axId val="107467136"/>
      </c:lineChart>
      <c:catAx>
        <c:axId val="10745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4D4D4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ts val="1200"/>
              </a:lnSpc>
              <a:defRPr sz="1400" b="0" i="0" u="none" strike="noStrike" kern="1200" baseline="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107467136"/>
        <c:crosses val="autoZero"/>
        <c:auto val="1"/>
        <c:lblAlgn val="ctr"/>
        <c:lblOffset val="100"/>
        <c:noMultiLvlLbl val="0"/>
      </c:catAx>
      <c:valAx>
        <c:axId val="107467136"/>
        <c:scaling>
          <c:orientation val="minMax"/>
        </c:scaling>
        <c:delete val="1"/>
        <c:axPos val="l"/>
        <c:numFmt formatCode="#\ ##0\ &quot;€&quot;" sourceLinked="1"/>
        <c:majorTickMark val="out"/>
        <c:minorTickMark val="none"/>
        <c:tickLblPos val="nextTo"/>
        <c:crossAx val="107457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oins de ville : dépense totale (€) 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2419159879317501E-2"/>
                  <c:y val="6.47751382823656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4296970588604998E-2"/>
                  <c:y val="5.5404439718923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4D4D4D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3 ans avant</c:v>
                </c:pt>
                <c:pt idx="1">
                  <c:v>2 ans avant</c:v>
                </c:pt>
                <c:pt idx="2">
                  <c:v>1 an avant</c:v>
                </c:pt>
                <c:pt idx="3">
                  <c:v>1 an après</c:v>
                </c:pt>
              </c:strCache>
            </c:strRef>
          </c:cat>
          <c:val>
            <c:numRef>
              <c:f>Feuil1!$B$2:$B$5</c:f>
              <c:numCache>
                <c:formatCode>#\ ##0\ "€"</c:formatCode>
                <c:ptCount val="4"/>
                <c:pt idx="0">
                  <c:v>4114</c:v>
                </c:pt>
                <c:pt idx="1">
                  <c:v>4543</c:v>
                </c:pt>
                <c:pt idx="2">
                  <c:v>5261</c:v>
                </c:pt>
                <c:pt idx="3">
                  <c:v>10180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Coût total des hospitalisations (€)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2419159879317501E-2"/>
                  <c:y val="4.60337411554809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2419159879317397E-2"/>
                  <c:y val="6.00897890006443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4D4D4D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3 ans avant</c:v>
                </c:pt>
                <c:pt idx="1">
                  <c:v>2 ans avant</c:v>
                </c:pt>
                <c:pt idx="2">
                  <c:v>1 an avant</c:v>
                </c:pt>
                <c:pt idx="3">
                  <c:v>1 an après</c:v>
                </c:pt>
              </c:strCache>
            </c:strRef>
          </c:cat>
          <c:val>
            <c:numRef>
              <c:f>Feuil1!$C$2:$C$5</c:f>
              <c:numCache>
                <c:formatCode>#\ ##0\ "€"</c:formatCode>
                <c:ptCount val="4"/>
                <c:pt idx="0">
                  <c:v>1338</c:v>
                </c:pt>
                <c:pt idx="1">
                  <c:v>1586</c:v>
                </c:pt>
                <c:pt idx="2">
                  <c:v>2762</c:v>
                </c:pt>
                <c:pt idx="3">
                  <c:v>3384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Dépense totale SDV + hospitalisation (€)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00B050"/>
              </a:solidFill>
              <a:ln w="38100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4D4D4D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3 ans avant</c:v>
                </c:pt>
                <c:pt idx="1">
                  <c:v>2 ans avant</c:v>
                </c:pt>
                <c:pt idx="2">
                  <c:v>1 an avant</c:v>
                </c:pt>
                <c:pt idx="3">
                  <c:v>1 an après</c:v>
                </c:pt>
              </c:strCache>
            </c:strRef>
          </c:cat>
          <c:val>
            <c:numRef>
              <c:f>Feuil1!$D$2:$D$5</c:f>
              <c:numCache>
                <c:formatCode>#\ ##0\ "€"</c:formatCode>
                <c:ptCount val="4"/>
                <c:pt idx="0">
                  <c:v>5452</c:v>
                </c:pt>
                <c:pt idx="1">
                  <c:v>6129</c:v>
                </c:pt>
                <c:pt idx="2">
                  <c:v>8023</c:v>
                </c:pt>
                <c:pt idx="3">
                  <c:v>13564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9245952"/>
        <c:axId val="109247488"/>
      </c:lineChart>
      <c:catAx>
        <c:axId val="109245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4D4D4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ts val="1200"/>
              </a:lnSpc>
              <a:defRPr sz="1400" b="0" i="0" u="none" strike="noStrike" kern="1200" baseline="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109247488"/>
        <c:crosses val="autoZero"/>
        <c:auto val="1"/>
        <c:lblAlgn val="ctr"/>
        <c:lblOffset val="100"/>
        <c:noMultiLvlLbl val="0"/>
      </c:catAx>
      <c:valAx>
        <c:axId val="109247488"/>
        <c:scaling>
          <c:orientation val="minMax"/>
          <c:max val="15000"/>
          <c:min val="0"/>
        </c:scaling>
        <c:delete val="1"/>
        <c:axPos val="l"/>
        <c:numFmt formatCode="#\ ##0\ &quot;€&quot;" sourceLinked="1"/>
        <c:majorTickMark val="out"/>
        <c:minorTickMark val="none"/>
        <c:tickLblPos val="nextTo"/>
        <c:crossAx val="10924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oins de ville : dépense totale (€) 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2419159879317501E-2"/>
                  <c:y val="3.6663042592038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2.3426746408606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4D4D4D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3 ans avant</c:v>
                </c:pt>
                <c:pt idx="1">
                  <c:v>2 ans avant</c:v>
                </c:pt>
                <c:pt idx="2">
                  <c:v>1 an avant</c:v>
                </c:pt>
                <c:pt idx="3">
                  <c:v>1 an après</c:v>
                </c:pt>
              </c:strCache>
            </c:strRef>
          </c:cat>
          <c:val>
            <c:numRef>
              <c:f>Feuil1!$B$2:$B$5</c:f>
              <c:numCache>
                <c:formatCode>#\ ##0\ "€"</c:formatCode>
                <c:ptCount val="4"/>
                <c:pt idx="0">
                  <c:v>5889</c:v>
                </c:pt>
                <c:pt idx="1">
                  <c:v>7137</c:v>
                </c:pt>
                <c:pt idx="2">
                  <c:v>9155</c:v>
                </c:pt>
                <c:pt idx="3">
                  <c:v>21246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Coût total des hospitalisations (€)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2419159879317501E-2"/>
                  <c:y val="3.6663042592038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4D4D4D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3 ans avant</c:v>
                </c:pt>
                <c:pt idx="1">
                  <c:v>2 ans avant</c:v>
                </c:pt>
                <c:pt idx="2">
                  <c:v>1 an avant</c:v>
                </c:pt>
                <c:pt idx="3">
                  <c:v>1 an après</c:v>
                </c:pt>
              </c:strCache>
            </c:strRef>
          </c:cat>
          <c:val>
            <c:numRef>
              <c:f>Feuil1!$C$2:$C$5</c:f>
              <c:numCache>
                <c:formatCode>#\ ##0\ "€"</c:formatCode>
                <c:ptCount val="4"/>
                <c:pt idx="0">
                  <c:v>2739</c:v>
                </c:pt>
                <c:pt idx="1">
                  <c:v>3254</c:v>
                </c:pt>
                <c:pt idx="2">
                  <c:v>8935</c:v>
                </c:pt>
                <c:pt idx="3">
                  <c:v>19529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Dépense totale SDV + hospitalisation (€)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00B050"/>
              </a:solidFill>
              <a:ln w="38100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04838171899524"/>
                  <c:y val="-4.685349281721200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4056047845163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4D4D4D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3 ans avant</c:v>
                </c:pt>
                <c:pt idx="1">
                  <c:v>2 ans avant</c:v>
                </c:pt>
                <c:pt idx="2">
                  <c:v>1 an avant</c:v>
                </c:pt>
                <c:pt idx="3">
                  <c:v>1 an après</c:v>
                </c:pt>
              </c:strCache>
            </c:strRef>
          </c:cat>
          <c:val>
            <c:numRef>
              <c:f>Feuil1!$D$2:$D$5</c:f>
              <c:numCache>
                <c:formatCode>#\ ##0\ "€"</c:formatCode>
                <c:ptCount val="4"/>
                <c:pt idx="0">
                  <c:v>8628</c:v>
                </c:pt>
                <c:pt idx="1">
                  <c:v>10391</c:v>
                </c:pt>
                <c:pt idx="2">
                  <c:v>18089</c:v>
                </c:pt>
                <c:pt idx="3">
                  <c:v>40775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8962944"/>
        <c:axId val="108964480"/>
      </c:lineChart>
      <c:catAx>
        <c:axId val="108962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4D4D4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ts val="1200"/>
              </a:lnSpc>
              <a:defRPr sz="1400" b="0" i="0" u="none" strike="noStrike" kern="1200" baseline="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108964480"/>
        <c:crosses val="autoZero"/>
        <c:auto val="1"/>
        <c:lblAlgn val="ctr"/>
        <c:lblOffset val="100"/>
        <c:noMultiLvlLbl val="0"/>
      </c:catAx>
      <c:valAx>
        <c:axId val="108964480"/>
        <c:scaling>
          <c:orientation val="minMax"/>
          <c:max val="42000"/>
          <c:min val="0"/>
        </c:scaling>
        <c:delete val="1"/>
        <c:axPos val="l"/>
        <c:numFmt formatCode="#\ ##0\ &quot;€&quot;" sourceLinked="1"/>
        <c:majorTickMark val="out"/>
        <c:minorTickMark val="none"/>
        <c:tickLblPos val="nextTo"/>
        <c:crossAx val="10896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648757278996"/>
          <c:y val="0.14506756860871797"/>
          <c:w val="0.86708470916941804"/>
          <c:h val="0.740719910011249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Sheet1!$J$31:$J$32</c:f>
              <c:strCache>
                <c:ptCount val="1"/>
                <c:pt idx="0">
                  <c:v>HbA1c &lt;7.0%</c:v>
                </c:pt>
              </c:strCache>
            </c:strRef>
          </c:tx>
          <c:spPr>
            <a:solidFill>
              <a:srgbClr val="ACB317"/>
            </a:solidFill>
            <a:ln>
              <a:noFill/>
            </a:ln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Sheet1!$G$25:$G$27</c:f>
              <c:strCache>
                <c:ptCount val="3"/>
                <c:pt idx="0">
                  <c:v>RCT 
6 month</c:v>
                </c:pt>
                <c:pt idx="1">
                  <c:v>EMR 
6 month</c:v>
                </c:pt>
                <c:pt idx="2">
                  <c:v>EMR 
12 month</c:v>
                </c:pt>
              </c:strCache>
            </c:strRef>
          </c:cat>
          <c:val>
            <c:numRef>
              <c:f>Sheet1!$J$33:$J$35</c:f>
              <c:numCache>
                <c:formatCode>#.000</c:formatCode>
                <c:ptCount val="3"/>
                <c:pt idx="0">
                  <c:v>51.2</c:v>
                </c:pt>
                <c:pt idx="1">
                  <c:v>27.6</c:v>
                </c:pt>
                <c:pt idx="2">
                  <c:v>27.1</c:v>
                </c:pt>
              </c:numCache>
            </c:numRef>
          </c:val>
        </c:ser>
        <c:ser>
          <c:idx val="1"/>
          <c:order val="1"/>
          <c:tx>
            <c:strRef>
              <c:f>Sheet1!$K$31:$K$32</c:f>
              <c:strCache>
                <c:ptCount val="1"/>
                <c:pt idx="0">
                  <c:v>HbA1c ≥7.0% FPG &lt;130 mg/dL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Sheet1!$G$25:$G$27</c:f>
              <c:strCache>
                <c:ptCount val="3"/>
                <c:pt idx="0">
                  <c:v>RCT 
6 month</c:v>
                </c:pt>
                <c:pt idx="1">
                  <c:v>EMR 
6 month</c:v>
                </c:pt>
                <c:pt idx="2">
                  <c:v>EMR 
12 month</c:v>
                </c:pt>
              </c:strCache>
            </c:strRef>
          </c:cat>
          <c:val>
            <c:numRef>
              <c:f>Sheet1!$K$33:$K$35</c:f>
              <c:numCache>
                <c:formatCode>#.000</c:formatCode>
                <c:ptCount val="3"/>
                <c:pt idx="0">
                  <c:v>26.8</c:v>
                </c:pt>
                <c:pt idx="1">
                  <c:v>12.7</c:v>
                </c:pt>
                <c:pt idx="2">
                  <c:v>20.2</c:v>
                </c:pt>
              </c:numCache>
            </c:numRef>
          </c:val>
        </c:ser>
        <c:ser>
          <c:idx val="2"/>
          <c:order val="2"/>
          <c:tx>
            <c:strRef>
              <c:f>Sheet1!$L$31:$L$32</c:f>
              <c:strCache>
                <c:ptCount val="1"/>
                <c:pt idx="0">
                  <c:v>HbA1c ≥7.0% FPG ≥130 mg/dL</c:v>
                </c:pt>
              </c:strCache>
            </c:strRef>
          </c:tx>
          <c:spPr>
            <a:solidFill>
              <a:srgbClr val="800080"/>
            </a:solidFill>
            <a:ln>
              <a:noFill/>
            </a:ln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Sheet1!$G$25:$G$27</c:f>
              <c:strCache>
                <c:ptCount val="3"/>
                <c:pt idx="0">
                  <c:v>RCT 
6 month</c:v>
                </c:pt>
                <c:pt idx="1">
                  <c:v>EMR 
6 month</c:v>
                </c:pt>
                <c:pt idx="2">
                  <c:v>EMR 
12 month</c:v>
                </c:pt>
              </c:strCache>
            </c:strRef>
          </c:cat>
          <c:val>
            <c:numRef>
              <c:f>Sheet1!$L$33:$L$35</c:f>
              <c:numCache>
                <c:formatCode>#.000</c:formatCode>
                <c:ptCount val="3"/>
                <c:pt idx="0">
                  <c:v>22.1</c:v>
                </c:pt>
                <c:pt idx="1">
                  <c:v>59.7</c:v>
                </c:pt>
                <c:pt idx="2">
                  <c:v>52.7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overlap val="100"/>
        <c:axId val="210225408"/>
        <c:axId val="264717440"/>
      </c:barChart>
      <c:catAx>
        <c:axId val="210225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>
            <a:solidFill>
              <a:srgbClr val="596169"/>
            </a:solidFill>
          </a:ln>
        </c:spPr>
        <c:txPr>
          <a:bodyPr/>
          <a:lstStyle/>
          <a:p>
            <a:pPr>
              <a:defRPr sz="1400" b="1">
                <a:solidFill>
                  <a:srgbClr val="6D6D6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fr-FR"/>
          </a:p>
        </c:txPr>
        <c:crossAx val="264717440"/>
        <c:crosses val="autoZero"/>
        <c:auto val="1"/>
        <c:lblAlgn val="ctr"/>
        <c:lblOffset val="100"/>
        <c:noMultiLvlLbl val="0"/>
      </c:catAx>
      <c:valAx>
        <c:axId val="264717440"/>
        <c:scaling>
          <c:orientation val="minMax"/>
          <c:max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rgbClr val="6D6D6D"/>
                    </a:solidFill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 sz="1400">
                    <a:solidFill>
                      <a:srgbClr val="6D6D6D"/>
                    </a:solidFill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rPr>
                  <a:t>Patients (%)</a:t>
                </a:r>
              </a:p>
            </c:rich>
          </c:tx>
          <c:layout>
            <c:manualLayout>
              <c:xMode val="edge"/>
              <c:yMode val="edge"/>
              <c:x val="2.5819864622185402E-2"/>
              <c:y val="0.3215224932258381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rgbClr val="596169"/>
            </a:solidFill>
          </a:ln>
        </c:spPr>
        <c:txPr>
          <a:bodyPr/>
          <a:lstStyle/>
          <a:p>
            <a:pPr>
              <a:defRPr sz="1400" b="0">
                <a:solidFill>
                  <a:srgbClr val="6D6D6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fr-FR"/>
          </a:p>
        </c:txPr>
        <c:crossAx val="210225408"/>
        <c:crosses val="autoZero"/>
        <c:crossBetween val="between"/>
      </c:valAx>
      <c:spPr>
        <a:ln w="1905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241756453940259E-2"/>
          <c:y val="5.9993324946728127E-2"/>
          <c:w val="0.90044398636223644"/>
          <c:h val="0.8781568637518935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G1 (control group)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cat>
            <c:strRef>
              <c:f>Feuil1!$A$2:$A$4</c:f>
              <c:strCache>
                <c:ptCount val="3"/>
                <c:pt idx="0">
                  <c:v>M0</c:v>
                </c:pt>
                <c:pt idx="1">
                  <c:v>M4</c:v>
                </c:pt>
                <c:pt idx="2">
                  <c:v>M13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8.8800000000000008</c:v>
                </c:pt>
                <c:pt idx="1">
                  <c:v>7.96</c:v>
                </c:pt>
                <c:pt idx="2">
                  <c:v>7.6599999999999975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G2 (IVS)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Feuil1!$A$2:$A$4</c:f>
              <c:strCache>
                <c:ptCount val="3"/>
                <c:pt idx="0">
                  <c:v>M0</c:v>
                </c:pt>
                <c:pt idx="1">
                  <c:v>M4</c:v>
                </c:pt>
                <c:pt idx="2">
                  <c:v>M13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  <c:pt idx="0">
                  <c:v>8.8600000000000048</c:v>
                </c:pt>
                <c:pt idx="1">
                  <c:v>7.42</c:v>
                </c:pt>
                <c:pt idx="2">
                  <c:v>7.6599999999999975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G3 (smartphone)</c:v>
                </c:pt>
              </c:strCache>
            </c:strRef>
          </c:tx>
          <c:spPr>
            <a:ln>
              <a:solidFill>
                <a:srgbClr val="76923C"/>
              </a:solidFill>
            </a:ln>
          </c:spPr>
          <c:marker>
            <c:spPr>
              <a:solidFill>
                <a:srgbClr val="76923C"/>
              </a:solidFill>
              <a:ln>
                <a:solidFill>
                  <a:srgbClr val="76923C"/>
                </a:solidFill>
              </a:ln>
            </c:spPr>
          </c:marker>
          <c:cat>
            <c:strRef>
              <c:f>Feuil1!$A$2:$A$4</c:f>
              <c:strCache>
                <c:ptCount val="3"/>
                <c:pt idx="0">
                  <c:v>M0</c:v>
                </c:pt>
                <c:pt idx="1">
                  <c:v>M4</c:v>
                </c:pt>
                <c:pt idx="2">
                  <c:v>M13</c:v>
                </c:pt>
              </c:strCache>
            </c:strRef>
          </c:cat>
          <c:val>
            <c:numRef>
              <c:f>Feuil1!$D$2:$D$4</c:f>
              <c:numCache>
                <c:formatCode>General</c:formatCode>
                <c:ptCount val="3"/>
                <c:pt idx="0">
                  <c:v>8.89</c:v>
                </c:pt>
                <c:pt idx="1">
                  <c:v>7.4700000000000024</c:v>
                </c:pt>
                <c:pt idx="2">
                  <c:v>7.39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110776320"/>
        <c:axId val="110777856"/>
      </c:lineChart>
      <c:catAx>
        <c:axId val="11077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rgbClr val="7E848D">
                <a:lumMod val="75000"/>
              </a:srgbClr>
            </a:solidFill>
          </a:ln>
        </c:spPr>
        <c:crossAx val="110777856"/>
        <c:crosses val="autoZero"/>
        <c:auto val="1"/>
        <c:lblAlgn val="ctr"/>
        <c:lblOffset val="100"/>
        <c:noMultiLvlLbl val="0"/>
      </c:catAx>
      <c:valAx>
        <c:axId val="110777856"/>
        <c:scaling>
          <c:orientation val="minMax"/>
          <c:max val="9.5"/>
          <c:min val="7"/>
        </c:scaling>
        <c:delete val="0"/>
        <c:axPos val="l"/>
        <c:title>
          <c:tx>
            <c:rich>
              <a:bodyPr/>
              <a:lstStyle/>
              <a:p>
                <a:pPr>
                  <a:defRPr sz="884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r-FR"/>
                  <a:t>hbA1C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7E848D">
                <a:lumMod val="75000"/>
              </a:srgbClr>
            </a:solidFill>
          </a:ln>
        </c:spPr>
        <c:crossAx val="110776320"/>
        <c:crosses val="autoZero"/>
        <c:crossBetween val="between"/>
      </c:valAx>
      <c:spPr>
        <a:noFill/>
        <a:ln w="22460">
          <a:noFill/>
        </a:ln>
      </c:spPr>
    </c:plotArea>
    <c:legend>
      <c:legendPos val="r"/>
      <c:layout>
        <c:manualLayout>
          <c:xMode val="edge"/>
          <c:yMode val="edge"/>
          <c:x val="0.72504683173954954"/>
          <c:y val="0.17776015929043423"/>
          <c:w val="0.20818779822098288"/>
          <c:h val="0.18554022988505714"/>
        </c:manualLayout>
      </c:layout>
      <c:overlay val="1"/>
      <c:txPr>
        <a:bodyPr/>
        <a:lstStyle/>
        <a:p>
          <a:pPr>
            <a:defRPr sz="1061"/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DE30E-841A-4E5E-830E-75BF0D9761E0}" type="datetimeFigureOut">
              <a:rPr lang="fr-FR" smtClean="0"/>
              <a:t>02/02/2017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F1861-4C3E-4C32-B3C7-C06FD5F521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66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31DB0-B5ED-416F-809D-20810963561A}" type="datetimeFigureOut">
              <a:rPr lang="fr-FR" smtClean="0"/>
              <a:t>02/02/2017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B881F-AC8D-4115-A06F-1D52363B68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538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B881F-AC8D-4115-A06F-1D52363B68D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7344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1" indent="-285750" eaLnBrk="1" hangingPunct="1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1965"/>
                </a:solidFill>
              </a:rPr>
              <a:t>According to the Position Statement of the ADA/EASD</a:t>
            </a:r>
            <a:r>
              <a:rPr lang="en-GB" baseline="30000" dirty="0">
                <a:solidFill>
                  <a:srgbClr val="001965"/>
                </a:solidFill>
              </a:rPr>
              <a:t>1,2</a:t>
            </a:r>
            <a:r>
              <a:rPr lang="en-GB" dirty="0">
                <a:solidFill>
                  <a:srgbClr val="001965"/>
                </a:solidFill>
              </a:rPr>
              <a:t>, management of T2DM should be individualised based on a variety of patient- and disease-specific factors</a:t>
            </a:r>
          </a:p>
          <a:p>
            <a:pPr marL="285750" indent="-285750" eaLnBrk="1" hangingPunct="1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001965"/>
                </a:solidFill>
              </a:rPr>
              <a:t>GLP-1 receptor agonists and DPP-4 inhibitors are equally recommended as second-line treatment options</a:t>
            </a:r>
            <a:r>
              <a:rPr lang="en-GB" sz="1600" baseline="30000" dirty="0">
                <a:solidFill>
                  <a:srgbClr val="001965"/>
                </a:solidFill>
              </a:rPr>
              <a:t>1,2</a:t>
            </a:r>
            <a:r>
              <a:rPr lang="en-GB" sz="1600" dirty="0">
                <a:solidFill>
                  <a:srgbClr val="001965"/>
                </a:solidFill>
              </a:rPr>
              <a:t>  </a:t>
            </a:r>
          </a:p>
          <a:p>
            <a:pPr marL="285750" lvl="1" indent="-285750" eaLnBrk="1" hangingPunct="1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1965"/>
                </a:solidFill>
              </a:rPr>
              <a:t>Limited clinical evidence is available and no general consensus exist to guide treatment strategy when the first incretin therapy fails to provide adequate </a:t>
            </a:r>
            <a:r>
              <a:rPr lang="en-GB" dirty="0" err="1">
                <a:solidFill>
                  <a:srgbClr val="001965"/>
                </a:solidFill>
              </a:rPr>
              <a:t>glycaemic</a:t>
            </a:r>
            <a:r>
              <a:rPr lang="en-GB" dirty="0">
                <a:solidFill>
                  <a:srgbClr val="001965"/>
                </a:solidFill>
              </a:rPr>
              <a:t> control</a:t>
            </a:r>
            <a:endParaRPr lang="en-GB" dirty="0"/>
          </a:p>
          <a:p>
            <a:pPr eaLnBrk="1" hangingPunct="1">
              <a:defRPr/>
            </a:pPr>
            <a:r>
              <a:rPr lang="en-GB" altLang="en-US" dirty="0">
                <a:solidFill>
                  <a:srgbClr val="82786F"/>
                </a:solidFill>
                <a:cs typeface="Arial" pitchFamily="34" charset="0"/>
              </a:rPr>
              <a:t>1. Inzucchi SE et al. </a:t>
            </a:r>
            <a:r>
              <a:rPr lang="en-GB" altLang="en-US" i="1" dirty="0">
                <a:solidFill>
                  <a:srgbClr val="82786F"/>
                </a:solidFill>
                <a:cs typeface="Arial" pitchFamily="34" charset="0"/>
              </a:rPr>
              <a:t>Diabetes Care</a:t>
            </a:r>
            <a:r>
              <a:rPr lang="en-GB" altLang="en-US" dirty="0">
                <a:solidFill>
                  <a:srgbClr val="82786F"/>
                </a:solidFill>
                <a:cs typeface="Arial" pitchFamily="34" charset="0"/>
              </a:rPr>
              <a:t> 2012;35(6):1364-1379; 2. Inzucchi SE et al. </a:t>
            </a:r>
            <a:r>
              <a:rPr lang="en-GB" altLang="en-US" i="1" dirty="0">
                <a:solidFill>
                  <a:srgbClr val="82786F"/>
                </a:solidFill>
                <a:cs typeface="Arial" pitchFamily="34" charset="0"/>
              </a:rPr>
              <a:t>Diabetologia</a:t>
            </a:r>
            <a:r>
              <a:rPr lang="en-GB" altLang="en-US" dirty="0">
                <a:solidFill>
                  <a:srgbClr val="82786F"/>
                </a:solidFill>
                <a:cs typeface="Arial" pitchFamily="34" charset="0"/>
              </a:rPr>
              <a:t> 2015;58:429–442.</a:t>
            </a: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fld id="{15075804-89AC-429D-A92F-661F8984067F}" type="slidenum">
              <a:rPr lang="en-GB" altLang="en-US">
                <a:solidFill>
                  <a:schemeClr val="hlink"/>
                </a:solidFill>
              </a:rPr>
              <a:pPr/>
              <a:t>3</a:t>
            </a:fld>
            <a:endParaRPr lang="en-GB" altLang="en-US" dirty="0">
              <a:solidFill>
                <a:schemeClr val="hlink"/>
              </a:solidFill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33475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F908E-264F-4770-81D1-17A73934CFD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420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B881F-AC8D-4115-A06F-1D52363B68D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662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en-US" dirty="0" smtClean="0"/>
              <a:t>Comparaison de données d’études cliniques randomisées (RCT) et celles de vraie vie : malgré les conditions strictes des RCT seulement 50 % de patients à l’objectif et ce taux passe à 27 % </a:t>
            </a:r>
            <a:r>
              <a:rPr lang="fr-FR" altLang="en-US" dirty="0" err="1" smtClean="0"/>
              <a:t>ds</a:t>
            </a:r>
            <a:r>
              <a:rPr lang="fr-FR" altLang="en-US" dirty="0" smtClean="0"/>
              <a:t> la vraie vie d’où intérêt++ d’un accompagnement personnalisé des patients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36920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Quelles sont les expériences et que peuvent apporter des programmes d’accompagnement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54476-4663-40F4-878D-B883FD366FDF}" type="slidenum">
              <a:rPr lang="fr-FR" smtClean="0">
                <a:solidFill>
                  <a:prstClr val="black"/>
                </a:solidFill>
              </a:rPr>
              <a:pPr/>
              <a:t>21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63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88% vs 37%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B881F-AC8D-4115-A06F-1D52363B68DE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6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 smtClean="0"/>
              <a:t>L'objectif principal a été atteint en M4 sur les deux groupes SVI et SSAD : la réduction du taux d'HbA1c de 4 mois était plus élevé dans G2 (-1,44 %) et G3 (-1,48 %) que dans G1 (-0,92 %) (p = 0,0017 pour G2 vs G1 et G3 vs G1), mais ne différait pas entre les groupes d'intervention (figure 1). </a:t>
            </a:r>
          </a:p>
          <a:p>
            <a:r>
              <a:rPr lang="fr-FR" altLang="fr-FR" dirty="0" smtClean="0"/>
              <a:t>L’insuline basale </a:t>
            </a:r>
            <a:r>
              <a:rPr lang="fr-FR" altLang="fr-FR" dirty="0" err="1" smtClean="0"/>
              <a:t>Détémir</a:t>
            </a:r>
            <a:r>
              <a:rPr lang="fr-FR" altLang="fr-FR" dirty="0" smtClean="0"/>
              <a:t> a été initiée à une dose moyenne de 11,7 ± ​​6,2 U/jour et ensuite titrée. A M4, le dosage de l'insuline était de 35 ± 24 (G1), 44 ± 35 (G2) et 50 ± 35 (G3) U/jour. Le pourcentage de patients ayant un taux de glucose sanguin à jeun normal était beaucoup plus élevé dans G2 et G3 par rapport au G1 (82,5% et 82,7 % vs 41,8%), </a:t>
            </a:r>
            <a:br>
              <a:rPr lang="fr-FR" altLang="fr-FR" dirty="0" smtClean="0"/>
            </a:br>
            <a:r>
              <a:rPr lang="fr-FR" altLang="fr-FR" dirty="0" smtClean="0"/>
              <a:t>A M13, l' HbA1c du groupe contrôle Groupe 1 a continué à diminuer de 7,96% (± 0,88) à M4 à 7,64% (± 0,93). Mais dans Groupe 2, après l'arrêt du SVI à M4, l'HbA1c a augmenté de 7,42% (± 0,91) pour atteindre 7,62% (± 0,83), c'est-à-dire exactement le même niveau que dans le groupe témoin. Dans le même temps, le groupe SSAD a maintenu l'amélioration de l'HbA1c atteinte à M4, de 7,47%(± 0,90) à 7,39% (± 0,84) (Fig. 1). </a:t>
            </a:r>
          </a:p>
          <a:p>
            <a:endParaRPr lang="fr-FR" altLang="fr-FR" dirty="0" smtClean="0"/>
          </a:p>
        </p:txBody>
      </p:sp>
      <p:sp>
        <p:nvSpPr>
          <p:cNvPr id="634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E1E1FB0A-565C-4B2F-B135-0899DF3EF379}" type="slidenum">
              <a:rPr lang="fr-FR" altLang="fr-FR">
                <a:solidFill>
                  <a:prstClr val="black"/>
                </a:solidFill>
                <a:latin typeface="Arial" pitchFamily="34" charset="0"/>
              </a:rPr>
              <a:pPr/>
              <a:t>26</a:t>
            </a:fld>
            <a:endParaRPr lang="fr-FR" altLang="fr-FR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429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_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" y="0"/>
            <a:ext cx="9141291" cy="5143500"/>
          </a:xfrm>
          <a:prstGeom prst="rect">
            <a:avLst/>
          </a:prstGeom>
        </p:spPr>
      </p:pic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59346" y="1650637"/>
            <a:ext cx="6282097" cy="1102519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72044" y="3093674"/>
            <a:ext cx="6223444" cy="276999"/>
          </a:xfrm>
        </p:spPr>
        <p:txBody>
          <a:bodyPr/>
          <a:lstStyle>
            <a:lvl1pPr marL="0" indent="0" algn="r">
              <a:buFont typeface="Verdana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23" y="4783171"/>
            <a:ext cx="948412" cy="20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9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_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8777" y="121502"/>
            <a:ext cx="8562201" cy="631031"/>
          </a:xfrm>
        </p:spPr>
        <p:txBody>
          <a:bodyPr/>
          <a:lstStyle>
            <a:lvl1pPr>
              <a:defRPr sz="2600"/>
            </a:lvl1pPr>
          </a:lstStyle>
          <a:p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8777" y="1042988"/>
            <a:ext cx="8562201" cy="572464"/>
          </a:xfrm>
        </p:spPr>
        <p:txBody>
          <a:bodyPr wrap="square">
            <a:sp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50608" y="4873876"/>
            <a:ext cx="4826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| </a:t>
            </a:r>
            <a:r>
              <a:rPr lang="fr-FR" baseline="16000" smtClean="0"/>
              <a:t> </a:t>
            </a:r>
            <a:fld id="{E86A35C8-9D71-4F5C-ACEE-B72BBA825AC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/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358775" y="835644"/>
            <a:ext cx="8420100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24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" y="0"/>
            <a:ext cx="9141291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6122" y="1690274"/>
            <a:ext cx="6724713" cy="631031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noProof="0"/>
          </a:p>
        </p:txBody>
      </p:sp>
      <p:pic>
        <p:nvPicPr>
          <p:cNvPr id="6" name="Image 5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37" y="1488688"/>
            <a:ext cx="872878" cy="1034984"/>
          </a:xfrm>
          <a:prstGeom prst="rect">
            <a:avLst/>
          </a:prstGeom>
        </p:spPr>
      </p:pic>
      <p:cxnSp>
        <p:nvCxnSpPr>
          <p:cNvPr id="10" name="Connecteur droit 9"/>
          <p:cNvCxnSpPr/>
          <p:nvPr userDrawn="1"/>
        </p:nvCxnSpPr>
        <p:spPr>
          <a:xfrm>
            <a:off x="3645408" y="2340864"/>
            <a:ext cx="453542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re 1"/>
          <p:cNvSpPr txBox="1">
            <a:spLocks/>
          </p:cNvSpPr>
          <p:nvPr userDrawn="1"/>
        </p:nvSpPr>
        <p:spPr bwMode="auto">
          <a:xfrm>
            <a:off x="1456122" y="2409734"/>
            <a:ext cx="6724713" cy="63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989898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989898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989898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989898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989898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989898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989898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989898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fr-FR" sz="1800" b="0" kern="0" smtClean="0">
                <a:solidFill>
                  <a:srgbClr val="FFFFFF"/>
                </a:solidFill>
              </a:rPr>
              <a:t>Modifiez le style du titre</a:t>
            </a:r>
            <a:endParaRPr lang="fr-FR" sz="1800" b="0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41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| </a:t>
            </a:r>
            <a:r>
              <a:rPr lang="fr-FR" baseline="16000" smtClean="0"/>
              <a:t> </a:t>
            </a:r>
            <a:fld id="{E86A35C8-9D71-4F5C-ACEE-B72BBA825AC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4951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0447" y="977559"/>
            <a:ext cx="7886700" cy="480131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chemeClr val="tx2"/>
              </a:buClr>
              <a:buFont typeface="Wingdings" panose="05000000000000000000" pitchFamily="2" charset="2"/>
              <a:buChar char=""/>
              <a:defRPr>
                <a:solidFill>
                  <a:srgbClr val="474747"/>
                </a:solidFill>
              </a:defRPr>
            </a:lvl1pPr>
            <a:lvl2pPr marL="538163" indent="-264319">
              <a:buClr>
                <a:schemeClr val="bg1">
                  <a:lumMod val="50000"/>
                </a:schemeClr>
              </a:buClr>
              <a:buSzPct val="85000"/>
              <a:buFont typeface="Arial" panose="020B0604020202020204" pitchFamily="34" charset="0"/>
              <a:buChar char="►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738188" indent="-200025">
              <a:buClr>
                <a:schemeClr val="accent2"/>
              </a:buClr>
              <a:buSzPct val="75000"/>
              <a:buFont typeface="Wingdings" panose="05000000000000000000" pitchFamily="2" charset="2"/>
              <a:buChar char="è"/>
              <a:defRPr sz="1350">
                <a:solidFill>
                  <a:schemeClr val="accent2"/>
                </a:solidFill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90447" y="159588"/>
            <a:ext cx="7886700" cy="449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riangle isocèle 3"/>
          <p:cNvSpPr/>
          <p:nvPr userDrawn="1"/>
        </p:nvSpPr>
        <p:spPr>
          <a:xfrm rot="5400000">
            <a:off x="343607" y="235302"/>
            <a:ext cx="262524" cy="272248"/>
          </a:xfrm>
          <a:prstGeom prst="triangle">
            <a:avLst/>
          </a:prstGeom>
          <a:solidFill>
            <a:srgbClr val="4963A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4444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43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0447" y="977559"/>
            <a:ext cx="7886700" cy="480131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chemeClr val="tx2"/>
              </a:buClr>
              <a:buFont typeface="Wingdings" panose="05000000000000000000" pitchFamily="2" charset="2"/>
              <a:buChar char=""/>
              <a:defRPr>
                <a:solidFill>
                  <a:srgbClr val="474747"/>
                </a:solidFill>
              </a:defRPr>
            </a:lvl1pPr>
            <a:lvl2pPr marL="538163" indent="-264319">
              <a:buClr>
                <a:schemeClr val="bg1">
                  <a:lumMod val="50000"/>
                </a:schemeClr>
              </a:buClr>
              <a:buSzPct val="85000"/>
              <a:buFont typeface="Arial" panose="020B0604020202020204" pitchFamily="34" charset="0"/>
              <a:buChar char="►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738188" indent="-200025">
              <a:buClr>
                <a:schemeClr val="accent2"/>
              </a:buClr>
              <a:buSzPct val="75000"/>
              <a:buFont typeface="Wingdings" panose="05000000000000000000" pitchFamily="2" charset="2"/>
              <a:buChar char="è"/>
              <a:defRPr sz="1350">
                <a:solidFill>
                  <a:schemeClr val="accent2"/>
                </a:solidFill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90447" y="159588"/>
            <a:ext cx="7886700" cy="449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riangle isocèle 3"/>
          <p:cNvSpPr/>
          <p:nvPr userDrawn="1"/>
        </p:nvSpPr>
        <p:spPr>
          <a:xfrm rot="5400000">
            <a:off x="343607" y="235302"/>
            <a:ext cx="262524" cy="272248"/>
          </a:xfrm>
          <a:prstGeom prst="triangle">
            <a:avLst/>
          </a:prstGeom>
          <a:solidFill>
            <a:srgbClr val="4963A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54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0447" y="977559"/>
            <a:ext cx="7886700" cy="480131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chemeClr val="tx2"/>
              </a:buClr>
              <a:buFont typeface="Wingdings" panose="05000000000000000000" pitchFamily="2" charset="2"/>
              <a:buChar char=""/>
              <a:defRPr>
                <a:solidFill>
                  <a:srgbClr val="474747"/>
                </a:solidFill>
              </a:defRPr>
            </a:lvl1pPr>
            <a:lvl2pPr marL="538163" indent="-264319">
              <a:buClr>
                <a:schemeClr val="bg1">
                  <a:lumMod val="50000"/>
                </a:schemeClr>
              </a:buClr>
              <a:buSzPct val="85000"/>
              <a:buFont typeface="Arial" panose="020B0604020202020204" pitchFamily="34" charset="0"/>
              <a:buChar char="►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738188" indent="-200025">
              <a:buClr>
                <a:schemeClr val="accent2"/>
              </a:buClr>
              <a:buSzPct val="75000"/>
              <a:buFont typeface="Wingdings" panose="05000000000000000000" pitchFamily="2" charset="2"/>
              <a:buChar char="è"/>
              <a:defRPr sz="1350">
                <a:solidFill>
                  <a:schemeClr val="accent2"/>
                </a:solidFill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90447" y="159588"/>
            <a:ext cx="7886700" cy="449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riangle isocèle 3"/>
          <p:cNvSpPr/>
          <p:nvPr userDrawn="1"/>
        </p:nvSpPr>
        <p:spPr>
          <a:xfrm rot="5400000">
            <a:off x="343607" y="235302"/>
            <a:ext cx="262524" cy="272248"/>
          </a:xfrm>
          <a:prstGeom prst="triangle">
            <a:avLst/>
          </a:prstGeom>
          <a:solidFill>
            <a:srgbClr val="4963A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49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90447" y="159588"/>
            <a:ext cx="7886700" cy="449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riangle isocèle 2"/>
          <p:cNvSpPr/>
          <p:nvPr userDrawn="1"/>
        </p:nvSpPr>
        <p:spPr>
          <a:xfrm rot="5400000">
            <a:off x="343607" y="235302"/>
            <a:ext cx="262524" cy="272248"/>
          </a:xfrm>
          <a:prstGeom prst="triangle">
            <a:avLst/>
          </a:prstGeom>
          <a:solidFill>
            <a:srgbClr val="4963A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3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Parallélogramme 11"/>
          <p:cNvSpPr/>
          <p:nvPr userDrawn="1"/>
        </p:nvSpPr>
        <p:spPr>
          <a:xfrm>
            <a:off x="1911796" y="1266092"/>
            <a:ext cx="8349805" cy="2563848"/>
          </a:xfrm>
          <a:prstGeom prst="parallelogram">
            <a:avLst>
              <a:gd name="adj" fmla="val 20869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44492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729" y="3223203"/>
            <a:ext cx="3229683" cy="306089"/>
          </a:xfrm>
          <a:prstGeom prst="rect">
            <a:avLst/>
          </a:prstGeom>
        </p:spPr>
      </p:pic>
      <p:grpSp>
        <p:nvGrpSpPr>
          <p:cNvPr id="17" name="Groupe 16"/>
          <p:cNvGrpSpPr/>
          <p:nvPr userDrawn="1"/>
        </p:nvGrpSpPr>
        <p:grpSpPr>
          <a:xfrm>
            <a:off x="2743200" y="1482438"/>
            <a:ext cx="5556738" cy="1647284"/>
            <a:chOff x="2854983" y="1951220"/>
            <a:chExt cx="5493475" cy="2171371"/>
          </a:xfrm>
        </p:grpSpPr>
        <p:sp>
          <p:nvSpPr>
            <p:cNvPr id="4" name="Rectangle 3"/>
            <p:cNvSpPr/>
            <p:nvPr userDrawn="1"/>
          </p:nvSpPr>
          <p:spPr>
            <a:xfrm>
              <a:off x="3174855" y="1951220"/>
              <a:ext cx="4853730" cy="933101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/>
              <a:r>
                <a:rPr lang="fr-FR" sz="1600" smtClean="0">
                  <a:solidFill>
                    <a:srgbClr val="444492"/>
                  </a:solidFill>
                  <a:latin typeface="Century Gothic" panose="020B0502020202020204" pitchFamily="34" charset="0"/>
                </a:rPr>
                <a:t>CONGRÈS ANNUEL</a:t>
              </a:r>
              <a:r>
                <a:rPr lang="fr-FR" smtClean="0">
                  <a:solidFill>
                    <a:srgbClr val="444492"/>
                  </a:solidFill>
                  <a:latin typeface="Century Gothic" panose="020B0502020202020204" pitchFamily="34" charset="0"/>
                </a:rPr>
                <a:t/>
              </a:r>
              <a:br>
                <a:rPr lang="fr-FR" smtClean="0">
                  <a:solidFill>
                    <a:srgbClr val="444492"/>
                  </a:solidFill>
                  <a:latin typeface="Century Gothic" panose="020B0502020202020204" pitchFamily="34" charset="0"/>
                </a:rPr>
              </a:br>
              <a:r>
                <a:rPr lang="fr-FR" smtClean="0">
                  <a:solidFill>
                    <a:srgbClr val="444492"/>
                  </a:solidFill>
                  <a:latin typeface="Century Gothic" panose="020B0502020202020204" pitchFamily="34" charset="0"/>
                </a:rPr>
                <a:t>de la </a:t>
              </a:r>
              <a:r>
                <a:rPr lang="fr-FR" sz="2400" b="1" smtClean="0">
                  <a:solidFill>
                    <a:srgbClr val="444492"/>
                  </a:solidFill>
                  <a:latin typeface="Century Gothic" panose="020B0502020202020204" pitchFamily="34" charset="0"/>
                </a:rPr>
                <a:t>S</a:t>
              </a:r>
              <a:r>
                <a:rPr lang="fr-FR" smtClean="0">
                  <a:solidFill>
                    <a:srgbClr val="444492"/>
                  </a:solidFill>
                  <a:latin typeface="Century Gothic" panose="020B0502020202020204" pitchFamily="34" charset="0"/>
                </a:rPr>
                <a:t>ociété</a:t>
              </a:r>
              <a:r>
                <a:rPr lang="fr-FR" sz="2400" smtClean="0">
                  <a:solidFill>
                    <a:srgbClr val="444492"/>
                  </a:solidFill>
                  <a:latin typeface="Century Gothic" panose="020B0502020202020204" pitchFamily="34" charset="0"/>
                </a:rPr>
                <a:t> </a:t>
              </a:r>
              <a:r>
                <a:rPr lang="fr-FR" sz="2400" b="1" smtClean="0">
                  <a:solidFill>
                    <a:srgbClr val="444492"/>
                  </a:solidFill>
                  <a:latin typeface="Century Gothic" panose="020B0502020202020204" pitchFamily="34" charset="0"/>
                </a:rPr>
                <a:t>F</a:t>
              </a:r>
              <a:r>
                <a:rPr lang="fr-FR" smtClean="0">
                  <a:solidFill>
                    <a:srgbClr val="444492"/>
                  </a:solidFill>
                  <a:latin typeface="Century Gothic" panose="020B0502020202020204" pitchFamily="34" charset="0"/>
                </a:rPr>
                <a:t>rancophone du </a:t>
              </a:r>
              <a:r>
                <a:rPr lang="fr-FR" sz="2400" b="1" smtClean="0">
                  <a:solidFill>
                    <a:srgbClr val="444492"/>
                  </a:solidFill>
                  <a:latin typeface="Century Gothic" panose="020B0502020202020204" pitchFamily="34" charset="0"/>
                </a:rPr>
                <a:t>D</a:t>
              </a:r>
              <a:r>
                <a:rPr lang="fr-FR" smtClean="0">
                  <a:solidFill>
                    <a:srgbClr val="444492"/>
                  </a:solidFill>
                  <a:latin typeface="Century Gothic" panose="020B0502020202020204" pitchFamily="34" charset="0"/>
                </a:rPr>
                <a:t>iabète</a:t>
              </a:r>
              <a:endParaRPr lang="fr-FR" sz="1600">
                <a:solidFill>
                  <a:srgbClr val="44449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394919" y="3270628"/>
              <a:ext cx="2418657" cy="8519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mtClean="0">
                  <a:solidFill>
                    <a:srgbClr val="ACB317"/>
                  </a:solidFill>
                  <a:latin typeface="Century Gothic" panose="020B0502020202020204" pitchFamily="34" charset="0"/>
                </a:rPr>
                <a:t>du  24  au  27  mars </a:t>
              </a:r>
              <a:r>
                <a:rPr lang="fr-FR" b="1" smtClean="0">
                  <a:solidFill>
                    <a:srgbClr val="ACB317"/>
                  </a:solidFill>
                  <a:latin typeface="Century Gothic" panose="020B0502020202020204" pitchFamily="34" charset="0"/>
                </a:rPr>
                <a:t>BORDEAUX </a:t>
              </a:r>
              <a:r>
                <a:rPr lang="fr-FR" sz="1200" b="1" smtClean="0">
                  <a:solidFill>
                    <a:srgbClr val="ACB317"/>
                  </a:solidFill>
                  <a:latin typeface="Wingdings" panose="05000000000000000000" pitchFamily="2" charset="2"/>
                </a:rPr>
                <a:t>l</a:t>
              </a:r>
              <a:r>
                <a:rPr lang="fr-FR" b="1" smtClean="0">
                  <a:solidFill>
                    <a:srgbClr val="ACB317"/>
                  </a:solidFill>
                  <a:latin typeface="Century Gothic" panose="020B0502020202020204" pitchFamily="34" charset="0"/>
                </a:rPr>
                <a:t> 2015</a:t>
              </a:r>
              <a:endParaRPr lang="fr-FR" sz="1050">
                <a:solidFill>
                  <a:srgbClr val="444492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1" name="Connecteur droit 10"/>
            <p:cNvCxnSpPr/>
            <p:nvPr userDrawn="1"/>
          </p:nvCxnSpPr>
          <p:spPr>
            <a:xfrm>
              <a:off x="2854983" y="3106057"/>
              <a:ext cx="54934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1273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Parallélogramme 11"/>
          <p:cNvSpPr/>
          <p:nvPr userDrawn="1"/>
        </p:nvSpPr>
        <p:spPr>
          <a:xfrm>
            <a:off x="1911796" y="1266092"/>
            <a:ext cx="8349805" cy="2563848"/>
          </a:xfrm>
          <a:prstGeom prst="parallelogram">
            <a:avLst>
              <a:gd name="adj" fmla="val 20869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4449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69032" y="2133711"/>
            <a:ext cx="6429828" cy="600524"/>
          </a:xfrm>
          <a:prstGeom prst="rect">
            <a:avLst/>
          </a:prstGeom>
          <a:ln w="6350">
            <a:noFill/>
          </a:ln>
        </p:spPr>
        <p:txBody>
          <a:bodyPr anchor="ctr">
            <a:normAutofit/>
          </a:bodyPr>
          <a:lstStyle>
            <a:lvl1pPr algn="l">
              <a:lnSpc>
                <a:spcPts val="3800"/>
              </a:lnSpc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5830" y="3393931"/>
            <a:ext cx="6024899" cy="29055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2000" b="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324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127" y="977559"/>
            <a:ext cx="7886700" cy="326350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2"/>
              </a:buClr>
              <a:buFont typeface="Wingdings" panose="05000000000000000000" pitchFamily="2" charset="2"/>
              <a:buChar char=""/>
              <a:defRPr>
                <a:solidFill>
                  <a:srgbClr val="474747"/>
                </a:solidFill>
              </a:defRPr>
            </a:lvl1pPr>
            <a:lvl2pPr marL="717550" indent="-352425">
              <a:buClr>
                <a:schemeClr val="bg1">
                  <a:lumMod val="50000"/>
                </a:schemeClr>
              </a:buClr>
              <a:buSzPct val="85000"/>
              <a:buFont typeface="Arial" panose="020B0604020202020204" pitchFamily="34" charset="0"/>
              <a:buChar char="►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984250" indent="-266700">
              <a:buClr>
                <a:schemeClr val="accent2"/>
              </a:buClr>
              <a:buSzPct val="75000"/>
              <a:buFont typeface="Wingdings" panose="05000000000000000000" pitchFamily="2" charset="2"/>
              <a:buChar char="è"/>
              <a:defRPr sz="1800">
                <a:solidFill>
                  <a:schemeClr val="accent2"/>
                </a:solidFill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81227" y="159588"/>
            <a:ext cx="7886700" cy="449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98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_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8777" y="121502"/>
            <a:ext cx="8562201" cy="631031"/>
          </a:xfrm>
        </p:spPr>
        <p:txBody>
          <a:bodyPr/>
          <a:lstStyle>
            <a:lvl1pPr>
              <a:defRPr sz="2600"/>
            </a:lvl1pPr>
          </a:lstStyle>
          <a:p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8777" y="1042988"/>
            <a:ext cx="8562201" cy="572464"/>
          </a:xfrm>
        </p:spPr>
        <p:txBody>
          <a:bodyPr wrap="square">
            <a:sp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50608" y="4873876"/>
            <a:ext cx="4826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| </a:t>
            </a:r>
            <a:r>
              <a:rPr lang="fr-FR" baseline="16000" smtClean="0"/>
              <a:t> </a:t>
            </a:r>
            <a:fld id="{E86A35C8-9D71-4F5C-ACEE-B72BBA825AC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/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358775" y="835644"/>
            <a:ext cx="8420100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753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81227" y="159588"/>
            <a:ext cx="7886700" cy="449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91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476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822960"/>
            <a:ext cx="3200400" cy="278434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3200400" cy="278434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/>
          <a:lstStyle/>
          <a:p>
            <a:fld id="{56BC3EF8-C97D-834C-B6B4-F27076286870}" type="datetime1">
              <a:rPr lang="fr-FR" smtClean="0">
                <a:solidFill>
                  <a:srgbClr val="444492"/>
                </a:solidFill>
              </a:rPr>
              <a:pPr/>
              <a:t>02/02/2017</a:t>
            </a:fld>
            <a:endParaRPr lang="fr-FR">
              <a:solidFill>
                <a:srgbClr val="44449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srgbClr val="444492"/>
                </a:solidFill>
              </a:rPr>
              <a:t>Réseau Atlantique Diabète</a:t>
            </a:r>
            <a:endParaRPr lang="fr-FR">
              <a:solidFill>
                <a:srgbClr val="44449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</p:spPr>
        <p:txBody>
          <a:bodyPr/>
          <a:lstStyle/>
          <a:p>
            <a:fld id="{B539411E-BA74-164B-9CDA-90D33D1E6E1B}" type="slidenum">
              <a:rPr lang="fr-FR" smtClean="0">
                <a:solidFill>
                  <a:srgbClr val="444492"/>
                </a:solidFill>
              </a:rPr>
              <a:pPr/>
              <a:t>‹N°›</a:t>
            </a:fld>
            <a:endParaRPr lang="fr-FR">
              <a:solidFill>
                <a:srgbClr val="444492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39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276386"/>
            <a:ext cx="3200400" cy="233172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822960"/>
            <a:ext cx="3200400" cy="41148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276386"/>
            <a:ext cx="3200400" cy="233172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/>
          <a:lstStyle/>
          <a:p>
            <a:fld id="{9FD4F374-FF64-0B41-91B4-9EEE0C6A56B6}" type="datetime1">
              <a:rPr lang="fr-FR" smtClean="0">
                <a:solidFill>
                  <a:srgbClr val="444492"/>
                </a:solidFill>
              </a:rPr>
              <a:pPr/>
              <a:t>02/02/2017</a:t>
            </a:fld>
            <a:endParaRPr lang="fr-FR">
              <a:solidFill>
                <a:srgbClr val="44449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srgbClr val="444492"/>
                </a:solidFill>
              </a:rPr>
              <a:t>Réseau Atlantique Diabète</a:t>
            </a:r>
            <a:endParaRPr lang="fr-FR">
              <a:solidFill>
                <a:srgbClr val="44449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</p:spPr>
        <p:txBody>
          <a:bodyPr/>
          <a:lstStyle/>
          <a:p>
            <a:fld id="{B539411E-BA74-164B-9CDA-90D33D1E6E1B}" type="slidenum">
              <a:rPr lang="fr-FR" smtClean="0">
                <a:solidFill>
                  <a:srgbClr val="444492"/>
                </a:solidFill>
              </a:rPr>
              <a:pPr/>
              <a:t>‹N°›</a:t>
            </a:fld>
            <a:endParaRPr lang="fr-FR">
              <a:solidFill>
                <a:srgbClr val="4444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00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nofi External DIVIDER bg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nofi-DIVI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9" y="1627585"/>
            <a:ext cx="7989887" cy="351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736" y="662572"/>
            <a:ext cx="7920000" cy="1440000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solidFill>
                  <a:srgbClr val="44449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65150" y="4082653"/>
            <a:ext cx="7920038" cy="404813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59616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Footer: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787766" y="4767263"/>
            <a:ext cx="341313" cy="27503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>
                <a:solidFill>
                  <a:srgbClr val="4D4D4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4E3CD42C-972D-49F1-8042-8C9EB2586558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7317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448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Diapositiv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27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Diapositiv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16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Diapositiv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442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Diapositiv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10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" y="0"/>
            <a:ext cx="9141291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6122" y="1690274"/>
            <a:ext cx="6724713" cy="631031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noProof="0"/>
          </a:p>
        </p:txBody>
      </p:sp>
      <p:pic>
        <p:nvPicPr>
          <p:cNvPr id="6" name="Image 5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37" y="1488688"/>
            <a:ext cx="872878" cy="1034984"/>
          </a:xfrm>
          <a:prstGeom prst="rect">
            <a:avLst/>
          </a:prstGeom>
        </p:spPr>
      </p:pic>
      <p:cxnSp>
        <p:nvCxnSpPr>
          <p:cNvPr id="10" name="Connecteur droit 9"/>
          <p:cNvCxnSpPr/>
          <p:nvPr userDrawn="1"/>
        </p:nvCxnSpPr>
        <p:spPr>
          <a:xfrm>
            <a:off x="3645408" y="2340864"/>
            <a:ext cx="453542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re 1"/>
          <p:cNvSpPr txBox="1">
            <a:spLocks/>
          </p:cNvSpPr>
          <p:nvPr userDrawn="1"/>
        </p:nvSpPr>
        <p:spPr bwMode="auto">
          <a:xfrm>
            <a:off x="1456122" y="2409734"/>
            <a:ext cx="6724713" cy="63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989898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989898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989898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989898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989898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989898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989898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989898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fr-FR" sz="1800" b="0" kern="0" smtClean="0"/>
              <a:t>Modifiez le style du titre</a:t>
            </a:r>
            <a:endParaRPr lang="fr-FR" sz="1800" b="0" kern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23" y="4783171"/>
            <a:ext cx="948412" cy="20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99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6926343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F917349-F5A9-498C-A63A-F82D3AD2097A}" type="slidenum">
              <a:rPr lang="fr-FR" smtClean="0">
                <a:solidFill>
                  <a:srgbClr val="444492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444492">
                  <a:tint val="75000"/>
                </a:srgbClr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457201" y="891000"/>
            <a:ext cx="8532000" cy="17338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93200" y="260191"/>
            <a:ext cx="8496000" cy="34394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56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| </a:t>
            </a:r>
            <a:r>
              <a:rPr lang="fr-FR" baseline="16000" smtClean="0"/>
              <a:t> </a:t>
            </a:r>
            <a:fld id="{E86A35C8-9D71-4F5C-ACEE-B72BBA825AC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675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114492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9839696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0447" y="977559"/>
            <a:ext cx="7886700" cy="48013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2"/>
              </a:buClr>
              <a:buFont typeface="Wingdings" panose="05000000000000000000" pitchFamily="2" charset="2"/>
              <a:buChar char=""/>
              <a:defRPr>
                <a:solidFill>
                  <a:srgbClr val="474747"/>
                </a:solidFill>
              </a:defRPr>
            </a:lvl1pPr>
            <a:lvl2pPr marL="717550" indent="-352425">
              <a:buClr>
                <a:schemeClr val="bg1">
                  <a:lumMod val="50000"/>
                </a:schemeClr>
              </a:buClr>
              <a:buSzPct val="85000"/>
              <a:buFont typeface="Arial" panose="020B0604020202020204" pitchFamily="34" charset="0"/>
              <a:buChar char="►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984250" indent="-266700">
              <a:buClr>
                <a:schemeClr val="accent2"/>
              </a:buClr>
              <a:buSzPct val="75000"/>
              <a:buFont typeface="Wingdings" panose="05000000000000000000" pitchFamily="2" charset="2"/>
              <a:buChar char="è"/>
              <a:defRPr sz="1800">
                <a:solidFill>
                  <a:schemeClr val="accent2"/>
                </a:solidFill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90447" y="159588"/>
            <a:ext cx="7886700" cy="449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riangle isocèle 3"/>
          <p:cNvSpPr/>
          <p:nvPr userDrawn="1"/>
        </p:nvSpPr>
        <p:spPr>
          <a:xfrm rot="5400000">
            <a:off x="343607" y="235302"/>
            <a:ext cx="262524" cy="272248"/>
          </a:xfrm>
          <a:prstGeom prst="triangle">
            <a:avLst/>
          </a:prstGeom>
          <a:solidFill>
            <a:srgbClr val="4963A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007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90447" y="159588"/>
            <a:ext cx="7886700" cy="449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riangle isocèle 2"/>
          <p:cNvSpPr/>
          <p:nvPr userDrawn="1"/>
        </p:nvSpPr>
        <p:spPr>
          <a:xfrm rot="5400000">
            <a:off x="343607" y="235302"/>
            <a:ext cx="262524" cy="272248"/>
          </a:xfrm>
          <a:prstGeom prst="triangle">
            <a:avLst/>
          </a:prstGeom>
          <a:solidFill>
            <a:srgbClr val="4963A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704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457201" y="891000"/>
            <a:ext cx="8532000" cy="11818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6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0D323C6D-B238-4355-905E-DACB54BC4D2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55775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_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" y="0"/>
            <a:ext cx="9141291" cy="5143500"/>
          </a:xfrm>
          <a:prstGeom prst="rect">
            <a:avLst/>
          </a:prstGeom>
        </p:spPr>
      </p:pic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59346" y="1650637"/>
            <a:ext cx="6282097" cy="1102519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72044" y="3093674"/>
            <a:ext cx="6223444" cy="276999"/>
          </a:xfrm>
        </p:spPr>
        <p:txBody>
          <a:bodyPr/>
          <a:lstStyle>
            <a:lvl1pPr marL="0" indent="0" algn="r">
              <a:buFont typeface="Verdana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185510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6.jp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" y="0"/>
            <a:ext cx="9141291" cy="51435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7" y="121684"/>
            <a:ext cx="7858125" cy="63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7" y="1042989"/>
            <a:ext cx="7862887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50608" y="4873876"/>
            <a:ext cx="4826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| </a:t>
            </a:r>
            <a:r>
              <a:rPr lang="fr-FR" baseline="16000" smtClean="0"/>
              <a:t> </a:t>
            </a:r>
            <a:fld id="{E86A35C8-9D71-4F5C-ACEE-B72BBA825AC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23" y="4783171"/>
            <a:ext cx="948412" cy="20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4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8" r:id="rId3"/>
    <p:sldLayoutId id="2147483680" r:id="rId4"/>
    <p:sldLayoutId id="2147483690" r:id="rId5"/>
    <p:sldLayoutId id="2147483691" r:id="rId6"/>
    <p:sldLayoutId id="2147483692" r:id="rId7"/>
    <p:sldLayoutId id="214748369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4D4D4D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989898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989898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989898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989898"/>
          </a:solidFill>
          <a:latin typeface="Arial" charset="0"/>
          <a:cs typeface="Arial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989898"/>
          </a:solidFill>
          <a:latin typeface="Arial" charset="0"/>
          <a:cs typeface="Arial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989898"/>
          </a:solidFill>
          <a:latin typeface="Arial" charset="0"/>
          <a:cs typeface="Arial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989898"/>
          </a:solidFill>
          <a:latin typeface="Arial" charset="0"/>
          <a:cs typeface="Arial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989898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anose="05000000000000000000" pitchFamily="2" charset="2"/>
        <a:buChar char="l"/>
        <a:defRPr sz="15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66725" indent="-20121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 3" panose="05040102010807070707" pitchFamily="18" charset="2"/>
        <a:buChar char="Ò"/>
        <a:defRPr sz="1350" b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685800" indent="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None/>
        <a:defRPr sz="1200">
          <a:solidFill>
            <a:srgbClr val="989898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1200">
          <a:solidFill>
            <a:srgbClr val="989898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1200">
          <a:solidFill>
            <a:srgbClr val="989898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1200">
          <a:solidFill>
            <a:srgbClr val="989898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1200">
          <a:solidFill>
            <a:srgbClr val="989898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1200">
          <a:solidFill>
            <a:srgbClr val="989898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1200">
          <a:solidFill>
            <a:srgbClr val="989898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7" y="121684"/>
            <a:ext cx="7858125" cy="63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7" y="1042989"/>
            <a:ext cx="7862887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50608" y="4873876"/>
            <a:ext cx="4826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| </a:t>
            </a:r>
            <a:r>
              <a:rPr lang="fr-FR" baseline="16000" smtClean="0"/>
              <a:t> </a:t>
            </a:r>
            <a:fld id="{E86A35C8-9D71-4F5C-ACEE-B72BBA825AC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78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4D4D4D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989898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989898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989898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989898"/>
          </a:solidFill>
          <a:latin typeface="Arial" charset="0"/>
          <a:cs typeface="Arial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989898"/>
          </a:solidFill>
          <a:latin typeface="Arial" charset="0"/>
          <a:cs typeface="Arial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989898"/>
          </a:solidFill>
          <a:latin typeface="Arial" charset="0"/>
          <a:cs typeface="Arial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989898"/>
          </a:solidFill>
          <a:latin typeface="Arial" charset="0"/>
          <a:cs typeface="Arial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989898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anose="05000000000000000000" pitchFamily="2" charset="2"/>
        <a:buChar char="l"/>
        <a:defRPr sz="15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66725" indent="-20121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 3" panose="05040102010807070707" pitchFamily="18" charset="2"/>
        <a:buChar char="Ò"/>
        <a:defRPr sz="1350" b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685800" indent="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None/>
        <a:defRPr sz="1200">
          <a:solidFill>
            <a:srgbClr val="989898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1200">
          <a:solidFill>
            <a:srgbClr val="989898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1200">
          <a:solidFill>
            <a:srgbClr val="989898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1200">
          <a:solidFill>
            <a:srgbClr val="989898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1200">
          <a:solidFill>
            <a:srgbClr val="989898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1200">
          <a:solidFill>
            <a:srgbClr val="989898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1200">
          <a:solidFill>
            <a:srgbClr val="989898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92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5000"/>
        <a:buFont typeface="Wingdings" panose="05000000000000000000" pitchFamily="2" charset="2"/>
        <a:buNone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576263" indent="-295275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à"/>
        <a:defRPr sz="2000" b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787400" indent="-211138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60000"/>
        <a:buFont typeface="Wingdings 3" panose="05040102010807070707" pitchFamily="18" charset="2"/>
        <a:buChar char="u"/>
        <a:defRPr sz="2000" b="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6326" y="1650637"/>
            <a:ext cx="8952614" cy="1102519"/>
          </a:xfrm>
        </p:spPr>
        <p:txBody>
          <a:bodyPr/>
          <a:lstStyle/>
          <a:p>
            <a:pPr algn="ctr"/>
            <a:r>
              <a:rPr lang="fr-FR" sz="3600" dirty="0"/>
              <a:t>COMMENT OPTIMISER LA PRISE EN CHARGE DES PATIENTS INSULINO-TRAITES ?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3144" y="3040511"/>
            <a:ext cx="8931348" cy="276999"/>
          </a:xfrm>
        </p:spPr>
        <p:txBody>
          <a:bodyPr/>
          <a:lstStyle/>
          <a:p>
            <a:pPr algn="ctr"/>
            <a:r>
              <a:rPr lang="fr-FR" b="1" dirty="0"/>
              <a:t>Des progrès thérapeutiques aux solutions d’accompagnement ; sommes-nous prêts ?</a:t>
            </a:r>
            <a:endParaRPr lang="fr-FR" dirty="0"/>
          </a:p>
        </p:txBody>
      </p:sp>
      <p:pic>
        <p:nvPicPr>
          <p:cNvPr id="4" name="Picture 4" descr="http://ts1.mm.bing.net/th?&amp;id=JN.PrZ%2br79y2w3VQbsVzsMnwg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8312" cy="122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" t="9127" r="86572" b="79231"/>
          <a:stretch/>
        </p:blipFill>
        <p:spPr bwMode="auto">
          <a:xfrm>
            <a:off x="7530108" y="0"/>
            <a:ext cx="1613892" cy="144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9" t="11192" r="23511" b="60610"/>
          <a:stretch/>
        </p:blipFill>
        <p:spPr bwMode="auto">
          <a:xfrm>
            <a:off x="1741477" y="-1"/>
            <a:ext cx="5734683" cy="144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40372" y="1222810"/>
            <a:ext cx="3435788" cy="225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572540" y="157013"/>
            <a:ext cx="3572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Symposium  </a:t>
            </a:r>
            <a:r>
              <a:rPr lang="fr-FR" b="1" dirty="0" smtClean="0"/>
              <a:t>SANOFI</a:t>
            </a:r>
            <a:endParaRPr lang="fr-FR" dirty="0"/>
          </a:p>
        </p:txBody>
      </p:sp>
      <p:sp>
        <p:nvSpPr>
          <p:cNvPr id="10" name="Sous-titre 2"/>
          <p:cNvSpPr txBox="1">
            <a:spLocks/>
          </p:cNvSpPr>
          <p:nvPr/>
        </p:nvSpPr>
        <p:spPr bwMode="auto">
          <a:xfrm>
            <a:off x="1319782" y="3918388"/>
            <a:ext cx="604543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Verdana" pitchFamily="34" charset="0"/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66725" indent="-20121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 3" panose="05040102010807070707" pitchFamily="18" charset="2"/>
              <a:buChar char="Ò"/>
              <a:defRPr sz="135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None/>
              <a:defRPr sz="1200">
                <a:solidFill>
                  <a:srgbClr val="9898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rgbClr val="9898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rgbClr val="9898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rgbClr val="989898"/>
                </a:solidFill>
                <a:latin typeface="+mn-lt"/>
                <a:cs typeface="+mn-cs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rgbClr val="989898"/>
                </a:solidFill>
                <a:latin typeface="+mn-lt"/>
                <a:cs typeface="+mn-cs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rgbClr val="989898"/>
                </a:solidFill>
                <a:latin typeface="+mn-lt"/>
                <a:cs typeface="+mn-cs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rgbClr val="989898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fr-FR" sz="2000" dirty="0" smtClean="0"/>
              <a:t>Freddy PENFORNIS</a:t>
            </a:r>
          </a:p>
          <a:p>
            <a:pPr algn="ctr"/>
            <a:r>
              <a:rPr lang="fr-FR" sz="2000" dirty="0" smtClean="0"/>
              <a:t>Paris, 2 février 2017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4698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8777" y="74429"/>
            <a:ext cx="8562201" cy="839972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fr-FR" sz="2400" dirty="0" smtClean="0"/>
              <a:t>Disparités régionales fortes dans le recours aux infirmières</a:t>
            </a:r>
            <a:br>
              <a:rPr lang="fr-FR" sz="2400" dirty="0" smtClean="0"/>
            </a:br>
            <a:r>
              <a:rPr lang="fr-FR" sz="1800" b="0" dirty="0" smtClean="0"/>
              <a:t>Estimations du pourcentage de patients ayant eu recours à une infirmière plus de 90 jours dans l’année suivant l’initiation d’une insulinothérapie selon la région </a:t>
            </a:r>
            <a:endParaRPr lang="fr-FR" sz="1800" b="0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267176"/>
              </p:ext>
            </p:extLst>
          </p:nvPr>
        </p:nvGraphicFramePr>
        <p:xfrm>
          <a:off x="1942474" y="1042988"/>
          <a:ext cx="5259052" cy="382725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83052"/>
                <a:gridCol w="1188000"/>
                <a:gridCol w="1188000"/>
              </a:tblGrid>
              <a:tr h="270000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Région</a:t>
                      </a:r>
                      <a:endParaRPr lang="en-US" sz="20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1000" marR="51216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 total</a:t>
                      </a:r>
                      <a:endParaRPr lang="en-US" sz="20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1216" marR="51216" marT="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US" sz="20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1216" marR="51216" marT="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b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Alsace-Champagne-Ardenne Lorraine</a:t>
                      </a:r>
                      <a:endParaRPr lang="en-US" sz="1600" b="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1000" marR="51216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112</a:t>
                      </a:r>
                      <a:endParaRPr lang="en-US" sz="1600" b="1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1216" marR="51216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b="1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  <a:endParaRPr lang="en-US" sz="1600" b="1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1216" marR="51216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b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Aquitaine Limousin Poitou-Charentes</a:t>
                      </a:r>
                      <a:endParaRPr lang="en-US" sz="1600" b="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1000" marR="51216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</a:t>
                      </a:r>
                      <a:endParaRPr lang="en-US" sz="1600" b="1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1216" marR="51216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b="1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  <a:endParaRPr lang="en-US" sz="1600" b="1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1216" marR="51216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b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Auvergne Rhône-Alpes</a:t>
                      </a:r>
                      <a:endParaRPr lang="en-US" sz="1600" b="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1000" marR="51216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135</a:t>
                      </a:r>
                      <a:endParaRPr lang="en-US" sz="1600" b="1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1216" marR="51216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b="1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  <a:endParaRPr lang="en-US" sz="1600" b="1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1216" marR="51216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b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Bourgogne Franche-Comté</a:t>
                      </a:r>
                      <a:endParaRPr lang="en-US" sz="1600" b="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1000" marR="51216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  <a:endParaRPr lang="en-US" sz="1600" b="1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1216" marR="51216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b="1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en-US" sz="1600" b="1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1216" marR="51216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b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Bretagne</a:t>
                      </a:r>
                      <a:endParaRPr lang="en-US" sz="1600" b="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1000" marR="51216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  <a:endParaRPr lang="en-US" sz="1600" b="1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1216" marR="51216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b="1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  <a:endParaRPr lang="en-US" sz="1600" b="1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1216" marR="51216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b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Centre Val-de-Loire</a:t>
                      </a:r>
                      <a:endParaRPr lang="en-US" sz="1600" b="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1000" marR="51216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</a:t>
                      </a:r>
                      <a:endParaRPr lang="en-US" sz="1600" b="1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1216" marR="51216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b="1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endParaRPr lang="en-US" sz="1600" b="1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1216" marR="51216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Ile de France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1000" marR="51216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217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1216" marR="51216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1216" marR="51216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b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Languedoc-Roussillon Midi-Pyrenées</a:t>
                      </a:r>
                      <a:endParaRPr lang="en-US" sz="1600" b="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1000" marR="51216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  <a:endParaRPr lang="en-US" sz="1600" b="1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1216" marR="51216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  <a:endParaRPr lang="en-US" sz="1600" b="1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1216" marR="51216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b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Nord-Pas-de-Calais Picardie</a:t>
                      </a:r>
                      <a:endParaRPr lang="en-US" sz="1600" b="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1000" marR="51216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</a:t>
                      </a:r>
                      <a:endParaRPr lang="en-US" sz="1600" b="1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1216" marR="51216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b="1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en-US" sz="1600" b="1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1216" marR="51216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b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Normandie</a:t>
                      </a:r>
                      <a:endParaRPr lang="en-US" sz="1600" b="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1000" marR="51216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  <a:endParaRPr lang="en-US" sz="1600" b="1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1216" marR="51216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b="1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  <a:endParaRPr lang="en-US" sz="1600" b="1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1216" marR="51216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b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Pays-de-la-Loire</a:t>
                      </a:r>
                      <a:endParaRPr lang="en-US" sz="1600" b="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1000" marR="51216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</a:t>
                      </a:r>
                      <a:endParaRPr lang="en-US" sz="1600" b="1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1216" marR="51216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b="1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lang="en-US" sz="1600" b="1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1216" marR="51216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b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Provence-Alpes-Côte d‘Azur</a:t>
                      </a:r>
                      <a:endParaRPr lang="en-US" sz="1600" b="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1000" marR="51216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114</a:t>
                      </a:r>
                      <a:endParaRPr lang="en-US" sz="1600" b="1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1216" marR="51216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b="1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  <a:endParaRPr lang="en-US" sz="1600" b="1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1216" marR="51216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fr-FR" sz="1400" b="1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DOM-TOM</a:t>
                      </a:r>
                      <a:endParaRPr lang="en-US" sz="1400" b="1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1000" marR="51216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91</a:t>
                      </a:r>
                      <a:endParaRPr lang="en-US" sz="1400" b="1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1216" marR="51216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fr-FR" sz="1400" b="1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57</a:t>
                      </a:r>
                      <a:endParaRPr lang="en-US" sz="1400" b="1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1216" marR="51216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|  </a:t>
            </a:r>
            <a:fld id="{E86A35C8-9D71-4F5C-ACEE-B72BBA825ACE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4354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82496" y="1021081"/>
            <a:ext cx="5952744" cy="376682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80" name="Rectangle 79"/>
          <p:cNvSpPr/>
          <p:nvPr/>
        </p:nvSpPr>
        <p:spPr>
          <a:xfrm>
            <a:off x="2486787" y="1581724"/>
            <a:ext cx="4638783" cy="227329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79" name="Rectangle 78"/>
          <p:cNvSpPr/>
          <p:nvPr/>
        </p:nvSpPr>
        <p:spPr>
          <a:xfrm>
            <a:off x="2486785" y="2375537"/>
            <a:ext cx="4172694" cy="14794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78" name="Rectangle 77"/>
          <p:cNvSpPr/>
          <p:nvPr/>
        </p:nvSpPr>
        <p:spPr>
          <a:xfrm>
            <a:off x="2486785" y="3407515"/>
            <a:ext cx="2316824" cy="447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1772483" y="4387916"/>
            <a:ext cx="5751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439546" y="4414192"/>
            <a:ext cx="2139576" cy="362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50"/>
              </a:lnSpc>
            </a:pPr>
            <a:r>
              <a:rPr lang="fr-FR" sz="90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Cumul des dépenses dans l’année précedant l’initiation à l’isuline</a:t>
            </a:r>
          </a:p>
        </p:txBody>
      </p:sp>
      <p:cxnSp>
        <p:nvCxnSpPr>
          <p:cNvPr id="19" name="Connecteur droit 18"/>
          <p:cNvCxnSpPr/>
          <p:nvPr/>
        </p:nvCxnSpPr>
        <p:spPr>
          <a:xfrm>
            <a:off x="2231204" y="4539179"/>
            <a:ext cx="189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417366" y="4414192"/>
            <a:ext cx="2043360" cy="362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50"/>
              </a:lnSpc>
            </a:pPr>
            <a:r>
              <a:rPr lang="fr-FR" sz="90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Cumul des dépenses dans l’année suivant l’initiation à l’isuline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5209023" y="4539179"/>
            <a:ext cx="189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1682496" y="967592"/>
            <a:ext cx="5953500" cy="31219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tIns="72000" rtlCol="0" anchor="ctr">
            <a:spAutoFit/>
          </a:bodyPr>
          <a:lstStyle/>
          <a:p>
            <a:pPr algn="ctr">
              <a:lnSpc>
                <a:spcPts val="1425"/>
              </a:lnSpc>
            </a:pPr>
            <a:r>
              <a:rPr lang="fr-F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Dépense Totale</a:t>
            </a: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(Soins de ville et hospitalisation)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Courbe de concentration des coûts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533751" y="3437673"/>
            <a:ext cx="775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Groupe 1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894466" y="2757367"/>
            <a:ext cx="775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Groupe 2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059238" y="1817915"/>
            <a:ext cx="775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Groupe 3</a:t>
            </a:r>
          </a:p>
        </p:txBody>
      </p:sp>
      <p:sp>
        <p:nvSpPr>
          <p:cNvPr id="28" name="Forme libre 27"/>
          <p:cNvSpPr/>
          <p:nvPr/>
        </p:nvSpPr>
        <p:spPr>
          <a:xfrm>
            <a:off x="2484487" y="1586973"/>
            <a:ext cx="4640366" cy="2275318"/>
          </a:xfrm>
          <a:custGeom>
            <a:avLst/>
            <a:gdLst>
              <a:gd name="connsiteX0" fmla="*/ 0 w 6187155"/>
              <a:gd name="connsiteY0" fmla="*/ 0 h 3050848"/>
              <a:gd name="connsiteX1" fmla="*/ 8545 w 6187155"/>
              <a:gd name="connsiteY1" fmla="*/ 3050848 h 3050848"/>
              <a:gd name="connsiteX2" fmla="*/ 6187155 w 6187155"/>
              <a:gd name="connsiteY2" fmla="*/ 3042303 h 305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7155" h="3050848">
                <a:moveTo>
                  <a:pt x="0" y="0"/>
                </a:moveTo>
                <a:cubicBezTo>
                  <a:pt x="2848" y="1016949"/>
                  <a:pt x="5697" y="2033899"/>
                  <a:pt x="8545" y="3050848"/>
                </a:cubicBezTo>
                <a:lnTo>
                  <a:pt x="6187155" y="3042303"/>
                </a:lnTo>
              </a:path>
            </a:pathLst>
          </a:cu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30" name="Connecteur droit 29"/>
          <p:cNvCxnSpPr/>
          <p:nvPr/>
        </p:nvCxnSpPr>
        <p:spPr>
          <a:xfrm flipH="1" flipV="1">
            <a:off x="2433214" y="1581888"/>
            <a:ext cx="51275" cy="0"/>
          </a:xfrm>
          <a:prstGeom prst="line">
            <a:avLst/>
          </a:prstGeom>
          <a:ln w="12700">
            <a:solidFill>
              <a:srgbClr val="4D4D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103339" y="1478015"/>
            <a:ext cx="338554" cy="213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788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</p:txBody>
      </p:sp>
      <p:cxnSp>
        <p:nvCxnSpPr>
          <p:cNvPr id="32" name="Connecteur droit 31"/>
          <p:cNvCxnSpPr/>
          <p:nvPr/>
        </p:nvCxnSpPr>
        <p:spPr>
          <a:xfrm flipH="1" flipV="1">
            <a:off x="2433214" y="1810235"/>
            <a:ext cx="51275" cy="0"/>
          </a:xfrm>
          <a:prstGeom prst="line">
            <a:avLst/>
          </a:prstGeom>
          <a:ln w="12700">
            <a:solidFill>
              <a:srgbClr val="4D4D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2154635" y="1706362"/>
            <a:ext cx="287258" cy="213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788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</a:p>
        </p:txBody>
      </p:sp>
      <p:cxnSp>
        <p:nvCxnSpPr>
          <p:cNvPr id="34" name="Connecteur droit 33"/>
          <p:cNvCxnSpPr/>
          <p:nvPr/>
        </p:nvCxnSpPr>
        <p:spPr>
          <a:xfrm flipH="1" flipV="1">
            <a:off x="2433214" y="2038581"/>
            <a:ext cx="51275" cy="0"/>
          </a:xfrm>
          <a:prstGeom prst="line">
            <a:avLst/>
          </a:prstGeom>
          <a:ln w="12700">
            <a:solidFill>
              <a:srgbClr val="4D4D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2154635" y="1934708"/>
            <a:ext cx="287258" cy="213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788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</a:p>
        </p:txBody>
      </p:sp>
      <p:cxnSp>
        <p:nvCxnSpPr>
          <p:cNvPr id="36" name="Connecteur droit 35"/>
          <p:cNvCxnSpPr/>
          <p:nvPr/>
        </p:nvCxnSpPr>
        <p:spPr>
          <a:xfrm flipH="1" flipV="1">
            <a:off x="2433214" y="2266928"/>
            <a:ext cx="51275" cy="0"/>
          </a:xfrm>
          <a:prstGeom prst="line">
            <a:avLst/>
          </a:prstGeom>
          <a:ln w="12700">
            <a:solidFill>
              <a:srgbClr val="4D4D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2154635" y="2163055"/>
            <a:ext cx="287258" cy="213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788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</a:p>
        </p:txBody>
      </p:sp>
      <p:cxnSp>
        <p:nvCxnSpPr>
          <p:cNvPr id="38" name="Connecteur droit 37"/>
          <p:cNvCxnSpPr/>
          <p:nvPr/>
        </p:nvCxnSpPr>
        <p:spPr>
          <a:xfrm flipH="1" flipV="1">
            <a:off x="2433214" y="2495274"/>
            <a:ext cx="51275" cy="0"/>
          </a:xfrm>
          <a:prstGeom prst="line">
            <a:avLst/>
          </a:prstGeom>
          <a:ln w="12700">
            <a:solidFill>
              <a:srgbClr val="4D4D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2154635" y="2391401"/>
            <a:ext cx="287258" cy="213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788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cxnSp>
        <p:nvCxnSpPr>
          <p:cNvPr id="40" name="Connecteur droit 39"/>
          <p:cNvCxnSpPr/>
          <p:nvPr/>
        </p:nvCxnSpPr>
        <p:spPr>
          <a:xfrm flipH="1" flipV="1">
            <a:off x="2433214" y="2723621"/>
            <a:ext cx="51275" cy="0"/>
          </a:xfrm>
          <a:prstGeom prst="line">
            <a:avLst/>
          </a:prstGeom>
          <a:ln w="12700">
            <a:solidFill>
              <a:srgbClr val="4D4D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2154635" y="2619748"/>
            <a:ext cx="287258" cy="213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788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</a:p>
        </p:txBody>
      </p:sp>
      <p:cxnSp>
        <p:nvCxnSpPr>
          <p:cNvPr id="42" name="Connecteur droit 41"/>
          <p:cNvCxnSpPr/>
          <p:nvPr/>
        </p:nvCxnSpPr>
        <p:spPr>
          <a:xfrm flipH="1" flipV="1">
            <a:off x="2433214" y="2951967"/>
            <a:ext cx="51275" cy="0"/>
          </a:xfrm>
          <a:prstGeom prst="line">
            <a:avLst/>
          </a:prstGeom>
          <a:ln w="12700">
            <a:solidFill>
              <a:srgbClr val="4D4D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2154635" y="2848094"/>
            <a:ext cx="287258" cy="213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788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cxnSp>
        <p:nvCxnSpPr>
          <p:cNvPr id="44" name="Connecteur droit 43"/>
          <p:cNvCxnSpPr/>
          <p:nvPr/>
        </p:nvCxnSpPr>
        <p:spPr>
          <a:xfrm flipH="1" flipV="1">
            <a:off x="2433214" y="3180314"/>
            <a:ext cx="51275" cy="0"/>
          </a:xfrm>
          <a:prstGeom prst="line">
            <a:avLst/>
          </a:prstGeom>
          <a:ln w="12700">
            <a:solidFill>
              <a:srgbClr val="4D4D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2154635" y="3076441"/>
            <a:ext cx="287258" cy="213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788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cxnSp>
        <p:nvCxnSpPr>
          <p:cNvPr id="46" name="Connecteur droit 45"/>
          <p:cNvCxnSpPr/>
          <p:nvPr/>
        </p:nvCxnSpPr>
        <p:spPr>
          <a:xfrm flipH="1" flipV="1">
            <a:off x="2433214" y="3408660"/>
            <a:ext cx="51275" cy="0"/>
          </a:xfrm>
          <a:prstGeom prst="line">
            <a:avLst/>
          </a:prstGeom>
          <a:ln w="12700">
            <a:solidFill>
              <a:srgbClr val="4D4D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2154635" y="3304787"/>
            <a:ext cx="287258" cy="213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788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48" name="Connecteur droit 47"/>
          <p:cNvCxnSpPr/>
          <p:nvPr/>
        </p:nvCxnSpPr>
        <p:spPr>
          <a:xfrm flipH="1" flipV="1">
            <a:off x="2433214" y="3637007"/>
            <a:ext cx="51275" cy="0"/>
          </a:xfrm>
          <a:prstGeom prst="line">
            <a:avLst/>
          </a:prstGeom>
          <a:ln w="12700">
            <a:solidFill>
              <a:srgbClr val="4D4D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2154635" y="3533134"/>
            <a:ext cx="287258" cy="213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788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50" name="Connecteur droit 49"/>
          <p:cNvCxnSpPr/>
          <p:nvPr/>
        </p:nvCxnSpPr>
        <p:spPr>
          <a:xfrm flipH="1" flipV="1">
            <a:off x="2433214" y="3865353"/>
            <a:ext cx="51275" cy="0"/>
          </a:xfrm>
          <a:prstGeom prst="line">
            <a:avLst/>
          </a:prstGeom>
          <a:ln w="12700">
            <a:solidFill>
              <a:srgbClr val="4D4D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2205931" y="3761480"/>
            <a:ext cx="235962" cy="213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788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52" name="Connecteur droit 51"/>
          <p:cNvCxnSpPr/>
          <p:nvPr/>
        </p:nvCxnSpPr>
        <p:spPr>
          <a:xfrm rot="16200000" flipH="1" flipV="1">
            <a:off x="2464577" y="3889457"/>
            <a:ext cx="51275" cy="0"/>
          </a:xfrm>
          <a:prstGeom prst="line">
            <a:avLst/>
          </a:prstGeom>
          <a:ln w="12700">
            <a:solidFill>
              <a:srgbClr val="4D4D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2372231" y="3909727"/>
            <a:ext cx="235962" cy="213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88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54" name="Connecteur droit 53"/>
          <p:cNvCxnSpPr/>
          <p:nvPr/>
        </p:nvCxnSpPr>
        <p:spPr>
          <a:xfrm rot="16200000" flipH="1" flipV="1">
            <a:off x="2927532" y="3889457"/>
            <a:ext cx="51275" cy="0"/>
          </a:xfrm>
          <a:prstGeom prst="line">
            <a:avLst/>
          </a:prstGeom>
          <a:ln w="12700">
            <a:solidFill>
              <a:srgbClr val="4D4D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2809537" y="3909727"/>
            <a:ext cx="287258" cy="213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88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56" name="Connecteur droit 55"/>
          <p:cNvCxnSpPr/>
          <p:nvPr/>
        </p:nvCxnSpPr>
        <p:spPr>
          <a:xfrm rot="16200000" flipH="1" flipV="1">
            <a:off x="3390486" y="3889457"/>
            <a:ext cx="51275" cy="0"/>
          </a:xfrm>
          <a:prstGeom prst="line">
            <a:avLst/>
          </a:prstGeom>
          <a:ln w="12700">
            <a:solidFill>
              <a:srgbClr val="4D4D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3272492" y="3909727"/>
            <a:ext cx="287258" cy="213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88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58" name="Connecteur droit 57"/>
          <p:cNvCxnSpPr/>
          <p:nvPr/>
        </p:nvCxnSpPr>
        <p:spPr>
          <a:xfrm rot="16200000" flipH="1" flipV="1">
            <a:off x="3853440" y="3889457"/>
            <a:ext cx="51275" cy="0"/>
          </a:xfrm>
          <a:prstGeom prst="line">
            <a:avLst/>
          </a:prstGeom>
          <a:ln w="12700">
            <a:solidFill>
              <a:srgbClr val="4D4D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3735447" y="3909727"/>
            <a:ext cx="287258" cy="213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88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cxnSp>
        <p:nvCxnSpPr>
          <p:cNvPr id="60" name="Connecteur droit 59"/>
          <p:cNvCxnSpPr/>
          <p:nvPr/>
        </p:nvCxnSpPr>
        <p:spPr>
          <a:xfrm rot="16200000" flipH="1" flipV="1">
            <a:off x="4316396" y="3889457"/>
            <a:ext cx="51275" cy="0"/>
          </a:xfrm>
          <a:prstGeom prst="line">
            <a:avLst/>
          </a:prstGeom>
          <a:ln w="12700">
            <a:solidFill>
              <a:srgbClr val="4D4D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/>
        </p:nvSpPr>
        <p:spPr>
          <a:xfrm>
            <a:off x="4198402" y="3909727"/>
            <a:ext cx="287258" cy="213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88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cxnSp>
        <p:nvCxnSpPr>
          <p:cNvPr id="62" name="Connecteur droit 61"/>
          <p:cNvCxnSpPr/>
          <p:nvPr/>
        </p:nvCxnSpPr>
        <p:spPr>
          <a:xfrm rot="16200000" flipH="1" flipV="1">
            <a:off x="4779351" y="3889457"/>
            <a:ext cx="51275" cy="0"/>
          </a:xfrm>
          <a:prstGeom prst="line">
            <a:avLst/>
          </a:prstGeom>
          <a:ln w="12700">
            <a:solidFill>
              <a:srgbClr val="4D4D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4661356" y="3909727"/>
            <a:ext cx="287258" cy="213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88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</a:p>
        </p:txBody>
      </p:sp>
      <p:cxnSp>
        <p:nvCxnSpPr>
          <p:cNvPr id="64" name="Connecteur droit 63"/>
          <p:cNvCxnSpPr/>
          <p:nvPr/>
        </p:nvCxnSpPr>
        <p:spPr>
          <a:xfrm rot="16200000" flipH="1" flipV="1">
            <a:off x="5242304" y="3889457"/>
            <a:ext cx="51275" cy="0"/>
          </a:xfrm>
          <a:prstGeom prst="line">
            <a:avLst/>
          </a:prstGeom>
          <a:ln w="12700">
            <a:solidFill>
              <a:srgbClr val="4D4D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5124311" y="3909727"/>
            <a:ext cx="287258" cy="213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88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cxnSp>
        <p:nvCxnSpPr>
          <p:cNvPr id="66" name="Connecteur droit 65"/>
          <p:cNvCxnSpPr/>
          <p:nvPr/>
        </p:nvCxnSpPr>
        <p:spPr>
          <a:xfrm rot="16200000" flipH="1" flipV="1">
            <a:off x="5705260" y="3889457"/>
            <a:ext cx="51275" cy="0"/>
          </a:xfrm>
          <a:prstGeom prst="line">
            <a:avLst/>
          </a:prstGeom>
          <a:ln w="12700">
            <a:solidFill>
              <a:srgbClr val="4D4D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5587266" y="3909727"/>
            <a:ext cx="287258" cy="213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88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</a:p>
        </p:txBody>
      </p:sp>
      <p:cxnSp>
        <p:nvCxnSpPr>
          <p:cNvPr id="68" name="Connecteur droit 67"/>
          <p:cNvCxnSpPr/>
          <p:nvPr/>
        </p:nvCxnSpPr>
        <p:spPr>
          <a:xfrm rot="16200000" flipH="1" flipV="1">
            <a:off x="6168215" y="3889457"/>
            <a:ext cx="51275" cy="0"/>
          </a:xfrm>
          <a:prstGeom prst="line">
            <a:avLst/>
          </a:prstGeom>
          <a:ln w="12700">
            <a:solidFill>
              <a:srgbClr val="4D4D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/>
        </p:nvSpPr>
        <p:spPr>
          <a:xfrm>
            <a:off x="6050221" y="3909727"/>
            <a:ext cx="287258" cy="213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88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</a:p>
        </p:txBody>
      </p:sp>
      <p:cxnSp>
        <p:nvCxnSpPr>
          <p:cNvPr id="70" name="Connecteur droit 69"/>
          <p:cNvCxnSpPr/>
          <p:nvPr/>
        </p:nvCxnSpPr>
        <p:spPr>
          <a:xfrm rot="16200000" flipH="1" flipV="1">
            <a:off x="6631170" y="3889457"/>
            <a:ext cx="51275" cy="0"/>
          </a:xfrm>
          <a:prstGeom prst="line">
            <a:avLst/>
          </a:prstGeom>
          <a:ln w="12700">
            <a:solidFill>
              <a:srgbClr val="4D4D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ZoneTexte 70"/>
          <p:cNvSpPr txBox="1"/>
          <p:nvPr/>
        </p:nvSpPr>
        <p:spPr>
          <a:xfrm>
            <a:off x="6513175" y="3909727"/>
            <a:ext cx="287258" cy="213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88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</a:p>
        </p:txBody>
      </p:sp>
      <p:cxnSp>
        <p:nvCxnSpPr>
          <p:cNvPr id="72" name="Connecteur droit 71"/>
          <p:cNvCxnSpPr/>
          <p:nvPr/>
        </p:nvCxnSpPr>
        <p:spPr>
          <a:xfrm rot="16200000" flipH="1" flipV="1">
            <a:off x="7094124" y="3889457"/>
            <a:ext cx="51275" cy="0"/>
          </a:xfrm>
          <a:prstGeom prst="line">
            <a:avLst/>
          </a:prstGeom>
          <a:ln w="12700">
            <a:solidFill>
              <a:srgbClr val="4D4D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ZoneTexte 72"/>
          <p:cNvSpPr txBox="1"/>
          <p:nvPr/>
        </p:nvSpPr>
        <p:spPr>
          <a:xfrm>
            <a:off x="6950481" y="3909727"/>
            <a:ext cx="338554" cy="213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88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4417704" y="4080289"/>
            <a:ext cx="7745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b="1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patients</a:t>
            </a:r>
          </a:p>
        </p:txBody>
      </p:sp>
      <p:sp>
        <p:nvSpPr>
          <p:cNvPr id="75" name="ZoneTexte 74"/>
          <p:cNvSpPr txBox="1"/>
          <p:nvPr/>
        </p:nvSpPr>
        <p:spPr>
          <a:xfrm rot="16200000">
            <a:off x="1445371" y="2450405"/>
            <a:ext cx="10650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b="1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des dépenses</a:t>
            </a:r>
          </a:p>
        </p:txBody>
      </p:sp>
      <p:sp>
        <p:nvSpPr>
          <p:cNvPr id="76" name="Forme libre 75"/>
          <p:cNvSpPr/>
          <p:nvPr/>
        </p:nvSpPr>
        <p:spPr>
          <a:xfrm>
            <a:off x="2468368" y="1573781"/>
            <a:ext cx="4661899" cy="2303980"/>
          </a:xfrm>
          <a:custGeom>
            <a:avLst/>
            <a:gdLst>
              <a:gd name="connsiteX0" fmla="*/ 0 w 6924782"/>
              <a:gd name="connsiteY0" fmla="*/ 3092521 h 3092521"/>
              <a:gd name="connsiteX1" fmla="*/ 6215865 w 6924782"/>
              <a:gd name="connsiteY1" fmla="*/ 20548 h 3092521"/>
              <a:gd name="connsiteX2" fmla="*/ 6226139 w 6924782"/>
              <a:gd name="connsiteY2" fmla="*/ 0 h 3092521"/>
              <a:gd name="connsiteX3" fmla="*/ 6924782 w 6924782"/>
              <a:gd name="connsiteY3" fmla="*/ 71919 h 3092521"/>
              <a:gd name="connsiteX0" fmla="*/ 0 w 6226139"/>
              <a:gd name="connsiteY0" fmla="*/ 3092521 h 3092521"/>
              <a:gd name="connsiteX1" fmla="*/ 6215865 w 6226139"/>
              <a:gd name="connsiteY1" fmla="*/ 20548 h 3092521"/>
              <a:gd name="connsiteX2" fmla="*/ 6226139 w 6226139"/>
              <a:gd name="connsiteY2" fmla="*/ 0 h 3092521"/>
              <a:gd name="connsiteX0" fmla="*/ 0 w 6215865"/>
              <a:gd name="connsiteY0" fmla="*/ 3071973 h 3071973"/>
              <a:gd name="connsiteX1" fmla="*/ 6215865 w 6215865"/>
              <a:gd name="connsiteY1" fmla="*/ 0 h 3071973"/>
              <a:gd name="connsiteX0" fmla="*/ 0 w 6215865"/>
              <a:gd name="connsiteY0" fmla="*/ 3071973 h 3071973"/>
              <a:gd name="connsiteX1" fmla="*/ 6215865 w 6215865"/>
              <a:gd name="connsiteY1" fmla="*/ 0 h 3071973"/>
              <a:gd name="connsiteX0" fmla="*/ 0 w 6215865"/>
              <a:gd name="connsiteY0" fmla="*/ 3071973 h 3071973"/>
              <a:gd name="connsiteX1" fmla="*/ 6215865 w 6215865"/>
              <a:gd name="connsiteY1" fmla="*/ 0 h 3071973"/>
              <a:gd name="connsiteX0" fmla="*/ 0 w 6215865"/>
              <a:gd name="connsiteY0" fmla="*/ 3071973 h 3071973"/>
              <a:gd name="connsiteX1" fmla="*/ 6215865 w 6215865"/>
              <a:gd name="connsiteY1" fmla="*/ 0 h 3071973"/>
              <a:gd name="connsiteX0" fmla="*/ 0 w 6215865"/>
              <a:gd name="connsiteY0" fmla="*/ 3071973 h 3071973"/>
              <a:gd name="connsiteX1" fmla="*/ 6215865 w 6215865"/>
              <a:gd name="connsiteY1" fmla="*/ 0 h 3071973"/>
              <a:gd name="connsiteX0" fmla="*/ 0 w 6215865"/>
              <a:gd name="connsiteY0" fmla="*/ 3071973 h 3071973"/>
              <a:gd name="connsiteX1" fmla="*/ 6215865 w 6215865"/>
              <a:gd name="connsiteY1" fmla="*/ 0 h 3071973"/>
              <a:gd name="connsiteX0" fmla="*/ 0 w 6215865"/>
              <a:gd name="connsiteY0" fmla="*/ 3071973 h 3071973"/>
              <a:gd name="connsiteX1" fmla="*/ 6215865 w 6215865"/>
              <a:gd name="connsiteY1" fmla="*/ 0 h 3071973"/>
              <a:gd name="connsiteX0" fmla="*/ 0 w 6215865"/>
              <a:gd name="connsiteY0" fmla="*/ 3071973 h 3071973"/>
              <a:gd name="connsiteX1" fmla="*/ 6215865 w 6215865"/>
              <a:gd name="connsiteY1" fmla="*/ 0 h 3071973"/>
              <a:gd name="connsiteX0" fmla="*/ 0 w 6215865"/>
              <a:gd name="connsiteY0" fmla="*/ 3071973 h 3071973"/>
              <a:gd name="connsiteX1" fmla="*/ 6215865 w 6215865"/>
              <a:gd name="connsiteY1" fmla="*/ 0 h 3071973"/>
              <a:gd name="connsiteX0" fmla="*/ 0 w 6215865"/>
              <a:gd name="connsiteY0" fmla="*/ 3071973 h 3071973"/>
              <a:gd name="connsiteX1" fmla="*/ 6215865 w 6215865"/>
              <a:gd name="connsiteY1" fmla="*/ 0 h 3071973"/>
              <a:gd name="connsiteX0" fmla="*/ 0 w 6215865"/>
              <a:gd name="connsiteY0" fmla="*/ 3071973 h 3071973"/>
              <a:gd name="connsiteX1" fmla="*/ 6215865 w 6215865"/>
              <a:gd name="connsiteY1" fmla="*/ 0 h 307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15865" h="3071973">
                <a:moveTo>
                  <a:pt x="0" y="3071973"/>
                </a:moveTo>
                <a:cubicBezTo>
                  <a:pt x="3469241" y="2859642"/>
                  <a:pt x="5941888" y="1609619"/>
                  <a:pt x="6215865" y="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77" name="Forme libre 76"/>
          <p:cNvSpPr/>
          <p:nvPr/>
        </p:nvSpPr>
        <p:spPr>
          <a:xfrm>
            <a:off x="2468368" y="1573781"/>
            <a:ext cx="4646489" cy="2303980"/>
          </a:xfrm>
          <a:custGeom>
            <a:avLst/>
            <a:gdLst>
              <a:gd name="connsiteX0" fmla="*/ 0 w 6924782"/>
              <a:gd name="connsiteY0" fmla="*/ 3092521 h 3092521"/>
              <a:gd name="connsiteX1" fmla="*/ 6215865 w 6924782"/>
              <a:gd name="connsiteY1" fmla="*/ 20548 h 3092521"/>
              <a:gd name="connsiteX2" fmla="*/ 6226139 w 6924782"/>
              <a:gd name="connsiteY2" fmla="*/ 0 h 3092521"/>
              <a:gd name="connsiteX3" fmla="*/ 6924782 w 6924782"/>
              <a:gd name="connsiteY3" fmla="*/ 71919 h 3092521"/>
              <a:gd name="connsiteX0" fmla="*/ 0 w 6226139"/>
              <a:gd name="connsiteY0" fmla="*/ 3092521 h 3092521"/>
              <a:gd name="connsiteX1" fmla="*/ 6215865 w 6226139"/>
              <a:gd name="connsiteY1" fmla="*/ 20548 h 3092521"/>
              <a:gd name="connsiteX2" fmla="*/ 6226139 w 6226139"/>
              <a:gd name="connsiteY2" fmla="*/ 0 h 3092521"/>
              <a:gd name="connsiteX0" fmla="*/ 0 w 6215865"/>
              <a:gd name="connsiteY0" fmla="*/ 3071973 h 3071973"/>
              <a:gd name="connsiteX1" fmla="*/ 6215865 w 6215865"/>
              <a:gd name="connsiteY1" fmla="*/ 0 h 3071973"/>
              <a:gd name="connsiteX0" fmla="*/ 0 w 6215865"/>
              <a:gd name="connsiteY0" fmla="*/ 3071973 h 3071973"/>
              <a:gd name="connsiteX1" fmla="*/ 6215865 w 6215865"/>
              <a:gd name="connsiteY1" fmla="*/ 0 h 3071973"/>
              <a:gd name="connsiteX0" fmla="*/ 0 w 6215865"/>
              <a:gd name="connsiteY0" fmla="*/ 3071973 h 3071973"/>
              <a:gd name="connsiteX1" fmla="*/ 6215865 w 6215865"/>
              <a:gd name="connsiteY1" fmla="*/ 0 h 3071973"/>
              <a:gd name="connsiteX0" fmla="*/ 0 w 6215865"/>
              <a:gd name="connsiteY0" fmla="*/ 3071973 h 3071973"/>
              <a:gd name="connsiteX1" fmla="*/ 6215865 w 6215865"/>
              <a:gd name="connsiteY1" fmla="*/ 0 h 3071973"/>
              <a:gd name="connsiteX0" fmla="*/ 0 w 6215865"/>
              <a:gd name="connsiteY0" fmla="*/ 3071973 h 3071973"/>
              <a:gd name="connsiteX1" fmla="*/ 6215865 w 6215865"/>
              <a:gd name="connsiteY1" fmla="*/ 0 h 3071973"/>
              <a:gd name="connsiteX0" fmla="*/ 0 w 6215865"/>
              <a:gd name="connsiteY0" fmla="*/ 3071973 h 3071973"/>
              <a:gd name="connsiteX1" fmla="*/ 6215865 w 6215865"/>
              <a:gd name="connsiteY1" fmla="*/ 0 h 3071973"/>
              <a:gd name="connsiteX0" fmla="*/ 0 w 6215865"/>
              <a:gd name="connsiteY0" fmla="*/ 3071973 h 3071973"/>
              <a:gd name="connsiteX1" fmla="*/ 6215865 w 6215865"/>
              <a:gd name="connsiteY1" fmla="*/ 0 h 3071973"/>
              <a:gd name="connsiteX0" fmla="*/ 0 w 6215865"/>
              <a:gd name="connsiteY0" fmla="*/ 3071973 h 3071973"/>
              <a:gd name="connsiteX1" fmla="*/ 6215865 w 6215865"/>
              <a:gd name="connsiteY1" fmla="*/ 0 h 3071973"/>
              <a:gd name="connsiteX0" fmla="*/ 0 w 6215865"/>
              <a:gd name="connsiteY0" fmla="*/ 3071973 h 3071973"/>
              <a:gd name="connsiteX1" fmla="*/ 6215865 w 6215865"/>
              <a:gd name="connsiteY1" fmla="*/ 0 h 3071973"/>
              <a:gd name="connsiteX0" fmla="*/ 0 w 6215865"/>
              <a:gd name="connsiteY0" fmla="*/ 3071973 h 3071973"/>
              <a:gd name="connsiteX1" fmla="*/ 6215865 w 6215865"/>
              <a:gd name="connsiteY1" fmla="*/ 0 h 3071973"/>
              <a:gd name="connsiteX0" fmla="*/ 0 w 6215865"/>
              <a:gd name="connsiteY0" fmla="*/ 3071973 h 3071973"/>
              <a:gd name="connsiteX1" fmla="*/ 6215865 w 6215865"/>
              <a:gd name="connsiteY1" fmla="*/ 0 h 3071973"/>
              <a:gd name="connsiteX0" fmla="*/ 0 w 6215865"/>
              <a:gd name="connsiteY0" fmla="*/ 3071973 h 3071973"/>
              <a:gd name="connsiteX1" fmla="*/ 6215865 w 6215865"/>
              <a:gd name="connsiteY1" fmla="*/ 0 h 3071973"/>
              <a:gd name="connsiteX0" fmla="*/ 0 w 6215865"/>
              <a:gd name="connsiteY0" fmla="*/ 3071973 h 3071973"/>
              <a:gd name="connsiteX1" fmla="*/ 6215865 w 6215865"/>
              <a:gd name="connsiteY1" fmla="*/ 0 h 3071973"/>
              <a:gd name="connsiteX0" fmla="*/ 0 w 6215865"/>
              <a:gd name="connsiteY0" fmla="*/ 3071973 h 3071973"/>
              <a:gd name="connsiteX1" fmla="*/ 6215865 w 6215865"/>
              <a:gd name="connsiteY1" fmla="*/ 0 h 3071973"/>
              <a:gd name="connsiteX0" fmla="*/ 0 w 6215865"/>
              <a:gd name="connsiteY0" fmla="*/ 3071973 h 3071973"/>
              <a:gd name="connsiteX1" fmla="*/ 6215865 w 6215865"/>
              <a:gd name="connsiteY1" fmla="*/ 0 h 3071973"/>
              <a:gd name="connsiteX0" fmla="*/ 0 w 6215865"/>
              <a:gd name="connsiteY0" fmla="*/ 3071973 h 3071973"/>
              <a:gd name="connsiteX1" fmla="*/ 6215865 w 6215865"/>
              <a:gd name="connsiteY1" fmla="*/ 0 h 3071973"/>
              <a:gd name="connsiteX0" fmla="*/ 0 w 6215865"/>
              <a:gd name="connsiteY0" fmla="*/ 3071973 h 3071973"/>
              <a:gd name="connsiteX1" fmla="*/ 6215865 w 6215865"/>
              <a:gd name="connsiteY1" fmla="*/ 0 h 3071973"/>
              <a:gd name="connsiteX0" fmla="*/ 0 w 6215865"/>
              <a:gd name="connsiteY0" fmla="*/ 3071973 h 3071973"/>
              <a:gd name="connsiteX1" fmla="*/ 6215865 w 6215865"/>
              <a:gd name="connsiteY1" fmla="*/ 0 h 3071973"/>
              <a:gd name="connsiteX0" fmla="*/ 0 w 6215865"/>
              <a:gd name="connsiteY0" fmla="*/ 3071973 h 3071973"/>
              <a:gd name="connsiteX1" fmla="*/ 6215865 w 6215865"/>
              <a:gd name="connsiteY1" fmla="*/ 0 h 307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15865" h="3071973">
                <a:moveTo>
                  <a:pt x="0" y="3071973"/>
                </a:moveTo>
                <a:cubicBezTo>
                  <a:pt x="3284239" y="2818546"/>
                  <a:pt x="5828941" y="1619892"/>
                  <a:pt x="6215865" y="0"/>
                </a:cubicBezTo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| </a:t>
            </a:r>
            <a:r>
              <a:rPr lang="fr-FR" baseline="16000" smtClean="0"/>
              <a:t> </a:t>
            </a:r>
            <a:fld id="{E86A35C8-9D71-4F5C-ACEE-B72BBA825AC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792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Caractéristiques des patients des 3 groupes</a:t>
            </a:r>
            <a:endParaRPr lang="fr-FR" dirty="0"/>
          </a:p>
        </p:txBody>
      </p:sp>
      <p:graphicFrame>
        <p:nvGraphicFramePr>
          <p:cNvPr id="9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0323640"/>
              </p:ext>
            </p:extLst>
          </p:nvPr>
        </p:nvGraphicFramePr>
        <p:xfrm>
          <a:off x="298651" y="1091842"/>
          <a:ext cx="8546703" cy="2657763"/>
        </p:xfrm>
        <a:graphic>
          <a:graphicData uri="http://schemas.openxmlformats.org/drawingml/2006/table">
            <a:tbl>
              <a:tblPr firstRow="1">
                <a:effectLst/>
                <a:tableStyleId>{21E4AEA4-8DFA-4A89-87EB-49C32662AFE0}</a:tableStyleId>
              </a:tblPr>
              <a:tblGrid>
                <a:gridCol w="1526703"/>
                <a:gridCol w="1800000"/>
                <a:gridCol w="1800000"/>
                <a:gridCol w="1764000"/>
                <a:gridCol w="936000"/>
                <a:gridCol w="720000"/>
              </a:tblGrid>
              <a:tr h="1016063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i="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4473" marR="24473" marT="27000" marB="270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Groupe 1 </a:t>
                      </a: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r>
                        <a:rPr lang="fr-FR" sz="1600" b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r>
                        <a:rPr lang="fr-FR" sz="1200" b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b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avec consommation </a:t>
                      </a:r>
                      <a:r>
                        <a:rPr lang="fr-FR" sz="12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soins</a:t>
                      </a:r>
                      <a:r>
                        <a:rPr lang="fr-FR" sz="12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la</a:t>
                      </a:r>
                      <a:r>
                        <a:rPr lang="fr-FR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plus faible</a:t>
                      </a:r>
                      <a:endParaRPr lang="en-US" sz="12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1435" marR="51435" marT="81000" marB="54000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Groupe 2 </a:t>
                      </a:r>
                      <a:endParaRPr lang="fr-FR" sz="1600" b="1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r>
                        <a:rPr lang="fr-FR" sz="16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</a:t>
                      </a:r>
                      <a:r>
                        <a:rPr lang="fr-FR" sz="1200" b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avec</a:t>
                      </a:r>
                      <a:r>
                        <a:rPr lang="fr-FR" sz="1200" b="0" baseline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b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consommation soins</a:t>
                      </a:r>
                      <a:r>
                        <a:rPr lang="fr-FR" sz="1200" b="0" baseline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600" b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intermédiaire</a:t>
                      </a:r>
                      <a:endParaRPr lang="en-US" sz="16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1435" marR="51435" marT="81000" marB="54000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Groupe 3 </a:t>
                      </a:r>
                      <a:endParaRPr lang="fr-FR" sz="1600" b="1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fr-FR" sz="1600" b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r>
                        <a:rPr lang="fr-FR" sz="1200" b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avec</a:t>
                      </a:r>
                      <a:r>
                        <a:rPr lang="fr-FR" sz="1200" b="0" baseline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b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consommation soins </a:t>
                      </a:r>
                      <a:r>
                        <a:rPr lang="fr-FR" sz="12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 </a:t>
                      </a:r>
                      <a:r>
                        <a:rPr lang="fr-FR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plus élevée</a:t>
                      </a:r>
                      <a:endParaRPr lang="en-US" sz="16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1435" marR="51435" marT="81000" marB="54000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16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1435" marR="51435" marT="81000" marB="54000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endParaRPr lang="en-US" sz="1600" b="1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1435" marR="51435" marT="81000" marB="54000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46100">
                <a:tc gridSpan="5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i="0" dirty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Age des patients</a:t>
                      </a:r>
                    </a:p>
                  </a:txBody>
                  <a:tcPr marL="81000" marR="28575" marT="40500" marB="405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100" b="0" i="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0" marR="0" marT="54000" marB="54000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200" b="1" i="0" dirty="0" smtClean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81000" marR="28575" marT="40500" marB="405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8650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/>
                      </a:pPr>
                      <a:r>
                        <a:rPr lang="fr-FR" sz="1000" b="0" i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Moyenne (écart-type</a:t>
                      </a:r>
                      <a:r>
                        <a:rPr lang="fr-FR" sz="1000" b="0" i="0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)</a:t>
                      </a:r>
                      <a:endParaRPr lang="en-US" sz="1000" b="0" i="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81000" marR="28575" marT="40500" marB="405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60,9 </a:t>
                      </a:r>
                      <a:r>
                        <a:rPr lang="en-US" sz="1000" b="1" dirty="0" err="1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ans</a:t>
                      </a:r>
                      <a:r>
                        <a:rPr lang="en-US" sz="1000" b="1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(14,9</a:t>
                      </a:r>
                      <a:r>
                        <a:rPr lang="en-US" sz="1000" b="0" dirty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000" b="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68,0 </a:t>
                      </a:r>
                      <a:r>
                        <a:rPr lang="en-US" sz="1000" b="1" dirty="0" err="1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ans</a:t>
                      </a:r>
                      <a:r>
                        <a:rPr lang="en-US" sz="1000" b="1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(16,1</a:t>
                      </a:r>
                      <a:r>
                        <a:rPr lang="en-US" sz="1000" b="0" dirty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000" b="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69,7 </a:t>
                      </a:r>
                      <a:r>
                        <a:rPr lang="en-US" sz="1000" b="1" dirty="0" err="1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ans</a:t>
                      </a:r>
                      <a:r>
                        <a:rPr lang="en-US" sz="1000" b="1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(12,5</a:t>
                      </a:r>
                      <a:r>
                        <a:rPr lang="en-US" sz="1000" b="0" dirty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000" b="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1435" marR="51435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p&lt;0,001</a:t>
                      </a:r>
                      <a:endParaRPr lang="en-US" sz="1200" b="1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6100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="1" i="0" dirty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Médiane</a:t>
                      </a:r>
                      <a:endParaRPr lang="en-US" sz="1000" b="1" i="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81000" marR="28575" marT="40500" marB="405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 </a:t>
                      </a:r>
                      <a:r>
                        <a:rPr lang="en-US" sz="1200" b="1" dirty="0" err="1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ans</a:t>
                      </a:r>
                      <a:endParaRPr lang="en-US" sz="1200" b="1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 </a:t>
                      </a:r>
                      <a:r>
                        <a:rPr lang="en-US" sz="1200" b="1" dirty="0" err="1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ans</a:t>
                      </a:r>
                      <a:endParaRPr lang="en-US" sz="1200" b="1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 </a:t>
                      </a:r>
                      <a:r>
                        <a:rPr lang="en-US" sz="1200" b="1" dirty="0" err="1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ans</a:t>
                      </a:r>
                      <a:endParaRPr lang="en-US" sz="1200" b="1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1435" marR="51435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6100">
                <a:tc gridSpan="5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i="0" dirty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Indice de </a:t>
                      </a:r>
                      <a:r>
                        <a:rPr lang="fr-FR" sz="1400" b="1" i="0" dirty="0" err="1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Charlson</a:t>
                      </a:r>
                      <a:r>
                        <a:rPr lang="fr-FR" sz="1400" b="1" i="0" dirty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simplifié</a:t>
                      </a:r>
                    </a:p>
                  </a:txBody>
                  <a:tcPr marL="81000" marR="28575" marT="40500" marB="405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 b="1" i="0" spc="-40" baseline="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0" marR="0" marT="54000" marB="54000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200" b="1" i="0" dirty="0" smtClean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81000" marR="28575" marT="40500" marB="405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8650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/>
                      </a:pPr>
                      <a:r>
                        <a:rPr lang="fr-FR" sz="1000" b="0" i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Moyenne (écart-type</a:t>
                      </a:r>
                      <a:r>
                        <a:rPr lang="fr-FR" sz="1000" b="0" i="0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)</a:t>
                      </a:r>
                      <a:endParaRPr lang="en-US" sz="1000" b="0" i="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81000" marR="28575" marT="40500" marB="405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3,6</a:t>
                      </a:r>
                      <a:r>
                        <a:rPr lang="en-US" sz="1000" b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000" b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000" b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000" b="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4,9</a:t>
                      </a:r>
                      <a:r>
                        <a:rPr lang="en-US" sz="1000" b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000" b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2,6</a:t>
                      </a:r>
                      <a:r>
                        <a:rPr lang="en-US" sz="1000" b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000" b="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6,9</a:t>
                      </a:r>
                      <a:r>
                        <a:rPr lang="en-US" sz="1000" b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000" b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000" b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000" b="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24473" marR="24473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p&lt;0,001</a:t>
                      </a:r>
                      <a:endParaRPr lang="en-US" sz="1200" b="1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4473" marR="24473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6100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="1" i="0" dirty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Médiane</a:t>
                      </a:r>
                      <a:endParaRPr lang="en-US" sz="1000" b="1" i="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81000" marR="28575" marT="40500" marB="405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200" b="1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200" b="1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200" b="1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24473" marR="24473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32631" marR="32631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| </a:t>
            </a:r>
            <a:r>
              <a:rPr lang="fr-FR" baseline="16000" smtClean="0"/>
              <a:t> </a:t>
            </a:r>
            <a:fld id="{E86A35C8-9D71-4F5C-ACEE-B72BBA825AC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59567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740780" y="1049190"/>
            <a:ext cx="7697164" cy="367328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740670" y="921308"/>
            <a:ext cx="7698141" cy="36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 spc="-3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Evolution des dépenses de soins de ville et d’hospitalisation sur 4 ans  </a:t>
            </a:r>
            <a:r>
              <a:rPr lang="fr-FR" sz="1000" spc="-3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(Groupe </a:t>
            </a:r>
            <a:r>
              <a:rPr lang="fr-FR" sz="1000" spc="-3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fr-FR" sz="1000" spc="-3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000" spc="-3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n=617 </a:t>
            </a:r>
            <a:r>
              <a:rPr lang="fr-FR" sz="1000" spc="-3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 DT2, au RG</a:t>
            </a:r>
            <a:r>
              <a:rPr lang="fr-FR" sz="1000" spc="-3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fr-FR" sz="1000" spc="-3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6" name="Connecteur droit 45"/>
          <p:cNvCxnSpPr/>
          <p:nvPr/>
        </p:nvCxnSpPr>
        <p:spPr>
          <a:xfrm flipV="1">
            <a:off x="881362" y="4393983"/>
            <a:ext cx="741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1257707" y="4444321"/>
            <a:ext cx="1730556" cy="227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50"/>
              </a:lnSpc>
            </a:pPr>
            <a:r>
              <a:rPr lang="fr-FR" sz="90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Soins de ville : dépense totale (€) </a:t>
            </a:r>
          </a:p>
        </p:txBody>
      </p:sp>
      <p:cxnSp>
        <p:nvCxnSpPr>
          <p:cNvPr id="48" name="Connecteur droit 47"/>
          <p:cNvCxnSpPr/>
          <p:nvPr/>
        </p:nvCxnSpPr>
        <p:spPr>
          <a:xfrm>
            <a:off x="1015195" y="4545246"/>
            <a:ext cx="2828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lipse 48"/>
          <p:cNvSpPr/>
          <p:nvPr/>
        </p:nvSpPr>
        <p:spPr>
          <a:xfrm>
            <a:off x="1086151" y="4496430"/>
            <a:ext cx="125713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3790127" y="4444321"/>
            <a:ext cx="1754450" cy="227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50"/>
              </a:lnSpc>
            </a:pPr>
            <a:r>
              <a:rPr lang="fr-FR" sz="90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Coût total des hospitalisations (€)</a:t>
            </a:r>
          </a:p>
        </p:txBody>
      </p:sp>
      <p:cxnSp>
        <p:nvCxnSpPr>
          <p:cNvPr id="51" name="Connecteur droit 50"/>
          <p:cNvCxnSpPr/>
          <p:nvPr/>
        </p:nvCxnSpPr>
        <p:spPr>
          <a:xfrm>
            <a:off x="3547616" y="4545246"/>
            <a:ext cx="28285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lipse 51"/>
          <p:cNvSpPr/>
          <p:nvPr/>
        </p:nvSpPr>
        <p:spPr>
          <a:xfrm>
            <a:off x="3618572" y="4496430"/>
            <a:ext cx="125713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6268024" y="4444321"/>
            <a:ext cx="2064631" cy="227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50"/>
              </a:lnSpc>
            </a:pPr>
            <a:r>
              <a:rPr lang="fr-FR" sz="90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Dépense totale SDV + hospitalisation (€)</a:t>
            </a:r>
          </a:p>
        </p:txBody>
      </p:sp>
      <p:cxnSp>
        <p:nvCxnSpPr>
          <p:cNvPr id="54" name="Connecteur droit 53"/>
          <p:cNvCxnSpPr/>
          <p:nvPr/>
        </p:nvCxnSpPr>
        <p:spPr>
          <a:xfrm>
            <a:off x="6025511" y="4545246"/>
            <a:ext cx="28285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lipse 54"/>
          <p:cNvSpPr/>
          <p:nvPr/>
        </p:nvSpPr>
        <p:spPr>
          <a:xfrm>
            <a:off x="6096468" y="4496430"/>
            <a:ext cx="125713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6316666" y="1420086"/>
            <a:ext cx="1110680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T0</a:t>
            </a:r>
            <a:r>
              <a:rPr lang="fr-FR" sz="825" i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825" i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825" i="1" spc="-23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Initiation </a:t>
            </a:r>
            <a:r>
              <a:rPr lang="fr-FR" sz="825" i="1" spc="-23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Insuline</a:t>
            </a:r>
          </a:p>
        </p:txBody>
      </p:sp>
      <p:cxnSp>
        <p:nvCxnSpPr>
          <p:cNvPr id="57" name="Connecteur droit 56"/>
          <p:cNvCxnSpPr/>
          <p:nvPr/>
        </p:nvCxnSpPr>
        <p:spPr>
          <a:xfrm flipH="1" flipV="1">
            <a:off x="6425656" y="1850770"/>
            <a:ext cx="0" cy="2214000"/>
          </a:xfrm>
          <a:prstGeom prst="line">
            <a:avLst/>
          </a:prstGeom>
          <a:ln w="222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consommations de soins Groupe 1 </a:t>
            </a:r>
            <a:r>
              <a:rPr lang="fr-FR" sz="2400" b="0" smtClean="0"/>
              <a:t>(les 50%)</a:t>
            </a:r>
            <a:endParaRPr lang="fr-FR" sz="2400" b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|  </a:t>
            </a:r>
            <a:fld id="{E86A35C8-9D71-4F5C-ACEE-B72BBA825ACE}" type="slidenum">
              <a:rPr lang="fr-FR" smtClean="0"/>
              <a:pPr/>
              <a:t>13</a:t>
            </a:fld>
            <a:endParaRPr lang="fr-FR"/>
          </a:p>
        </p:txBody>
      </p:sp>
      <p:graphicFrame>
        <p:nvGraphicFramePr>
          <p:cNvPr id="31" name="Graphique 30"/>
          <p:cNvGraphicFramePr/>
          <p:nvPr>
            <p:extLst>
              <p:ext uri="{D42A27DB-BD31-4B8C-83A1-F6EECF244321}">
                <p14:modId xmlns:p14="http://schemas.microsoft.com/office/powerpoint/2010/main" val="3729008614"/>
              </p:ext>
            </p:extLst>
          </p:nvPr>
        </p:nvGraphicFramePr>
        <p:xfrm>
          <a:off x="773362" y="1702522"/>
          <a:ext cx="7632000" cy="2710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88659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740780" y="1049190"/>
            <a:ext cx="7697164" cy="367328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740670" y="921308"/>
            <a:ext cx="7698141" cy="36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 spc="-3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Evolution des dépenses de soins de ville et d’hospitalisation sur 4 ans  </a:t>
            </a:r>
            <a:r>
              <a:rPr lang="fr-FR" sz="1000" spc="-3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(Groupe 3 - </a:t>
            </a:r>
            <a:r>
              <a:rPr lang="fr-FR" sz="1000" spc="-3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n=493 </a:t>
            </a:r>
            <a:r>
              <a:rPr lang="fr-FR" sz="1000" spc="-3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 DT2, au RG</a:t>
            </a:r>
            <a:r>
              <a:rPr lang="fr-FR" sz="1000" spc="-3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fr-FR" sz="1000" spc="-3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6" name="Connecteur droit 45"/>
          <p:cNvCxnSpPr/>
          <p:nvPr/>
        </p:nvCxnSpPr>
        <p:spPr>
          <a:xfrm flipV="1">
            <a:off x="881362" y="4393983"/>
            <a:ext cx="741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1257707" y="4444321"/>
            <a:ext cx="1730556" cy="227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50"/>
              </a:lnSpc>
            </a:pPr>
            <a:r>
              <a:rPr lang="fr-FR" sz="90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Soins de ville : dépense totale (€) </a:t>
            </a:r>
          </a:p>
        </p:txBody>
      </p:sp>
      <p:cxnSp>
        <p:nvCxnSpPr>
          <p:cNvPr id="48" name="Connecteur droit 47"/>
          <p:cNvCxnSpPr/>
          <p:nvPr/>
        </p:nvCxnSpPr>
        <p:spPr>
          <a:xfrm>
            <a:off x="1015195" y="4545246"/>
            <a:ext cx="2828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lipse 48"/>
          <p:cNvSpPr/>
          <p:nvPr/>
        </p:nvSpPr>
        <p:spPr>
          <a:xfrm>
            <a:off x="1086151" y="4496430"/>
            <a:ext cx="125713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3790127" y="4444321"/>
            <a:ext cx="1754450" cy="227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50"/>
              </a:lnSpc>
            </a:pPr>
            <a:r>
              <a:rPr lang="fr-FR" sz="90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Coût total des hospitalisations (€)</a:t>
            </a:r>
          </a:p>
        </p:txBody>
      </p:sp>
      <p:cxnSp>
        <p:nvCxnSpPr>
          <p:cNvPr id="51" name="Connecteur droit 50"/>
          <p:cNvCxnSpPr/>
          <p:nvPr/>
        </p:nvCxnSpPr>
        <p:spPr>
          <a:xfrm>
            <a:off x="3547616" y="4545246"/>
            <a:ext cx="28285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lipse 51"/>
          <p:cNvSpPr/>
          <p:nvPr/>
        </p:nvSpPr>
        <p:spPr>
          <a:xfrm>
            <a:off x="3618572" y="4496430"/>
            <a:ext cx="125713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6268024" y="4444321"/>
            <a:ext cx="2064631" cy="227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50"/>
              </a:lnSpc>
            </a:pPr>
            <a:r>
              <a:rPr lang="fr-FR" sz="90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Dépense totale SDV + hospitalisation (€)</a:t>
            </a:r>
          </a:p>
        </p:txBody>
      </p:sp>
      <p:cxnSp>
        <p:nvCxnSpPr>
          <p:cNvPr id="54" name="Connecteur droit 53"/>
          <p:cNvCxnSpPr/>
          <p:nvPr/>
        </p:nvCxnSpPr>
        <p:spPr>
          <a:xfrm>
            <a:off x="6025511" y="4545246"/>
            <a:ext cx="28285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lipse 54"/>
          <p:cNvSpPr/>
          <p:nvPr/>
        </p:nvSpPr>
        <p:spPr>
          <a:xfrm>
            <a:off x="6096468" y="4496430"/>
            <a:ext cx="125713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6316666" y="1420086"/>
            <a:ext cx="1110680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T0</a:t>
            </a:r>
            <a:r>
              <a:rPr lang="fr-FR" sz="825" i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825" i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825" i="1" spc="-23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Initiation </a:t>
            </a:r>
            <a:r>
              <a:rPr lang="fr-FR" sz="825" i="1" spc="-23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Insuline</a:t>
            </a:r>
          </a:p>
        </p:txBody>
      </p:sp>
      <p:cxnSp>
        <p:nvCxnSpPr>
          <p:cNvPr id="57" name="Connecteur droit 56"/>
          <p:cNvCxnSpPr/>
          <p:nvPr/>
        </p:nvCxnSpPr>
        <p:spPr>
          <a:xfrm flipH="1" flipV="1">
            <a:off x="6425656" y="1850770"/>
            <a:ext cx="0" cy="2214000"/>
          </a:xfrm>
          <a:prstGeom prst="line">
            <a:avLst/>
          </a:prstGeom>
          <a:ln w="222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consommations de soins Groupe 2 </a:t>
            </a:r>
            <a:r>
              <a:rPr lang="fr-FR" sz="2400" b="0" smtClean="0"/>
              <a:t>(les 40%)</a:t>
            </a:r>
            <a:endParaRPr lang="fr-FR" sz="2400" b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|  </a:t>
            </a:r>
            <a:fld id="{E86A35C8-9D71-4F5C-ACEE-B72BBA825ACE}" type="slidenum">
              <a:rPr lang="fr-FR" smtClean="0"/>
              <a:pPr/>
              <a:t>14</a:t>
            </a:fld>
            <a:endParaRPr lang="fr-FR"/>
          </a:p>
        </p:txBody>
      </p:sp>
      <p:graphicFrame>
        <p:nvGraphicFramePr>
          <p:cNvPr id="27" name="Graphique 26"/>
          <p:cNvGraphicFramePr/>
          <p:nvPr>
            <p:extLst>
              <p:ext uri="{D42A27DB-BD31-4B8C-83A1-F6EECF244321}">
                <p14:modId xmlns:p14="http://schemas.microsoft.com/office/powerpoint/2010/main" val="328383848"/>
              </p:ext>
            </p:extLst>
          </p:nvPr>
        </p:nvGraphicFramePr>
        <p:xfrm>
          <a:off x="773362" y="1702522"/>
          <a:ext cx="7632000" cy="2710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92386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740780" y="1049190"/>
            <a:ext cx="7697164" cy="367328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740670" y="928585"/>
            <a:ext cx="7698141" cy="36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 spc="-3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Evolution des dépenses de soins de ville et d’hospitalisation sur 4 ans  </a:t>
            </a:r>
            <a:r>
              <a:rPr lang="fr-FR" sz="1000" spc="-3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(Groupe 3 - n=123 patients DT2, au RG</a:t>
            </a:r>
            <a:r>
              <a:rPr lang="fr-FR" sz="1000" spc="-3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fr-FR" sz="1000" spc="-3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consommations de soins Groupe 3 </a:t>
            </a:r>
            <a:r>
              <a:rPr lang="fr-FR" sz="2400" b="0" smtClean="0"/>
              <a:t>(les 10%)</a:t>
            </a:r>
            <a:endParaRPr lang="fr-FR" sz="2400" b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|  </a:t>
            </a:r>
            <a:fld id="{E86A35C8-9D71-4F5C-ACEE-B72BBA825ACE}" type="slidenum">
              <a:rPr lang="fr-FR" smtClean="0"/>
              <a:pPr/>
              <a:t>15</a:t>
            </a:fld>
            <a:endParaRPr lang="fr-FR"/>
          </a:p>
        </p:txBody>
      </p:sp>
      <p:cxnSp>
        <p:nvCxnSpPr>
          <p:cNvPr id="26" name="Connecteur droit 25"/>
          <p:cNvCxnSpPr/>
          <p:nvPr/>
        </p:nvCxnSpPr>
        <p:spPr>
          <a:xfrm flipV="1">
            <a:off x="881362" y="4393983"/>
            <a:ext cx="741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Graphique 26"/>
          <p:cNvGraphicFramePr/>
          <p:nvPr>
            <p:extLst>
              <p:ext uri="{D42A27DB-BD31-4B8C-83A1-F6EECF244321}">
                <p14:modId xmlns:p14="http://schemas.microsoft.com/office/powerpoint/2010/main" val="3589307626"/>
              </p:ext>
            </p:extLst>
          </p:nvPr>
        </p:nvGraphicFramePr>
        <p:xfrm>
          <a:off x="773362" y="1702522"/>
          <a:ext cx="7632000" cy="2710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ZoneTexte 30"/>
          <p:cNvSpPr txBox="1"/>
          <p:nvPr/>
        </p:nvSpPr>
        <p:spPr>
          <a:xfrm>
            <a:off x="1257707" y="4444321"/>
            <a:ext cx="1730556" cy="227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50"/>
              </a:lnSpc>
            </a:pPr>
            <a:r>
              <a:rPr lang="fr-FR" sz="90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Soins de ville : dépense totale (€) 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1015195" y="4545246"/>
            <a:ext cx="2828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1086151" y="4496430"/>
            <a:ext cx="125713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790127" y="4444321"/>
            <a:ext cx="1754450" cy="227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50"/>
              </a:lnSpc>
            </a:pPr>
            <a:r>
              <a:rPr lang="fr-FR" sz="90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Coût total des hospitalisations (€)</a:t>
            </a:r>
          </a:p>
        </p:txBody>
      </p:sp>
      <p:cxnSp>
        <p:nvCxnSpPr>
          <p:cNvPr id="35" name="Connecteur droit 34"/>
          <p:cNvCxnSpPr/>
          <p:nvPr/>
        </p:nvCxnSpPr>
        <p:spPr>
          <a:xfrm>
            <a:off x="3547616" y="4545246"/>
            <a:ext cx="28285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/>
          <p:cNvSpPr/>
          <p:nvPr/>
        </p:nvSpPr>
        <p:spPr>
          <a:xfrm>
            <a:off x="3618572" y="4496430"/>
            <a:ext cx="125713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6268024" y="4444321"/>
            <a:ext cx="2064631" cy="227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50"/>
              </a:lnSpc>
            </a:pPr>
            <a:r>
              <a:rPr lang="fr-FR" sz="90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Dépense totale SDV + hospitalisation (€)</a:t>
            </a:r>
          </a:p>
        </p:txBody>
      </p:sp>
      <p:cxnSp>
        <p:nvCxnSpPr>
          <p:cNvPr id="38" name="Connecteur droit 37"/>
          <p:cNvCxnSpPr/>
          <p:nvPr/>
        </p:nvCxnSpPr>
        <p:spPr>
          <a:xfrm>
            <a:off x="6025511" y="4545246"/>
            <a:ext cx="28285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/>
          <p:cNvSpPr/>
          <p:nvPr/>
        </p:nvSpPr>
        <p:spPr>
          <a:xfrm>
            <a:off x="6096468" y="4496430"/>
            <a:ext cx="125713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6316666" y="1420086"/>
            <a:ext cx="1110680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T0</a:t>
            </a:r>
            <a:r>
              <a:rPr lang="fr-FR" sz="825" i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825" i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825" i="1" spc="-23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Initiation </a:t>
            </a:r>
            <a:r>
              <a:rPr lang="fr-FR" sz="825" i="1" spc="-23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Insuline</a:t>
            </a:r>
          </a:p>
        </p:txBody>
      </p:sp>
      <p:cxnSp>
        <p:nvCxnSpPr>
          <p:cNvPr id="41" name="Connecteur droit 40"/>
          <p:cNvCxnSpPr/>
          <p:nvPr/>
        </p:nvCxnSpPr>
        <p:spPr>
          <a:xfrm flipH="1" flipV="1">
            <a:off x="6425656" y="1850770"/>
            <a:ext cx="0" cy="2214000"/>
          </a:xfrm>
          <a:prstGeom prst="line">
            <a:avLst/>
          </a:prstGeom>
          <a:ln w="222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3753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600"/>
              </a:lnSpc>
            </a:pPr>
            <a:r>
              <a:rPr lang="fr-FR" sz="2400" smtClean="0"/>
              <a:t>Des niveaux de consommation de ressources</a:t>
            </a:r>
            <a:br>
              <a:rPr lang="fr-FR" sz="2400" smtClean="0"/>
            </a:br>
            <a:r>
              <a:rPr lang="fr-FR" sz="2400" smtClean="0"/>
              <a:t>très hétérogènes selon les profils de patients 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|  </a:t>
            </a:r>
            <a:fld id="{E86A35C8-9D71-4F5C-ACEE-B72BBA825ACE}" type="slidenum">
              <a:rPr lang="fr-FR" smtClean="0"/>
              <a:pPr/>
              <a:t>16</a:t>
            </a:fld>
            <a:endParaRPr lang="fr-FR"/>
          </a:p>
        </p:txBody>
      </p:sp>
      <p:grpSp>
        <p:nvGrpSpPr>
          <p:cNvPr id="30" name="Groupe 29"/>
          <p:cNvGrpSpPr/>
          <p:nvPr/>
        </p:nvGrpSpPr>
        <p:grpSpPr>
          <a:xfrm>
            <a:off x="408697" y="1057219"/>
            <a:ext cx="8144994" cy="491442"/>
            <a:chOff x="744363" y="3094361"/>
            <a:chExt cx="8144994" cy="491442"/>
          </a:xfrm>
        </p:grpSpPr>
        <p:sp>
          <p:nvSpPr>
            <p:cNvPr id="31" name="Espace réservé du contenu 2"/>
            <p:cNvSpPr txBox="1">
              <a:spLocks/>
            </p:cNvSpPr>
            <p:nvPr/>
          </p:nvSpPr>
          <p:spPr bwMode="auto">
            <a:xfrm>
              <a:off x="1215302" y="3151710"/>
              <a:ext cx="7674055" cy="4340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257175" indent="-2571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l"/>
                <a:defRPr sz="1800">
                  <a:solidFill>
                    <a:srgbClr val="4D4D4D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466725" indent="-201216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 3" panose="05040102010807070707" pitchFamily="18" charset="2"/>
                <a:buChar char="Ò"/>
                <a:defRPr sz="16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68580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None/>
                <a:defRPr sz="1200">
                  <a:solidFill>
                    <a:srgbClr val="989898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200150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200">
                  <a:solidFill>
                    <a:srgbClr val="989898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1543050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200">
                  <a:solidFill>
                    <a:srgbClr val="989898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1885950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200">
                  <a:solidFill>
                    <a:srgbClr val="989898"/>
                  </a:solidFill>
                  <a:latin typeface="+mn-lt"/>
                  <a:cs typeface="+mn-cs"/>
                </a:defRPr>
              </a:lvl6pPr>
              <a:lvl7pPr marL="2228850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200">
                  <a:solidFill>
                    <a:srgbClr val="989898"/>
                  </a:solidFill>
                  <a:latin typeface="+mn-lt"/>
                  <a:cs typeface="+mn-cs"/>
                </a:defRPr>
              </a:lvl7pPr>
              <a:lvl8pPr marL="2571750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200">
                  <a:solidFill>
                    <a:srgbClr val="989898"/>
                  </a:solidFill>
                  <a:latin typeface="+mn-lt"/>
                  <a:cs typeface="+mn-cs"/>
                </a:defRPr>
              </a:lvl8pPr>
              <a:lvl9pPr marL="2914650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200">
                  <a:solidFill>
                    <a:srgbClr val="989898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lnSpc>
                  <a:spcPts val="1650"/>
                </a:lnSpc>
                <a:buNone/>
              </a:pPr>
              <a:r>
                <a:rPr lang="fr-FR" b="1" kern="0"/>
                <a:t>3 profils de patients DT2 avec différents niveaux de </a:t>
              </a:r>
              <a:r>
                <a:rPr lang="fr-FR" b="1" kern="0" smtClean="0"/>
                <a:t>consommation de </a:t>
              </a:r>
              <a:r>
                <a:rPr lang="fr-FR" b="1" kern="0"/>
                <a:t>ressources </a:t>
              </a:r>
              <a:r>
                <a:rPr lang="fr-FR" kern="0"/>
                <a:t>lors de l’initiation du traitement par insuline</a:t>
              </a:r>
            </a:p>
          </p:txBody>
        </p:sp>
        <p:sp>
          <p:nvSpPr>
            <p:cNvPr id="32" name="Ellipse 31"/>
            <p:cNvSpPr/>
            <p:nvPr/>
          </p:nvSpPr>
          <p:spPr>
            <a:xfrm>
              <a:off x="744363" y="3094361"/>
              <a:ext cx="310726" cy="3107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7500" rtlCol="0" anchor="ctr"/>
            <a:lstStyle/>
            <a:p>
              <a:pPr algn="ctr">
                <a:lnSpc>
                  <a:spcPts val="1650"/>
                </a:lnSpc>
              </a:pPr>
              <a:r>
                <a:rPr lang="fr-FR" b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fr-FR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2495172" y="1626780"/>
            <a:ext cx="3912385" cy="3394519"/>
            <a:chOff x="2495173" y="2125698"/>
            <a:chExt cx="3309592" cy="2895601"/>
          </a:xfrm>
        </p:grpSpPr>
        <p:sp>
          <p:nvSpPr>
            <p:cNvPr id="54" name="Rectangle 53"/>
            <p:cNvSpPr/>
            <p:nvPr/>
          </p:nvSpPr>
          <p:spPr>
            <a:xfrm>
              <a:off x="2495173" y="2125698"/>
              <a:ext cx="3309592" cy="289560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46" name="ZoneTexte 45"/>
            <p:cNvSpPr txBox="1">
              <a:spLocks noChangeArrowheads="1"/>
            </p:cNvSpPr>
            <p:nvPr/>
          </p:nvSpPr>
          <p:spPr bwMode="auto">
            <a:xfrm>
              <a:off x="3112936" y="4537795"/>
              <a:ext cx="1203609" cy="45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130000"/>
                <a:buFont typeface="Verdana" panose="020B0604030504040204" pitchFamily="34" charset="0"/>
                <a:buChar char="●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Verdana" panose="020B0604030504040204" pitchFamily="34" charset="0"/>
                <a:buChar char="●"/>
                <a:defRPr sz="1600" b="1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fr-FR" altLang="fr-FR" sz="1300" b="1" dirty="0">
                  <a:solidFill>
                    <a:srgbClr val="4D4D4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Distribution</a:t>
              </a:r>
              <a:br>
                <a:rPr lang="fr-FR" altLang="fr-FR" sz="1300" b="1" dirty="0">
                  <a:solidFill>
                    <a:srgbClr val="4D4D4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fr-FR" altLang="fr-FR" sz="1300" b="1" dirty="0">
                  <a:solidFill>
                    <a:srgbClr val="4D4D4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Patients</a:t>
              </a:r>
            </a:p>
          </p:txBody>
        </p:sp>
        <p:sp>
          <p:nvSpPr>
            <p:cNvPr id="47" name="ZoneTexte 15"/>
            <p:cNvSpPr txBox="1">
              <a:spLocks noChangeArrowheads="1"/>
            </p:cNvSpPr>
            <p:nvPr/>
          </p:nvSpPr>
          <p:spPr bwMode="auto">
            <a:xfrm>
              <a:off x="4486430" y="4537795"/>
              <a:ext cx="1262065" cy="45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130000"/>
                <a:buFont typeface="Verdana" panose="020B0604030504040204" pitchFamily="34" charset="0"/>
                <a:buChar char="●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Verdana" panose="020B0604030504040204" pitchFamily="34" charset="0"/>
                <a:buChar char="●"/>
                <a:defRPr sz="1600" b="1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fr-FR" altLang="fr-FR" sz="1300" b="1">
                  <a:solidFill>
                    <a:srgbClr val="4D4D4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Distribution</a:t>
              </a:r>
              <a:br>
                <a:rPr lang="fr-FR" altLang="fr-FR" sz="1300" b="1">
                  <a:solidFill>
                    <a:srgbClr val="4D4D4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fr-FR" altLang="fr-FR" sz="1300" b="1">
                  <a:solidFill>
                    <a:srgbClr val="4D4D4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Coûts</a:t>
              </a:r>
              <a:endParaRPr lang="fr-FR" altLang="fr-FR" sz="1300" b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435276" y="2354299"/>
              <a:ext cx="558924" cy="24967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solidFill>
                  <a:srgbClr val="4D4D4D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435276" y="2603701"/>
              <a:ext cx="558924" cy="7820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solidFill>
                  <a:srgbClr val="4D4D4D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435276" y="3385739"/>
              <a:ext cx="558924" cy="1091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3465968" y="2338267"/>
              <a:ext cx="497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10%</a:t>
              </a: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2620802" y="2371431"/>
              <a:ext cx="7263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b="1" dirty="0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Groupe 3</a:t>
              </a:r>
              <a:endParaRPr lang="fr-FR" sz="1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3465968" y="2889687"/>
              <a:ext cx="497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40%</a:t>
              </a:r>
              <a:endParaRPr lang="fr-F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2620802" y="2908783"/>
              <a:ext cx="7263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b="1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Groupe 2</a:t>
              </a:r>
              <a:endParaRPr lang="fr-FR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3465968" y="3826344"/>
              <a:ext cx="497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50%</a:t>
              </a:r>
              <a:endParaRPr lang="fr-F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2620802" y="3845440"/>
              <a:ext cx="7263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b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Groupe 1</a:t>
              </a:r>
              <a:endParaRPr lang="fr-FR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837999" y="2354297"/>
              <a:ext cx="558924" cy="80781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solidFill>
                  <a:srgbClr val="4D4D4D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837999" y="3159489"/>
              <a:ext cx="558924" cy="85366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solidFill>
                  <a:srgbClr val="4D4D4D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837999" y="4010529"/>
              <a:ext cx="558924" cy="4664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4868691" y="2653176"/>
              <a:ext cx="497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40%</a:t>
              </a:r>
              <a:endParaRPr lang="fr-F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4868691" y="3481290"/>
              <a:ext cx="497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40%</a:t>
              </a:r>
              <a:endParaRPr lang="fr-F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4868691" y="4138739"/>
              <a:ext cx="497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20%</a:t>
              </a:r>
              <a:endParaRPr lang="fr-F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riangle isocèle 5"/>
            <p:cNvSpPr/>
            <p:nvPr/>
          </p:nvSpPr>
          <p:spPr>
            <a:xfrm rot="5400000">
              <a:off x="4198409" y="3303022"/>
              <a:ext cx="391886" cy="24703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cxnSp>
          <p:nvCxnSpPr>
            <p:cNvPr id="8" name="Connecteur droit avec flèche 7"/>
            <p:cNvCxnSpPr/>
            <p:nvPr/>
          </p:nvCxnSpPr>
          <p:spPr>
            <a:xfrm>
              <a:off x="3714738" y="3188327"/>
              <a:ext cx="2" cy="58455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35756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600"/>
              </a:lnSpc>
            </a:pPr>
            <a:r>
              <a:rPr lang="fr-FR" sz="2400" smtClean="0"/>
              <a:t>L’acquisition de l’autonomie semble l’enjeu majeur</a:t>
            </a:r>
            <a:br>
              <a:rPr lang="fr-FR" sz="2400" smtClean="0"/>
            </a:br>
            <a:r>
              <a:rPr lang="fr-FR" sz="2400" smtClean="0"/>
              <a:t>de la prise en charge des patients à l’initiation de l’insuline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|  </a:t>
            </a:r>
            <a:fld id="{E86A35C8-9D71-4F5C-ACEE-B72BBA825ACE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 bwMode="auto">
          <a:xfrm>
            <a:off x="804135" y="949320"/>
            <a:ext cx="806759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l"/>
              <a:defRPr sz="18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66725" indent="-20121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 3" panose="05040102010807070707" pitchFamily="18" charset="2"/>
              <a:buChar char="Ò"/>
              <a:defRPr sz="16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None/>
              <a:defRPr sz="1200">
                <a:solidFill>
                  <a:srgbClr val="9898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rgbClr val="9898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rgbClr val="9898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rgbClr val="989898"/>
                </a:solidFill>
                <a:latin typeface="+mn-lt"/>
                <a:cs typeface="+mn-cs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rgbClr val="989898"/>
                </a:solidFill>
                <a:latin typeface="+mn-lt"/>
                <a:cs typeface="+mn-cs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rgbClr val="989898"/>
                </a:solidFill>
                <a:latin typeface="+mn-lt"/>
                <a:cs typeface="+mn-cs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rgbClr val="989898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ts val="1900"/>
              </a:lnSpc>
              <a:buNone/>
            </a:pPr>
            <a:r>
              <a:rPr lang="fr-FR" b="1" kern="0" dirty="0"/>
              <a:t>L’acquisition de l’autonomie est un enjeu médical et économique </a:t>
            </a:r>
            <a:r>
              <a:rPr lang="fr-FR" b="1" kern="0" dirty="0" smtClean="0"/>
              <a:t>majeur </a:t>
            </a:r>
            <a:r>
              <a:rPr lang="fr-FR" kern="0" dirty="0" smtClean="0"/>
              <a:t>au </a:t>
            </a:r>
            <a:r>
              <a:rPr lang="fr-FR" kern="0" dirty="0"/>
              <a:t>moment du passage à l’insuline</a:t>
            </a:r>
          </a:p>
          <a:p>
            <a:pPr marL="266700" lvl="1" indent="-266700">
              <a:lnSpc>
                <a:spcPts val="1700"/>
              </a:lnSpc>
              <a:spcBef>
                <a:spcPts val="0"/>
              </a:spcBef>
            </a:pPr>
            <a:r>
              <a:rPr lang="fr-FR" kern="0" dirty="0"/>
              <a:t>La durée du recours aux auxiliaires médicaux apparait comme un des indicateurs du niveau d’autonomie des patients traités par </a:t>
            </a:r>
            <a:r>
              <a:rPr lang="fr-FR" kern="0" dirty="0" smtClean="0"/>
              <a:t>insuline</a:t>
            </a:r>
            <a:endParaRPr lang="fr-FR" kern="0" dirty="0"/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 bwMode="auto">
          <a:xfrm>
            <a:off x="804133" y="2062333"/>
            <a:ext cx="8067595" cy="106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l"/>
              <a:defRPr sz="18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66725" indent="-20121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 3" panose="05040102010807070707" pitchFamily="18" charset="2"/>
              <a:buChar char="Ò"/>
              <a:defRPr sz="16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None/>
              <a:defRPr sz="1200">
                <a:solidFill>
                  <a:srgbClr val="9898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rgbClr val="9898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rgbClr val="9898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rgbClr val="989898"/>
                </a:solidFill>
                <a:latin typeface="+mn-lt"/>
                <a:cs typeface="+mn-cs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rgbClr val="989898"/>
                </a:solidFill>
                <a:latin typeface="+mn-lt"/>
                <a:cs typeface="+mn-cs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rgbClr val="989898"/>
                </a:solidFill>
                <a:latin typeface="+mn-lt"/>
                <a:cs typeface="+mn-cs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rgbClr val="989898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ts val="1650"/>
              </a:lnSpc>
              <a:buNone/>
            </a:pPr>
            <a:r>
              <a:rPr lang="fr-FR" kern="0"/>
              <a:t>Toute initiative visant à </a:t>
            </a:r>
            <a:r>
              <a:rPr lang="fr-FR" b="1" kern="0"/>
              <a:t>accélérer l’acquisition de l’autonomie du patient</a:t>
            </a:r>
            <a:r>
              <a:rPr lang="fr-FR" kern="0"/>
              <a:t> semble intéressante à condition qu’elle soit adaptée au</a:t>
            </a:r>
          </a:p>
          <a:p>
            <a:pPr marL="266700" lvl="1" indent="-266700">
              <a:lnSpc>
                <a:spcPts val="165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fr-FR" kern="0"/>
              <a:t>Profil médico-social du patient</a:t>
            </a:r>
          </a:p>
          <a:p>
            <a:pPr marL="266700" lvl="1" indent="-266700">
              <a:lnSpc>
                <a:spcPts val="165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fr-FR" kern="0"/>
              <a:t>Son parcours de soins</a:t>
            </a:r>
          </a:p>
          <a:p>
            <a:pPr marL="266700" lvl="1" indent="-266700">
              <a:lnSpc>
                <a:spcPts val="165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fr-FR" kern="0"/>
              <a:t>Ressources médicales disponibles au sein du territoire</a:t>
            </a:r>
          </a:p>
        </p:txBody>
      </p:sp>
    </p:spTree>
    <p:extLst>
      <p:ext uri="{BB962C8B-B14F-4D97-AF65-F5344CB8AC3E}">
        <p14:creationId xmlns:p14="http://schemas.microsoft.com/office/powerpoint/2010/main" val="38568372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 leviers d’optimisation possibles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|  </a:t>
            </a:r>
            <a:fld id="{E86A35C8-9D71-4F5C-ACEE-B72BBA825ACE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711843" y="1280405"/>
            <a:ext cx="7720314" cy="118500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23" name="ZoneTexte 22"/>
          <p:cNvSpPr txBox="1"/>
          <p:nvPr/>
        </p:nvSpPr>
        <p:spPr>
          <a:xfrm>
            <a:off x="711845" y="1774976"/>
            <a:ext cx="2783711" cy="67326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27000" rIns="27000" rtlCol="0" anchor="ctr">
            <a:spAutoFit/>
          </a:bodyPr>
          <a:lstStyle/>
          <a:p>
            <a:pPr algn="ctr">
              <a:lnSpc>
                <a:spcPts val="1500"/>
              </a:lnSpc>
            </a:pPr>
            <a:r>
              <a:rPr lang="fr-FR" sz="1400" b="1" spc="-1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Améliorer la prise en </a:t>
            </a:r>
            <a:r>
              <a:rPr lang="fr-FR" sz="1400" b="1" spc="-15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charge et</a:t>
            </a:r>
            <a:br>
              <a:rPr lang="fr-FR" sz="1400" b="1" spc="-15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400" b="1" spc="-15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fr-FR" sz="1400" b="1" spc="-1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qualité de </a:t>
            </a:r>
            <a:r>
              <a:rPr lang="fr-FR" sz="1400" b="1" spc="-15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 des </a:t>
            </a:r>
            <a:r>
              <a:rPr lang="fr-FR" sz="1400" b="1" spc="-1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 </a:t>
            </a:r>
            <a:r>
              <a:rPr lang="fr-FR" sz="1400" b="1" spc="-15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DT2</a:t>
            </a:r>
            <a:br>
              <a:rPr lang="fr-FR" sz="1400" b="1" spc="-15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400" b="1" spc="-15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lors de </a:t>
            </a:r>
            <a:r>
              <a:rPr lang="fr-FR" sz="1400" b="1" spc="-1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mise sous insuline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171156" y="1301241"/>
            <a:ext cx="2801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OBJECTIFS</a:t>
            </a:r>
            <a:endParaRPr lang="fr-FR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703663" y="1728237"/>
            <a:ext cx="2093246" cy="72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27000" rIns="27000" rtlCol="0" anchor="ctr">
            <a:noAutofit/>
          </a:bodyPr>
          <a:lstStyle/>
          <a:p>
            <a:pPr algn="ctr">
              <a:lnSpc>
                <a:spcPts val="1500"/>
              </a:lnSpc>
            </a:pPr>
            <a:r>
              <a:rPr lang="fr-FR" sz="1400" b="1" spc="-1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Diminuer les coûts</a:t>
            </a:r>
            <a:br>
              <a:rPr lang="fr-FR" sz="1400" b="1" spc="-1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400" b="1" spc="-1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 prise en charge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005020" y="1728237"/>
            <a:ext cx="2427139" cy="72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27000" rIns="27000" rtlCol="0" anchor="ctr">
            <a:noAutofit/>
          </a:bodyPr>
          <a:lstStyle/>
          <a:p>
            <a:pPr algn="ctr">
              <a:lnSpc>
                <a:spcPts val="1500"/>
              </a:lnSpc>
            </a:pPr>
            <a:r>
              <a:rPr lang="fr-FR" sz="1400" b="1" spc="-1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Optimiser l’utilisation</a:t>
            </a:r>
            <a:br>
              <a:rPr lang="fr-FR" sz="1400" b="1" spc="-1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400" b="1" spc="-1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ressources disponibles</a:t>
            </a:r>
            <a:br>
              <a:rPr lang="fr-FR" sz="1400" b="1" spc="-1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400" b="1" spc="-1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 niveau du territoire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11843" y="2921178"/>
            <a:ext cx="7720314" cy="142179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27" name="ZoneTexte 26"/>
          <p:cNvSpPr txBox="1"/>
          <p:nvPr/>
        </p:nvSpPr>
        <p:spPr>
          <a:xfrm>
            <a:off x="711843" y="3657230"/>
            <a:ext cx="2130442" cy="673261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1500"/>
              </a:lnSpc>
            </a:pPr>
            <a:r>
              <a:rPr lang="fr-FR"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Favoriser </a:t>
            </a:r>
            <a:r>
              <a:rPr lang="fr-FR" sz="14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l’acquisition</a:t>
            </a:r>
            <a:br>
              <a:rPr lang="fr-FR" sz="14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4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fr-FR"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l’autonomie</a:t>
            </a:r>
            <a:br>
              <a:rPr lang="fr-FR"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patients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729205" y="2942016"/>
            <a:ext cx="768559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3 LEVIERS</a:t>
            </a:r>
          </a:p>
          <a:p>
            <a:pPr algn="ctr">
              <a:lnSpc>
                <a:spcPts val="1575"/>
              </a:lnSpc>
              <a:spcBef>
                <a:spcPts val="225"/>
              </a:spcBef>
            </a:pPr>
            <a:r>
              <a:rPr lang="fr-FR" sz="1600" spc="-20" dirty="0">
                <a:latin typeface="Calibri" panose="020F0502020204030204" pitchFamily="34" charset="0"/>
                <a:cs typeface="Calibri" panose="020F0502020204030204" pitchFamily="34" charset="0"/>
              </a:rPr>
              <a:t>complémentaires dont l’ordre </a:t>
            </a:r>
            <a:r>
              <a:rPr lang="fr-FR" sz="1600" spc="-2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fr-FR" sz="1600" spc="-20" smtClean="0">
                <a:latin typeface="Calibri" panose="020F0502020204030204" pitchFamily="34" charset="0"/>
                <a:cs typeface="Calibri" panose="020F0502020204030204" pitchFamily="34" charset="0"/>
              </a:rPr>
              <a:t>priorité pourra </a:t>
            </a:r>
            <a:r>
              <a:rPr lang="fr-FR" sz="1600" spc="-20" dirty="0">
                <a:latin typeface="Calibri" panose="020F0502020204030204" pitchFamily="34" charset="0"/>
                <a:cs typeface="Calibri" panose="020F0502020204030204" pitchFamily="34" charset="0"/>
              </a:rPr>
              <a:t>être adapté en fonction des </a:t>
            </a:r>
            <a:r>
              <a:rPr lang="fr-FR" sz="1600" spc="-20">
                <a:latin typeface="Calibri" panose="020F0502020204030204" pitchFamily="34" charset="0"/>
                <a:cs typeface="Calibri" panose="020F0502020204030204" pitchFamily="34" charset="0"/>
              </a:rPr>
              <a:t>audiences </a:t>
            </a:r>
            <a:r>
              <a:rPr lang="fr-FR" sz="1600" spc="-20" smtClean="0">
                <a:latin typeface="Calibri" panose="020F0502020204030204" pitchFamily="34" charset="0"/>
                <a:cs typeface="Calibri" panose="020F0502020204030204" pitchFamily="34" charset="0"/>
              </a:rPr>
              <a:t>cibles</a:t>
            </a:r>
            <a:endParaRPr lang="fr-FR" sz="1600" spc="-2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060694" y="3657230"/>
            <a:ext cx="1943982" cy="673261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1500"/>
              </a:lnSpc>
            </a:pPr>
            <a:r>
              <a:rPr lang="fr-FR"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Faciliter la </a:t>
            </a:r>
            <a:r>
              <a:rPr lang="fr-FR" sz="14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pratique</a:t>
            </a:r>
            <a:br>
              <a:rPr lang="fr-FR" sz="14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4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fr-FR"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l’exercice</a:t>
            </a:r>
            <a:br>
              <a:rPr lang="fr-FR"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soignants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223083" y="3657230"/>
            <a:ext cx="3209074" cy="673261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1500"/>
              </a:lnSpc>
            </a:pPr>
            <a:r>
              <a:rPr lang="fr-FR" sz="1400" b="1" spc="-3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Contribuer à l’optimisation du </a:t>
            </a:r>
            <a:r>
              <a:rPr lang="fr-FR" sz="1400" b="1" spc="-3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parcours</a:t>
            </a:r>
            <a:br>
              <a:rPr lang="fr-FR" sz="1400" b="1" spc="-3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400" b="1" spc="-3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fr-FR" sz="1400" b="1" spc="-3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soins en fonction des ressources disponibles au niveau du territoire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244009" y="4423138"/>
            <a:ext cx="3115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Technique d’injection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Adaptation des doses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81130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élogramme 15"/>
          <p:cNvSpPr/>
          <p:nvPr/>
        </p:nvSpPr>
        <p:spPr>
          <a:xfrm>
            <a:off x="350591" y="1022389"/>
            <a:ext cx="8655546" cy="3508335"/>
          </a:xfrm>
          <a:prstGeom prst="parallelogram">
            <a:avLst>
              <a:gd name="adj" fmla="val 6164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620996"/>
              </p:ext>
            </p:extLst>
          </p:nvPr>
        </p:nvGraphicFramePr>
        <p:xfrm>
          <a:off x="652652" y="992352"/>
          <a:ext cx="7837689" cy="3538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63165" y="159588"/>
            <a:ext cx="8580835" cy="449480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</a:pPr>
            <a:r>
              <a:rPr lang="fr-F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Efficacité à 6 mois de l’introduction de l’insuline </a:t>
            </a:r>
            <a:r>
              <a:rPr lang="fr-FR" alt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glargine</a:t>
            </a:r>
            <a:r>
              <a:rPr lang="fr-F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dans le DT2 : un fossé entre les essais cliniques randomisés et la vie réelle</a:t>
            </a:r>
            <a:endParaRPr lang="en-US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1776420" y="1106612"/>
            <a:ext cx="6605769" cy="527421"/>
            <a:chOff x="1962158" y="1360415"/>
            <a:chExt cx="6605769" cy="703227"/>
          </a:xfrm>
        </p:grpSpPr>
        <p:sp>
          <p:nvSpPr>
            <p:cNvPr id="4" name="TextBox 3"/>
            <p:cNvSpPr txBox="1"/>
            <p:nvPr/>
          </p:nvSpPr>
          <p:spPr>
            <a:xfrm>
              <a:off x="2170388" y="1382319"/>
              <a:ext cx="1462623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596169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HbA</a:t>
              </a:r>
              <a:r>
                <a:rPr lang="en-US" sz="1400" b="1" baseline="-25000" dirty="0">
                  <a:solidFill>
                    <a:srgbClr val="596169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1c</a:t>
              </a:r>
              <a:r>
                <a:rPr lang="en-US" sz="1400" b="1" dirty="0">
                  <a:solidFill>
                    <a:srgbClr val="596169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&lt; 7%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14305" y="1366016"/>
              <a:ext cx="2375952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596169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HbA</a:t>
              </a:r>
              <a:r>
                <a:rPr lang="en-US" sz="1400" b="1" baseline="-25000" dirty="0">
                  <a:solidFill>
                    <a:srgbClr val="596169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1c</a:t>
              </a:r>
              <a:r>
                <a:rPr lang="en-US" sz="1400" b="1" dirty="0">
                  <a:solidFill>
                    <a:srgbClr val="596169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≥ 7% FPG &lt; 130 mg/</a:t>
              </a:r>
              <a:r>
                <a:rPr lang="en-US" sz="1400" b="1" dirty="0" err="1">
                  <a:solidFill>
                    <a:srgbClr val="596169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dL</a:t>
              </a:r>
              <a:endParaRPr lang="en-US" sz="1400" b="1" dirty="0">
                <a:solidFill>
                  <a:srgbClr val="596169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92822" y="1360415"/>
              <a:ext cx="2275105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596169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HbA</a:t>
              </a:r>
              <a:r>
                <a:rPr lang="en-US" sz="1400" b="1" baseline="-25000" dirty="0">
                  <a:solidFill>
                    <a:srgbClr val="596169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1c</a:t>
              </a:r>
              <a:r>
                <a:rPr lang="en-US" sz="1400" b="1" dirty="0">
                  <a:solidFill>
                    <a:srgbClr val="596169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≥ 7% FPG ≥ 130 mg/</a:t>
              </a:r>
              <a:r>
                <a:rPr lang="en-US" sz="1400" b="1" dirty="0" err="1">
                  <a:solidFill>
                    <a:srgbClr val="596169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dL</a:t>
              </a:r>
              <a:endParaRPr lang="en-US" sz="1400" b="1" dirty="0">
                <a:solidFill>
                  <a:srgbClr val="596169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962158" y="1432092"/>
              <a:ext cx="208230" cy="20823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89498" y="1412680"/>
              <a:ext cx="208230" cy="2082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40720" y="1423381"/>
              <a:ext cx="208230" cy="2082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1020726" y="4638029"/>
            <a:ext cx="798541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pPr algn="r"/>
            <a:r>
              <a:rPr lang="fr-FR" sz="1200" dirty="0"/>
              <a:t>EMR = </a:t>
            </a:r>
            <a:r>
              <a:rPr lang="fr-FR" sz="1200" dirty="0" err="1"/>
              <a:t>electronic</a:t>
            </a:r>
            <a:r>
              <a:rPr lang="fr-FR" sz="1200" dirty="0"/>
              <a:t> </a:t>
            </a:r>
            <a:r>
              <a:rPr lang="fr-FR" sz="1200" dirty="0" err="1"/>
              <a:t>medical</a:t>
            </a:r>
            <a:r>
              <a:rPr lang="fr-FR" sz="1200" dirty="0"/>
              <a:t> record; FPG = </a:t>
            </a:r>
            <a:r>
              <a:rPr lang="fr-FR" sz="1200" dirty="0" err="1"/>
              <a:t>fasting</a:t>
            </a:r>
            <a:r>
              <a:rPr lang="fr-FR" sz="1200" dirty="0"/>
              <a:t> plasma glucose; RCT = </a:t>
            </a:r>
            <a:r>
              <a:rPr lang="fr-FR" sz="1200" dirty="0" err="1"/>
              <a:t>randomized</a:t>
            </a:r>
            <a:r>
              <a:rPr lang="fr-FR" sz="1200" dirty="0"/>
              <a:t> </a:t>
            </a:r>
            <a:r>
              <a:rPr lang="fr-FR" sz="1200" dirty="0" err="1"/>
              <a:t>controlled</a:t>
            </a:r>
            <a:r>
              <a:rPr lang="fr-FR" sz="1200" dirty="0"/>
              <a:t> trial </a:t>
            </a:r>
          </a:p>
          <a:p>
            <a:pPr algn="r"/>
            <a:r>
              <a:rPr lang="fr-FR" sz="1200" dirty="0" err="1"/>
              <a:t>S.Brunton</a:t>
            </a:r>
            <a:r>
              <a:rPr lang="fr-FR" sz="1200" dirty="0"/>
              <a:t>: EASD 2014 abstract OP 19 : </a:t>
            </a:r>
            <a:r>
              <a:rPr lang="fr-FR" sz="1200" dirty="0" err="1"/>
              <a:t>Characteristics</a:t>
            </a:r>
            <a:r>
              <a:rPr lang="fr-FR" sz="1200" dirty="0"/>
              <a:t> of patients </a:t>
            </a:r>
            <a:r>
              <a:rPr lang="fr-FR" sz="1200" dirty="0" err="1"/>
              <a:t>with</a:t>
            </a:r>
            <a:r>
              <a:rPr lang="fr-FR" sz="1200" dirty="0"/>
              <a:t> T2DM </a:t>
            </a:r>
            <a:r>
              <a:rPr lang="fr-FR" sz="1200" dirty="0" err="1"/>
              <a:t>who</a:t>
            </a:r>
            <a:r>
              <a:rPr lang="fr-FR" sz="1200" dirty="0"/>
              <a:t> do not  </a:t>
            </a:r>
            <a:r>
              <a:rPr lang="fr-FR" sz="1200" dirty="0" err="1"/>
              <a:t>achieve</a:t>
            </a:r>
            <a:r>
              <a:rPr lang="fr-FR" sz="1200" dirty="0"/>
              <a:t> </a:t>
            </a:r>
            <a:r>
              <a:rPr lang="fr-FR" sz="1200" dirty="0" err="1"/>
              <a:t>glycaemic</a:t>
            </a:r>
            <a:r>
              <a:rPr lang="fr-FR" sz="1200" dirty="0"/>
              <a:t> goals</a:t>
            </a:r>
          </a:p>
        </p:txBody>
      </p:sp>
    </p:spTree>
    <p:extLst>
      <p:ext uri="{BB962C8B-B14F-4D97-AF65-F5344CB8AC3E}">
        <p14:creationId xmlns:p14="http://schemas.microsoft.com/office/powerpoint/2010/main" val="16539519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3829" y="314928"/>
            <a:ext cx="6381750" cy="390525"/>
          </a:xfrm>
        </p:spPr>
        <p:txBody>
          <a:bodyPr>
            <a:noAutofit/>
          </a:bodyPr>
          <a:lstStyle/>
          <a:p>
            <a:r>
              <a:rPr lang="en-US" altLang="en-US" sz="2100" dirty="0" err="1"/>
              <a:t>Déclaration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publique</a:t>
            </a:r>
            <a:r>
              <a:rPr lang="en-US" altLang="en-US" sz="2100" dirty="0"/>
              <a:t> d</a:t>
            </a:r>
            <a:r>
              <a:rPr lang="fr-FR" altLang="en-US" sz="2100" dirty="0">
                <a:ea typeface="ＭＳ Ｐゴシック" pitchFamily="34" charset="-128"/>
              </a:rPr>
              <a:t>’</a:t>
            </a:r>
            <a:r>
              <a:rPr lang="en-US" altLang="ja-JP" sz="2100" dirty="0" err="1">
                <a:ea typeface="ＭＳ Ｐゴシック" pitchFamily="34" charset="-128"/>
              </a:rPr>
              <a:t>intérêts</a:t>
            </a:r>
            <a:r>
              <a:rPr lang="en-US" altLang="ja-JP" sz="2100" dirty="0">
                <a:ea typeface="ＭＳ Ｐゴシック" pitchFamily="34" charset="-128"/>
              </a:rPr>
              <a:t/>
            </a:r>
            <a:br>
              <a:rPr lang="en-US" altLang="ja-JP" sz="2100" dirty="0">
                <a:ea typeface="ＭＳ Ｐゴシック" pitchFamily="34" charset="-128"/>
              </a:rPr>
            </a:br>
            <a:endParaRPr lang="fr-FR" sz="21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81125" y="1135499"/>
            <a:ext cx="6619875" cy="295592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sz="1800" dirty="0" err="1">
                <a:ea typeface="ＭＳ Ｐゴシック" pitchFamily="34" charset="-128"/>
              </a:rPr>
              <a:t>L’auteur</a:t>
            </a:r>
            <a:r>
              <a:rPr lang="en-US" altLang="ja-JP" sz="1800" dirty="0">
                <a:ea typeface="ＭＳ Ｐゴシック" pitchFamily="34" charset="-128"/>
              </a:rPr>
              <a:t> </a:t>
            </a:r>
            <a:r>
              <a:rPr lang="en-US" altLang="ja-JP" sz="1800" dirty="0" err="1">
                <a:ea typeface="ＭＳ Ｐゴシック" pitchFamily="34" charset="-128"/>
              </a:rPr>
              <a:t>déclare</a:t>
            </a:r>
            <a:r>
              <a:rPr lang="en-US" altLang="ja-JP" sz="1800" dirty="0">
                <a:ea typeface="ＭＳ Ｐゴシック" pitchFamily="34" charset="-128"/>
              </a:rPr>
              <a:t> </a:t>
            </a:r>
            <a:r>
              <a:rPr lang="en-US" altLang="ja-JP" sz="1800" dirty="0" err="1">
                <a:ea typeface="ＭＳ Ｐゴシック" pitchFamily="34" charset="-128"/>
              </a:rPr>
              <a:t>avoir</a:t>
            </a:r>
            <a:r>
              <a:rPr lang="en-US" altLang="ja-JP" sz="1800" dirty="0">
                <a:ea typeface="ＭＳ Ｐゴシック" pitchFamily="34" charset="-128"/>
              </a:rPr>
              <a:t> </a:t>
            </a:r>
            <a:r>
              <a:rPr lang="en-US" altLang="ja-JP" sz="1800" dirty="0" err="1">
                <a:ea typeface="ＭＳ Ｐゴシック" pitchFamily="34" charset="-128"/>
              </a:rPr>
              <a:t>participé</a:t>
            </a:r>
            <a:r>
              <a:rPr lang="en-US" altLang="ja-JP" sz="1800" dirty="0">
                <a:ea typeface="ＭＳ Ｐゴシック" pitchFamily="34" charset="-128"/>
              </a:rPr>
              <a:t> à des interventions </a:t>
            </a:r>
            <a:r>
              <a:rPr lang="en-US" altLang="ja-JP" sz="1800" dirty="0" err="1">
                <a:ea typeface="ＭＳ Ｐゴシック" pitchFamily="34" charset="-128"/>
              </a:rPr>
              <a:t>ponctuelles</a:t>
            </a:r>
            <a:r>
              <a:rPr lang="en-US" altLang="ja-JP" sz="1800" dirty="0">
                <a:ea typeface="ＭＳ Ｐゴシック" pitchFamily="34" charset="-128"/>
              </a:rPr>
              <a:t> (</a:t>
            </a:r>
            <a:r>
              <a:rPr lang="en-US" altLang="ja-JP" sz="1800" dirty="0" err="1">
                <a:ea typeface="ＭＳ Ｐゴシック" pitchFamily="34" charset="-128"/>
              </a:rPr>
              <a:t>essais</a:t>
            </a:r>
            <a:r>
              <a:rPr lang="en-US" altLang="ja-JP" sz="1800" dirty="0">
                <a:ea typeface="ＭＳ Ｐゴシック" pitchFamily="34" charset="-128"/>
              </a:rPr>
              <a:t> </a:t>
            </a:r>
            <a:r>
              <a:rPr lang="en-US" altLang="ja-JP" sz="1800" dirty="0" err="1">
                <a:ea typeface="ＭＳ Ｐゴシック" pitchFamily="34" charset="-128"/>
              </a:rPr>
              <a:t>cliniques</a:t>
            </a:r>
            <a:r>
              <a:rPr lang="en-US" altLang="ja-JP" sz="1800" dirty="0">
                <a:ea typeface="ＭＳ Ｐゴシック" pitchFamily="34" charset="-128"/>
              </a:rPr>
              <a:t>, </a:t>
            </a:r>
            <a:r>
              <a:rPr lang="en-US" altLang="ja-JP" sz="1800" dirty="0" err="1">
                <a:ea typeface="ＭＳ Ｐゴシック" pitchFamily="34" charset="-128"/>
              </a:rPr>
              <a:t>travaux</a:t>
            </a:r>
            <a:r>
              <a:rPr lang="en-US" altLang="ja-JP" sz="1800" dirty="0">
                <a:ea typeface="ＭＳ Ｐゴシック" pitchFamily="34" charset="-128"/>
              </a:rPr>
              <a:t> </a:t>
            </a:r>
            <a:r>
              <a:rPr lang="en-US" altLang="ja-JP" sz="1800" dirty="0" err="1">
                <a:ea typeface="ＭＳ Ｐゴシック" pitchFamily="34" charset="-128"/>
              </a:rPr>
              <a:t>scientifiques</a:t>
            </a:r>
            <a:r>
              <a:rPr lang="en-US" altLang="ja-JP" sz="1800" dirty="0">
                <a:ea typeface="ＭＳ Ｐゴシック" pitchFamily="34" charset="-128"/>
              </a:rPr>
              <a:t>, </a:t>
            </a:r>
            <a:r>
              <a:rPr lang="en-US" altLang="ja-JP" sz="1800" dirty="0" err="1">
                <a:ea typeface="ＭＳ Ｐゴシック" pitchFamily="34" charset="-128"/>
              </a:rPr>
              <a:t>activité</a:t>
            </a:r>
            <a:r>
              <a:rPr lang="en-US" altLang="ja-JP" sz="1800" dirty="0">
                <a:ea typeface="ＭＳ Ｐゴシック" pitchFamily="34" charset="-128"/>
              </a:rPr>
              <a:t> de </a:t>
            </a:r>
            <a:r>
              <a:rPr lang="en-US" altLang="ja-JP" sz="1800" dirty="0" err="1">
                <a:ea typeface="ＭＳ Ｐゴシック" pitchFamily="34" charset="-128"/>
              </a:rPr>
              <a:t>conseil</a:t>
            </a:r>
            <a:r>
              <a:rPr lang="en-US" altLang="ja-JP" sz="1800" dirty="0">
                <a:ea typeface="ＭＳ Ｐゴシック" pitchFamily="34" charset="-128"/>
              </a:rPr>
              <a:t>, </a:t>
            </a:r>
            <a:r>
              <a:rPr lang="en-US" altLang="ja-JP" sz="1800" dirty="0" err="1">
                <a:ea typeface="ＭＳ Ｐゴシック" pitchFamily="34" charset="-128"/>
              </a:rPr>
              <a:t>conférence</a:t>
            </a:r>
            <a:r>
              <a:rPr lang="en-US" altLang="ja-JP" sz="1800" dirty="0">
                <a:ea typeface="ＭＳ Ｐゴシック" pitchFamily="34" charset="-128"/>
              </a:rPr>
              <a:t> </a:t>
            </a:r>
            <a:r>
              <a:rPr lang="en-US" altLang="ja-JP" sz="1800" dirty="0" err="1">
                <a:ea typeface="ＭＳ Ｐゴシック" pitchFamily="34" charset="-128"/>
              </a:rPr>
              <a:t>ou</a:t>
            </a:r>
            <a:r>
              <a:rPr lang="en-US" altLang="ja-JP" sz="1800" dirty="0">
                <a:ea typeface="ＭＳ Ｐゴシック" pitchFamily="34" charset="-128"/>
              </a:rPr>
              <a:t> </a:t>
            </a:r>
            <a:r>
              <a:rPr lang="en-US" altLang="ja-JP" sz="1800" dirty="0" err="1">
                <a:ea typeface="ＭＳ Ｐゴシック" pitchFamily="34" charset="-128"/>
              </a:rPr>
              <a:t>colloque</a:t>
            </a:r>
            <a:r>
              <a:rPr lang="en-US" altLang="ja-JP" sz="1800" dirty="0">
                <a:ea typeface="ＭＳ Ｐゴシック" pitchFamily="34" charset="-128"/>
              </a:rPr>
              <a:t>) pour les </a:t>
            </a:r>
            <a:r>
              <a:rPr lang="en-US" altLang="ja-JP" sz="1800" dirty="0" err="1">
                <a:ea typeface="ＭＳ Ｐゴシック" pitchFamily="34" charset="-128"/>
              </a:rPr>
              <a:t>entreprises</a:t>
            </a:r>
            <a:endParaRPr lang="en-US" altLang="ja-JP" sz="1800" dirty="0">
              <a:ea typeface="ＭＳ Ｐゴシック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ja-JP" sz="1800" dirty="0">
              <a:ea typeface="ＭＳ Ｐゴシック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800" dirty="0">
                <a:ea typeface="ＭＳ Ｐゴシック" pitchFamily="34" charset="-128"/>
              </a:rPr>
              <a:t>Abbott, </a:t>
            </a:r>
            <a:r>
              <a:rPr lang="en-US" altLang="ja-JP" sz="1800" dirty="0" err="1" smtClean="0">
                <a:ea typeface="ＭＳ Ｐゴシック" pitchFamily="34" charset="-128"/>
              </a:rPr>
              <a:t>Ascencia</a:t>
            </a:r>
            <a:r>
              <a:rPr lang="en-US" altLang="ja-JP" sz="1800" dirty="0" smtClean="0">
                <a:ea typeface="ＭＳ Ｐゴシック" pitchFamily="34" charset="-128"/>
              </a:rPr>
              <a:t>, Merck </a:t>
            </a:r>
            <a:r>
              <a:rPr lang="en-US" altLang="ja-JP" sz="1800" dirty="0">
                <a:ea typeface="ＭＳ Ｐゴシック" pitchFamily="34" charset="-128"/>
              </a:rPr>
              <a:t>Sharp &amp; Dohme, Medtronic, Novartis, Novo Nordisk, Sanofi Aventis, Lilly, </a:t>
            </a:r>
            <a:r>
              <a:rPr lang="en-US" altLang="ja-JP" sz="1800" dirty="0" err="1">
                <a:ea typeface="ＭＳ Ｐゴシック" pitchFamily="34" charset="-128"/>
              </a:rPr>
              <a:t>Boehringer</a:t>
            </a:r>
            <a:r>
              <a:rPr lang="en-US" altLang="ja-JP" sz="1800" dirty="0">
                <a:ea typeface="ＭＳ Ｐゴシック" pitchFamily="34" charset="-128"/>
              </a:rPr>
              <a:t> </a:t>
            </a:r>
            <a:r>
              <a:rPr lang="en-US" altLang="ja-JP" sz="1800" dirty="0" err="1">
                <a:ea typeface="ＭＳ Ｐゴシック" pitchFamily="34" charset="-128"/>
              </a:rPr>
              <a:t>Ingelheim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72032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pistes…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8777" y="1042988"/>
            <a:ext cx="8562201" cy="553998"/>
          </a:xfrm>
        </p:spPr>
        <p:txBody>
          <a:bodyPr/>
          <a:lstStyle/>
          <a:p>
            <a:r>
              <a:rPr lang="fr-FR" dirty="0" smtClean="0"/>
              <a:t>Un rôle plus important des IDE libérales en soins primaires dans l’accompagnement des patients…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| </a:t>
            </a:r>
            <a:r>
              <a:rPr lang="fr-FR" baseline="16000" smtClean="0"/>
              <a:t> </a:t>
            </a:r>
            <a:fld id="{E86A35C8-9D71-4F5C-ACEE-B72BBA825AC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6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42009" y="977559"/>
            <a:ext cx="7122410" cy="326350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fr-FR" sz="2000" dirty="0" smtClean="0"/>
              <a:t>Évaluer si un contact téléphonique régulier permet d’améliorer  le % d’adaptation adéquate des doses d’insuline </a:t>
            </a:r>
            <a:r>
              <a:rPr lang="fr-FR" sz="2000" dirty="0" err="1" smtClean="0"/>
              <a:t>glargine</a:t>
            </a:r>
            <a:r>
              <a:rPr lang="fr-FR" sz="2000" dirty="0" smtClean="0"/>
              <a:t> chez des patients diabétiques de type 2, par rapport au suivi conventionnel</a:t>
            </a:r>
          </a:p>
          <a:p>
            <a:pPr>
              <a:spcBef>
                <a:spcPts val="3600"/>
              </a:spcBef>
            </a:pPr>
            <a:r>
              <a:rPr lang="fr-FR" sz="2000" dirty="0" smtClean="0"/>
              <a:t>76 Patients tirés au sort</a:t>
            </a:r>
          </a:p>
          <a:p>
            <a:pPr lvl="1"/>
            <a:r>
              <a:rPr lang="fr-FR" sz="1800" dirty="0" smtClean="0"/>
              <a:t>42 appelés</a:t>
            </a:r>
          </a:p>
          <a:p>
            <a:pPr lvl="1"/>
            <a:r>
              <a:rPr lang="fr-FR" sz="1800" dirty="0" smtClean="0"/>
              <a:t>34 témoins</a:t>
            </a:r>
          </a:p>
          <a:p>
            <a:pPr>
              <a:spcBef>
                <a:spcPts val="3600"/>
              </a:spcBef>
            </a:pPr>
            <a:r>
              <a:rPr lang="fr-FR" sz="2000" dirty="0" smtClean="0"/>
              <a:t>Contact téléphonique </a:t>
            </a:r>
            <a:r>
              <a:rPr lang="fr-FR" sz="2000" b="1" dirty="0" smtClean="0">
                <a:solidFill>
                  <a:schemeClr val="accent1"/>
                </a:solidFill>
              </a:rPr>
              <a:t>1/semaine initialement,</a:t>
            </a:r>
            <a:r>
              <a:rPr lang="fr-FR" sz="2000" dirty="0">
                <a:solidFill>
                  <a:schemeClr val="accent1"/>
                </a:solidFill>
              </a:rPr>
              <a:t> </a:t>
            </a:r>
            <a:r>
              <a:rPr lang="fr-FR" sz="2000" dirty="0" smtClean="0"/>
              <a:t>par les IDE du service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170345" y="159588"/>
            <a:ext cx="7886700" cy="449480"/>
          </a:xfrm>
        </p:spPr>
        <p:txBody>
          <a:bodyPr>
            <a:normAutofit fontScale="90000"/>
          </a:bodyPr>
          <a:lstStyle/>
          <a:p>
            <a:r>
              <a:rPr lang="fr-FR" b="0" dirty="0" smtClean="0"/>
              <a:t>Le «Coaching» par </a:t>
            </a:r>
            <a:r>
              <a:rPr lang="fr-FR" b="1" dirty="0"/>
              <a:t>Assistance </a:t>
            </a:r>
            <a:r>
              <a:rPr lang="fr-FR" b="1" dirty="0" smtClean="0"/>
              <a:t>téléphonique</a:t>
            </a:r>
            <a:endParaRPr lang="fr-FR" b="1" dirty="0"/>
          </a:p>
        </p:txBody>
      </p:sp>
      <p:pic>
        <p:nvPicPr>
          <p:cNvPr id="8" name="Picture 2" descr="http://www.chu-besancon.fr/dam/image_logo_chu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5285" cy="654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81229" y="4638031"/>
            <a:ext cx="8324911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fr-FR" sz="1200" dirty="0">
                <a:solidFill>
                  <a:srgbClr val="5F5F5F"/>
                </a:solidFill>
              </a:rPr>
              <a:t>C </a:t>
            </a:r>
            <a:r>
              <a:rPr lang="fr-FR" sz="1200" dirty="0" err="1" smtClean="0">
                <a:solidFill>
                  <a:srgbClr val="5F5F5F"/>
                </a:solidFill>
              </a:rPr>
              <a:t>Touvrey</a:t>
            </a:r>
            <a:r>
              <a:rPr lang="fr-FR" sz="1200" dirty="0" smtClean="0">
                <a:solidFill>
                  <a:srgbClr val="5F5F5F"/>
                </a:solidFill>
              </a:rPr>
              <a:t> et </a:t>
            </a:r>
            <a:r>
              <a:rPr lang="fr-FR" sz="1200" dirty="0" err="1">
                <a:solidFill>
                  <a:srgbClr val="5F5F5F"/>
                </a:solidFill>
              </a:rPr>
              <a:t>coll</a:t>
            </a:r>
            <a:r>
              <a:rPr lang="fr-FR" sz="1200" dirty="0">
                <a:solidFill>
                  <a:srgbClr val="5F5F5F"/>
                </a:solidFill>
              </a:rPr>
              <a:t> </a:t>
            </a:r>
            <a:r>
              <a:rPr lang="fr-FR" sz="1200" dirty="0" smtClean="0">
                <a:solidFill>
                  <a:srgbClr val="5F5F5F"/>
                </a:solidFill>
              </a:rPr>
              <a:t>: Accompagnement </a:t>
            </a:r>
            <a:r>
              <a:rPr lang="fr-FR" sz="1200" dirty="0">
                <a:solidFill>
                  <a:srgbClr val="5F5F5F"/>
                </a:solidFill>
              </a:rPr>
              <a:t>des patients diabétiques type 2 sous </a:t>
            </a:r>
            <a:r>
              <a:rPr lang="fr-FR" sz="1200" dirty="0" err="1" smtClean="0">
                <a:solidFill>
                  <a:srgbClr val="5F5F5F"/>
                </a:solidFill>
              </a:rPr>
              <a:t>Lantus</a:t>
            </a:r>
            <a:r>
              <a:rPr lang="fr-FR" sz="1200" dirty="0" smtClean="0">
                <a:solidFill>
                  <a:srgbClr val="5F5F5F"/>
                </a:solidFill>
              </a:rPr>
              <a:t>.</a:t>
            </a:r>
            <a:br>
              <a:rPr lang="fr-FR" sz="1200" dirty="0" smtClean="0">
                <a:solidFill>
                  <a:srgbClr val="5F5F5F"/>
                </a:solidFill>
              </a:rPr>
            </a:br>
            <a:r>
              <a:rPr lang="fr-FR" sz="1200" dirty="0" smtClean="0">
                <a:solidFill>
                  <a:srgbClr val="5F5F5F"/>
                </a:solidFill>
              </a:rPr>
              <a:t>Diabète </a:t>
            </a:r>
            <a:r>
              <a:rPr lang="fr-FR" sz="1200" dirty="0">
                <a:solidFill>
                  <a:srgbClr val="5F5F5F"/>
                </a:solidFill>
              </a:rPr>
              <a:t>et Métabolisme 2005, 31 (Hors série 1) : 1S107, (A).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5" t="14825" r="66332" b="66279"/>
          <a:stretch/>
        </p:blipFill>
        <p:spPr bwMode="auto">
          <a:xfrm>
            <a:off x="7400621" y="0"/>
            <a:ext cx="1754372" cy="138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3911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81229" y="764943"/>
            <a:ext cx="7886700" cy="326350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fr-FR" b="1" dirty="0" smtClean="0"/>
              <a:t>A 3 mois</a:t>
            </a:r>
          </a:p>
          <a:p>
            <a:pPr lvl="1">
              <a:spcBef>
                <a:spcPts val="2400"/>
              </a:spcBef>
            </a:pPr>
            <a:r>
              <a:rPr lang="fr-FR" dirty="0" smtClean="0"/>
              <a:t>65 % de « bonnes » adaptations </a:t>
            </a:r>
            <a:r>
              <a:rPr lang="fr-FR" i="1" dirty="0" smtClean="0"/>
              <a:t>vs</a:t>
            </a:r>
            <a:r>
              <a:rPr lang="fr-FR" dirty="0" smtClean="0"/>
              <a:t> 22 %</a:t>
            </a:r>
          </a:p>
          <a:p>
            <a:pPr lvl="1">
              <a:spcBef>
                <a:spcPts val="2400"/>
              </a:spcBef>
            </a:pPr>
            <a:r>
              <a:rPr lang="fr-FR" dirty="0" smtClean="0"/>
              <a:t>77 % des patients ont adapté dans plus de la moitié des situations requises selon protocole, </a:t>
            </a:r>
            <a:r>
              <a:rPr lang="fr-FR" i="1" dirty="0" smtClean="0"/>
              <a:t>vs</a:t>
            </a:r>
            <a:r>
              <a:rPr lang="fr-FR" dirty="0" smtClean="0"/>
              <a:t> 13 %</a:t>
            </a:r>
          </a:p>
          <a:p>
            <a:pPr lvl="1">
              <a:spcBef>
                <a:spcPts val="2400"/>
              </a:spcBef>
            </a:pPr>
            <a:r>
              <a:rPr lang="fr-FR" b="1" dirty="0" smtClean="0">
                <a:solidFill>
                  <a:schemeClr val="accent1"/>
                </a:solidFill>
              </a:rPr>
              <a:t>66 % de patients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smtClean="0">
                <a:solidFill>
                  <a:schemeClr val="accent1"/>
                </a:solidFill>
              </a:rPr>
              <a:t>« autonomes » vs 21 %</a:t>
            </a:r>
          </a:p>
          <a:p>
            <a:pPr lvl="1">
              <a:spcBef>
                <a:spcPts val="2400"/>
              </a:spcBef>
            </a:pPr>
            <a:r>
              <a:rPr lang="fr-FR" dirty="0" smtClean="0"/>
              <a:t>Satisfaction de 100 % des patients «coachés»</a:t>
            </a:r>
          </a:p>
          <a:p>
            <a:pPr lvl="1">
              <a:spcBef>
                <a:spcPts val="2400"/>
              </a:spcBef>
            </a:pPr>
            <a:r>
              <a:rPr lang="fr-FR" dirty="0" smtClean="0"/>
              <a:t>Décision des IDE d’intégrer ce coaching dans leur pratique quotidienne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0"/>
              <a:t>Le «Coaching» par </a:t>
            </a:r>
            <a:r>
              <a:rPr lang="fr-FR"/>
              <a:t>Assistance </a:t>
            </a:r>
            <a:r>
              <a:rPr lang="fr-FR" smtClean="0"/>
              <a:t>téléphonique</a:t>
            </a:r>
            <a:endParaRPr lang="fr-FR"/>
          </a:p>
        </p:txBody>
      </p:sp>
      <p:pic>
        <p:nvPicPr>
          <p:cNvPr id="8" name="Picture 2" descr="http://www.chu-besancon.fr/dam/image_logo_chu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772" y="110365"/>
            <a:ext cx="1175285" cy="654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81229" y="4638031"/>
            <a:ext cx="8324911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fr-FR" sz="1200" dirty="0">
                <a:solidFill>
                  <a:srgbClr val="5F5F5F"/>
                </a:solidFill>
              </a:rPr>
              <a:t>C </a:t>
            </a:r>
            <a:r>
              <a:rPr lang="fr-FR" sz="1200" dirty="0" err="1" smtClean="0">
                <a:solidFill>
                  <a:srgbClr val="5F5F5F"/>
                </a:solidFill>
              </a:rPr>
              <a:t>Touvrey</a:t>
            </a:r>
            <a:r>
              <a:rPr lang="fr-FR" sz="1200" dirty="0" smtClean="0">
                <a:solidFill>
                  <a:srgbClr val="5F5F5F"/>
                </a:solidFill>
              </a:rPr>
              <a:t> et </a:t>
            </a:r>
            <a:r>
              <a:rPr lang="fr-FR" sz="1200" dirty="0" err="1">
                <a:solidFill>
                  <a:srgbClr val="5F5F5F"/>
                </a:solidFill>
              </a:rPr>
              <a:t>coll</a:t>
            </a:r>
            <a:r>
              <a:rPr lang="fr-FR" sz="1200" dirty="0">
                <a:solidFill>
                  <a:srgbClr val="5F5F5F"/>
                </a:solidFill>
              </a:rPr>
              <a:t> </a:t>
            </a:r>
            <a:r>
              <a:rPr lang="fr-FR" sz="1200" dirty="0" smtClean="0">
                <a:solidFill>
                  <a:srgbClr val="5F5F5F"/>
                </a:solidFill>
              </a:rPr>
              <a:t>: Accompagnement </a:t>
            </a:r>
            <a:r>
              <a:rPr lang="fr-FR" sz="1200" dirty="0">
                <a:solidFill>
                  <a:srgbClr val="5F5F5F"/>
                </a:solidFill>
              </a:rPr>
              <a:t>des patients diabétiques type 2 sous </a:t>
            </a:r>
            <a:r>
              <a:rPr lang="fr-FR" sz="1200" dirty="0" err="1" smtClean="0">
                <a:solidFill>
                  <a:srgbClr val="5F5F5F"/>
                </a:solidFill>
              </a:rPr>
              <a:t>Lantus</a:t>
            </a:r>
            <a:r>
              <a:rPr lang="fr-FR" sz="1200" dirty="0" smtClean="0">
                <a:solidFill>
                  <a:srgbClr val="5F5F5F"/>
                </a:solidFill>
              </a:rPr>
              <a:t>.</a:t>
            </a:r>
            <a:br>
              <a:rPr lang="fr-FR" sz="1200" dirty="0" smtClean="0">
                <a:solidFill>
                  <a:srgbClr val="5F5F5F"/>
                </a:solidFill>
              </a:rPr>
            </a:br>
            <a:r>
              <a:rPr lang="fr-FR" sz="1200" dirty="0" smtClean="0">
                <a:solidFill>
                  <a:srgbClr val="5F5F5F"/>
                </a:solidFill>
              </a:rPr>
              <a:t>Diabète </a:t>
            </a:r>
            <a:r>
              <a:rPr lang="fr-FR" sz="1200" dirty="0">
                <a:solidFill>
                  <a:srgbClr val="5F5F5F"/>
                </a:solidFill>
              </a:rPr>
              <a:t>et Métabolisme 2005, 31 (Hors série 1) : 1S107, (A).</a:t>
            </a:r>
          </a:p>
        </p:txBody>
      </p:sp>
    </p:spTree>
    <p:extLst>
      <p:ext uri="{BB962C8B-B14F-4D97-AF65-F5344CB8AC3E}">
        <p14:creationId xmlns:p14="http://schemas.microsoft.com/office/powerpoint/2010/main" val="16271776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33483" y="1246218"/>
            <a:ext cx="4525458" cy="3263504"/>
          </a:xfrm>
        </p:spPr>
        <p:txBody>
          <a:bodyPr>
            <a:noAutofit/>
          </a:bodyPr>
          <a:lstStyle/>
          <a:p>
            <a:r>
              <a:rPr lang="fr-FR" sz="1800" b="1" dirty="0" smtClean="0"/>
              <a:t>Evaluer l’impact d’une intervention chez des patients nécessitant  une titration par insuline </a:t>
            </a:r>
            <a:r>
              <a:rPr lang="fr-FR" sz="1800" b="1" dirty="0" err="1" smtClean="0"/>
              <a:t>glargine</a:t>
            </a:r>
            <a:endParaRPr lang="fr-FR" sz="1800" b="1" dirty="0"/>
          </a:p>
          <a:p>
            <a:r>
              <a:rPr lang="fr-FR" sz="1800" b="1" dirty="0" smtClean="0"/>
              <a:t>Intervention : monitoring par téléphone des glycémies </a:t>
            </a:r>
            <a:r>
              <a:rPr lang="fr-FR" sz="1800" b="1" dirty="0"/>
              <a:t>à</a:t>
            </a:r>
            <a:r>
              <a:rPr lang="fr-FR" sz="1800" b="1" dirty="0" smtClean="0"/>
              <a:t> </a:t>
            </a:r>
            <a:r>
              <a:rPr lang="fr-FR" sz="1800" b="1" dirty="0" smtClean="0"/>
              <a:t>jeun </a:t>
            </a:r>
            <a:r>
              <a:rPr lang="fr-FR" sz="1800" b="1" dirty="0" smtClean="0"/>
              <a:t>des patients avec 1/semaine un appel par une infirmière d’éducation pour adaptation des doses selon un algorithme de titration précis</a:t>
            </a:r>
          </a:p>
          <a:p>
            <a:r>
              <a:rPr lang="fr-FR" sz="1800" b="1" dirty="0" smtClean="0"/>
              <a:t>Critère primaire : atteinte de la dose optimale d’insuline </a:t>
            </a:r>
            <a:r>
              <a:rPr lang="fr-FR" sz="1800" b="1" dirty="0" err="1" smtClean="0"/>
              <a:t>glargine</a:t>
            </a:r>
            <a:r>
              <a:rPr lang="fr-FR" sz="1800" b="1" dirty="0" smtClean="0"/>
              <a:t> à 12 </a:t>
            </a:r>
            <a:r>
              <a:rPr lang="fr-FR" sz="1800" b="1" dirty="0" smtClean="0"/>
              <a:t>semaines </a:t>
            </a:r>
            <a:r>
              <a:rPr lang="fr-FR" sz="1800" b="1" dirty="0" smtClean="0"/>
              <a:t>(</a:t>
            </a:r>
            <a:r>
              <a:rPr lang="fr-FR" sz="1800" b="1" dirty="0"/>
              <a:t>GAJ entre 80 and 130 </a:t>
            </a:r>
            <a:r>
              <a:rPr lang="fr-FR" sz="1800" b="1" dirty="0" smtClean="0"/>
              <a:t>mg/</a:t>
            </a:r>
            <a:r>
              <a:rPr lang="fr-FR" sz="1800" b="1" dirty="0" err="1" smtClean="0"/>
              <a:t>dL</a:t>
            </a:r>
            <a:r>
              <a:rPr lang="fr-FR" sz="1800" b="1" dirty="0" smtClean="0"/>
              <a:t> ou dose maximale tolérée)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90447" y="159588"/>
            <a:ext cx="8453553" cy="44948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fr-FR" dirty="0" smtClean="0"/>
              <a:t>Accompagnement </a:t>
            </a:r>
            <a:r>
              <a:rPr lang="fr-FR" dirty="0"/>
              <a:t>à la </a:t>
            </a:r>
            <a:r>
              <a:rPr lang="fr-FR" dirty="0" smtClean="0"/>
              <a:t>titration : </a:t>
            </a:r>
            <a:r>
              <a:rPr lang="fr-FR" dirty="0"/>
              <a:t>un moyen efficace d’optimisation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395536" y="3700989"/>
            <a:ext cx="8229600" cy="1209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636404" y="2679762"/>
            <a:ext cx="5132748" cy="2127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fr-FR" dirty="0">
              <a:solidFill>
                <a:prstClr val="black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696452" y="1388156"/>
            <a:ext cx="3837030" cy="3099362"/>
            <a:chOff x="696452" y="1388156"/>
            <a:chExt cx="3837030" cy="3099362"/>
          </a:xfrm>
        </p:grpSpPr>
        <p:grpSp>
          <p:nvGrpSpPr>
            <p:cNvPr id="2" name="Groupe 1"/>
            <p:cNvGrpSpPr/>
            <p:nvPr/>
          </p:nvGrpSpPr>
          <p:grpSpPr>
            <a:xfrm>
              <a:off x="696452" y="1388156"/>
              <a:ext cx="3837030" cy="3099362"/>
              <a:chOff x="696452" y="1388156"/>
              <a:chExt cx="3837030" cy="3099362"/>
            </a:xfrm>
          </p:grpSpPr>
          <p:sp>
            <p:nvSpPr>
              <p:cNvPr id="12" name="Parallélogramme 11"/>
              <p:cNvSpPr/>
              <p:nvPr/>
            </p:nvSpPr>
            <p:spPr>
              <a:xfrm>
                <a:off x="696452" y="1388156"/>
                <a:ext cx="3837030" cy="3099362"/>
              </a:xfrm>
              <a:prstGeom prst="parallelogram">
                <a:avLst>
                  <a:gd name="adj" fmla="val 6164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4" name="Image 1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91" r="42500" b="8659"/>
              <a:stretch/>
            </p:blipFill>
            <p:spPr>
              <a:xfrm>
                <a:off x="962247" y="1699591"/>
                <a:ext cx="1997765" cy="2684924"/>
              </a:xfrm>
              <a:prstGeom prst="rect">
                <a:avLst/>
              </a:prstGeom>
            </p:spPr>
          </p:pic>
        </p:grpSp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01" t="30250" r="18182" b="31433"/>
            <a:stretch/>
          </p:blipFill>
          <p:spPr>
            <a:xfrm>
              <a:off x="2960012" y="1699592"/>
              <a:ext cx="1364845" cy="1133061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696453" y="831396"/>
            <a:ext cx="81502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ts val="300"/>
              </a:spcAft>
              <a:buClr>
                <a:srgbClr val="0092D0"/>
              </a:buClr>
            </a:pPr>
            <a:r>
              <a:rPr lang="en-US" sz="1400" dirty="0">
                <a:ea typeface="ＭＳ Ｐゴシック" pitchFamily="34" charset="-128"/>
              </a:rPr>
              <a:t>The Mobile Insulin Titration Intervention (MITI) for Insulin Adjustment in an Urban, Low-Income Population: Randomized Controlled Trial</a:t>
            </a:r>
            <a:endParaRPr lang="fr-FR" sz="1400" dirty="0">
              <a:ea typeface="ＭＳ Ｐゴシック" pitchFamily="34" charset="-128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500810" y="4595752"/>
            <a:ext cx="7315807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lnSpc>
                <a:spcPts val="1400"/>
              </a:lnSpc>
              <a:spcAft>
                <a:spcPct val="0"/>
              </a:spcAft>
              <a:buClr>
                <a:schemeClr val="tx2"/>
              </a:buClr>
              <a:buSzPct val="85000"/>
            </a:pPr>
            <a:r>
              <a:rPr lang="en-US" sz="1200" dirty="0">
                <a:solidFill>
                  <a:srgbClr val="5F5F5F"/>
                </a:solidFill>
              </a:rPr>
              <a:t>Levy N et al The Mobile Insulin Titration Intervention (MITI) for Insulin Adjustment in an Urban, Low-Income Population: Randomized Controlled Trial. J Med Internet Res. 2015 Jul 17;17(7):e180</a:t>
            </a:r>
          </a:p>
        </p:txBody>
      </p:sp>
      <p:sp>
        <p:nvSpPr>
          <p:cNvPr id="13" name="Triangle isocèle 12"/>
          <p:cNvSpPr/>
          <p:nvPr/>
        </p:nvSpPr>
        <p:spPr>
          <a:xfrm rot="10800000">
            <a:off x="1212916" y="1286063"/>
            <a:ext cx="350032" cy="204186"/>
          </a:xfrm>
          <a:prstGeom prst="triangl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9575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pistes…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8777" y="1042988"/>
            <a:ext cx="8562201" cy="276999"/>
          </a:xfrm>
        </p:spPr>
        <p:txBody>
          <a:bodyPr/>
          <a:lstStyle/>
          <a:p>
            <a:r>
              <a:rPr lang="fr-FR" dirty="0" smtClean="0"/>
              <a:t>Utilisez les nouvelles technologies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| </a:t>
            </a:r>
            <a:r>
              <a:rPr lang="fr-FR" baseline="16000" smtClean="0"/>
              <a:t> </a:t>
            </a:r>
            <a:fld id="{E86A35C8-9D71-4F5C-ACEE-B72BBA825AC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25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rrondir un rectangle à un seul coin 30"/>
          <p:cNvSpPr/>
          <p:nvPr/>
        </p:nvSpPr>
        <p:spPr>
          <a:xfrm>
            <a:off x="268289" y="1070373"/>
            <a:ext cx="8607425" cy="3663553"/>
          </a:xfrm>
          <a:prstGeom prst="round1Rect">
            <a:avLst>
              <a:gd name="adj" fmla="val 9426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  <a:effectLst>
            <a:outerShdw blurRad="88900" dist="50800" dir="2700000" algn="tl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rgbClr val="FFFFFF"/>
              </a:solidFill>
            </a:endParaRPr>
          </a:p>
        </p:txBody>
      </p:sp>
      <p:sp>
        <p:nvSpPr>
          <p:cNvPr id="109571" name="Espace réservé du contenu 3"/>
          <p:cNvSpPr>
            <a:spLocks noGrp="1"/>
          </p:cNvSpPr>
          <p:nvPr>
            <p:ph sz="quarter" idx="11"/>
          </p:nvPr>
        </p:nvSpPr>
        <p:spPr>
          <a:xfrm>
            <a:off x="457200" y="653654"/>
            <a:ext cx="8531225" cy="230832"/>
          </a:xfrm>
        </p:spPr>
        <p:txBody>
          <a:bodyPr/>
          <a:lstStyle/>
          <a:p>
            <a:r>
              <a:rPr lang="fr-FR" smtClean="0"/>
              <a:t>M. L. , 61 ans</a:t>
            </a:r>
          </a:p>
        </p:txBody>
      </p:sp>
      <p:sp>
        <p:nvSpPr>
          <p:cNvPr id="109572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dirty="0" smtClean="0">
                <a:solidFill>
                  <a:srgbClr val="7030A0"/>
                </a:solidFill>
              </a:rPr>
              <a:t>Des outils d’aide à l’adaptation des doses</a:t>
            </a:r>
          </a:p>
        </p:txBody>
      </p:sp>
      <p:sp>
        <p:nvSpPr>
          <p:cNvPr id="10" name="Ellipse 9"/>
          <p:cNvSpPr/>
          <p:nvPr/>
        </p:nvSpPr>
        <p:spPr>
          <a:xfrm>
            <a:off x="6327776" y="2070497"/>
            <a:ext cx="428625" cy="214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fr-FR" sz="1800">
              <a:solidFill>
                <a:srgbClr val="FF8300"/>
              </a:solidFill>
            </a:endParaRPr>
          </a:p>
        </p:txBody>
      </p:sp>
      <p:pic>
        <p:nvPicPr>
          <p:cNvPr id="109574" name="Picture 2"/>
          <p:cNvPicPr>
            <a:picLocks noChangeAspect="1" noChangeArrowheads="1"/>
          </p:cNvPicPr>
          <p:nvPr/>
        </p:nvPicPr>
        <p:blipFill>
          <a:blip r:embed="rId2"/>
          <a:srcRect r="2028" b="8005"/>
          <a:stretch>
            <a:fillRect/>
          </a:stretch>
        </p:blipFill>
        <p:spPr bwMode="auto">
          <a:xfrm>
            <a:off x="827088" y="1373981"/>
            <a:ext cx="71755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17"/>
          <p:cNvGrpSpPr>
            <a:grpSpLocks/>
          </p:cNvGrpSpPr>
          <p:nvPr/>
        </p:nvGrpSpPr>
        <p:grpSpPr bwMode="auto">
          <a:xfrm>
            <a:off x="3255964" y="1963341"/>
            <a:ext cx="142875" cy="804863"/>
            <a:chOff x="3357554" y="2071678"/>
            <a:chExt cx="143670" cy="1073158"/>
          </a:xfrm>
        </p:grpSpPr>
        <p:cxnSp>
          <p:nvCxnSpPr>
            <p:cNvPr id="13" name="Connecteur droit 12"/>
            <p:cNvCxnSpPr/>
            <p:nvPr/>
          </p:nvCxnSpPr>
          <p:spPr>
            <a:xfrm>
              <a:off x="3357554" y="2071678"/>
              <a:ext cx="143670" cy="15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3357554" y="3143248"/>
              <a:ext cx="14367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rot="5400000">
              <a:off x="2965434" y="2607459"/>
              <a:ext cx="1069983" cy="159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18"/>
          <p:cNvGrpSpPr>
            <a:grpSpLocks/>
          </p:cNvGrpSpPr>
          <p:nvPr/>
        </p:nvGrpSpPr>
        <p:grpSpPr bwMode="auto">
          <a:xfrm>
            <a:off x="3255964" y="2902744"/>
            <a:ext cx="142875" cy="804863"/>
            <a:chOff x="3357554" y="2071678"/>
            <a:chExt cx="143670" cy="1073158"/>
          </a:xfrm>
        </p:grpSpPr>
        <p:cxnSp>
          <p:nvCxnSpPr>
            <p:cNvPr id="17" name="Connecteur droit 16"/>
            <p:cNvCxnSpPr/>
            <p:nvPr/>
          </p:nvCxnSpPr>
          <p:spPr>
            <a:xfrm>
              <a:off x="3357554" y="2071678"/>
              <a:ext cx="14367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3357554" y="3143249"/>
              <a:ext cx="143670" cy="15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rot="5400000">
              <a:off x="2965434" y="2607460"/>
              <a:ext cx="1069983" cy="159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Connecteur droit avec flèche 22"/>
          <p:cNvCxnSpPr/>
          <p:nvPr/>
        </p:nvCxnSpPr>
        <p:spPr>
          <a:xfrm>
            <a:off x="3398839" y="2177654"/>
            <a:ext cx="2928937" cy="53578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3398838" y="3142060"/>
            <a:ext cx="2914650" cy="53578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579" name="Rectangle 2"/>
          <p:cNvSpPr>
            <a:spLocks noChangeArrowheads="1"/>
          </p:cNvSpPr>
          <p:nvPr/>
        </p:nvSpPr>
        <p:spPr bwMode="auto">
          <a:xfrm>
            <a:off x="3165205" y="1101329"/>
            <a:ext cx="28135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 eaLnBrk="1" hangingPunct="1">
              <a:lnSpc>
                <a:spcPct val="90000"/>
              </a:lnSpc>
              <a:spcBef>
                <a:spcPts val="1200"/>
              </a:spcBef>
              <a:buClr>
                <a:srgbClr val="81B838"/>
              </a:buClr>
            </a:pPr>
            <a:r>
              <a:rPr lang="fr-FR" altLang="fr-FR" sz="2000" b="1">
                <a:solidFill>
                  <a:srgbClr val="596169"/>
                </a:solidFill>
                <a:latin typeface="Arial" pitchFamily="34" charset="0"/>
                <a:ea typeface="ＭＳ Ｐゴシック" pitchFamily="34" charset="-128"/>
              </a:rPr>
              <a:t>Objectifs : 0.8-1.20 g/l</a:t>
            </a:r>
          </a:p>
        </p:txBody>
      </p:sp>
      <p:sp>
        <p:nvSpPr>
          <p:cNvPr id="35" name="ZoneTexte 36"/>
          <p:cNvSpPr txBox="1">
            <a:spLocks noChangeArrowheads="1"/>
          </p:cNvSpPr>
          <p:nvPr/>
        </p:nvSpPr>
        <p:spPr bwMode="auto">
          <a:xfrm>
            <a:off x="6970714" y="2981325"/>
            <a:ext cx="1214437" cy="369332"/>
          </a:xfrm>
          <a:prstGeom prst="rect">
            <a:avLst/>
          </a:prstGeom>
          <a:solidFill>
            <a:srgbClr val="0966A2"/>
          </a:solidFill>
          <a:ln w="38100">
            <a:solidFill>
              <a:srgbClr val="0966A2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457200" eaLnBrk="1" hangingPunct="1">
              <a:defRPr/>
            </a:pPr>
            <a:r>
              <a:rPr lang="fr-FR" altLang="fr-FR" sz="1800" b="1" kern="0" smtClean="0">
                <a:solidFill>
                  <a:srgbClr val="FFFFFF"/>
                </a:solidFill>
                <a:latin typeface="Calibri" pitchFamily="34" charset="0"/>
              </a:rPr>
              <a:t>Rapide…</a:t>
            </a:r>
          </a:p>
        </p:txBody>
      </p:sp>
      <p:sp>
        <p:nvSpPr>
          <p:cNvPr id="36" name="ZoneTexte 37"/>
          <p:cNvSpPr txBox="1">
            <a:spLocks noChangeArrowheads="1"/>
          </p:cNvSpPr>
          <p:nvPr/>
        </p:nvSpPr>
        <p:spPr bwMode="auto">
          <a:xfrm>
            <a:off x="6972301" y="3536157"/>
            <a:ext cx="1285875" cy="600164"/>
          </a:xfrm>
          <a:prstGeom prst="rect">
            <a:avLst/>
          </a:prstGeom>
          <a:solidFill>
            <a:srgbClr val="0966A2"/>
          </a:solidFill>
          <a:ln w="38100">
            <a:solidFill>
              <a:srgbClr val="0966A2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457200" eaLnBrk="1" hangingPunct="1">
              <a:defRPr/>
            </a:pPr>
            <a:r>
              <a:rPr lang="fr-FR" altLang="fr-FR" sz="1800" b="1" kern="0" smtClean="0">
                <a:solidFill>
                  <a:srgbClr val="FFFFFF"/>
                </a:solidFill>
                <a:latin typeface="Calibri" pitchFamily="34" charset="0"/>
              </a:rPr>
              <a:t>Précise</a:t>
            </a:r>
          </a:p>
          <a:p>
            <a:pPr algn="ctr" defTabSz="457200" eaLnBrk="1" hangingPunct="1">
              <a:defRPr/>
            </a:pPr>
            <a:r>
              <a:rPr lang="fr-FR" altLang="fr-FR" sz="1500" kern="0" smtClean="0">
                <a:solidFill>
                  <a:srgbClr val="FFFFFF"/>
                </a:solidFill>
                <a:latin typeface="Calibri" pitchFamily="34" charset="0"/>
              </a:rPr>
              <a:t>(algorithme)</a:t>
            </a:r>
          </a:p>
        </p:txBody>
      </p:sp>
      <p:sp>
        <p:nvSpPr>
          <p:cNvPr id="37" name="ZoneTexte 38"/>
          <p:cNvSpPr txBox="1">
            <a:spLocks noChangeArrowheads="1"/>
          </p:cNvSpPr>
          <p:nvPr/>
        </p:nvSpPr>
        <p:spPr bwMode="auto">
          <a:xfrm>
            <a:off x="2970213" y="4213623"/>
            <a:ext cx="1714500" cy="369332"/>
          </a:xfrm>
          <a:prstGeom prst="rect">
            <a:avLst/>
          </a:prstGeom>
          <a:solidFill>
            <a:srgbClr val="0966A2"/>
          </a:solidFill>
          <a:ln w="38100">
            <a:solidFill>
              <a:srgbClr val="0966A2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457200" eaLnBrk="1" hangingPunct="1">
              <a:defRPr/>
            </a:pPr>
            <a:r>
              <a:rPr lang="fr-FR" altLang="fr-FR" sz="1800" b="1" kern="0" smtClean="0">
                <a:solidFill>
                  <a:srgbClr val="FFFFFF"/>
                </a:solidFill>
                <a:latin typeface="Calibri" pitchFamily="34" charset="0"/>
              </a:rPr>
              <a:t>Et efficace …!</a:t>
            </a:r>
          </a:p>
        </p:txBody>
      </p:sp>
      <p:sp>
        <p:nvSpPr>
          <p:cNvPr id="38" name="ZoneTexte 37"/>
          <p:cNvSpPr txBox="1">
            <a:spLocks noChangeArrowheads="1"/>
          </p:cNvSpPr>
          <p:nvPr/>
        </p:nvSpPr>
        <p:spPr bwMode="auto">
          <a:xfrm>
            <a:off x="6948488" y="4131469"/>
            <a:ext cx="1757362" cy="369332"/>
          </a:xfrm>
          <a:prstGeom prst="rect">
            <a:avLst/>
          </a:prstGeom>
          <a:solidFill>
            <a:srgbClr val="0966A2"/>
          </a:solidFill>
          <a:ln w="38100">
            <a:solidFill>
              <a:srgbClr val="0966A2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 defTabSz="457200" eaLnBrk="1" hangingPunct="1">
              <a:defRPr/>
            </a:pPr>
            <a:r>
              <a:rPr lang="fr-FR" sz="1800" b="1" kern="0" dirty="0">
                <a:solidFill>
                  <a:srgbClr val="FF8300"/>
                </a:solidFill>
                <a:latin typeface="Calibri"/>
              </a:rPr>
              <a:t>Sans limitation</a:t>
            </a:r>
          </a:p>
        </p:txBody>
      </p:sp>
      <p:sp>
        <p:nvSpPr>
          <p:cNvPr id="109584" name="Freeform 29"/>
          <p:cNvSpPr>
            <a:spLocks/>
          </p:cNvSpPr>
          <p:nvPr/>
        </p:nvSpPr>
        <p:spPr bwMode="auto">
          <a:xfrm>
            <a:off x="6288089" y="2039542"/>
            <a:ext cx="598487" cy="220265"/>
          </a:xfrm>
          <a:custGeom>
            <a:avLst/>
            <a:gdLst>
              <a:gd name="T0" fmla="*/ 2147483646 w 3884"/>
              <a:gd name="T1" fmla="*/ 2147483646 h 1600"/>
              <a:gd name="T2" fmla="*/ 2147483646 w 3884"/>
              <a:gd name="T3" fmla="*/ 2147483646 h 1600"/>
              <a:gd name="T4" fmla="*/ 2147483646 w 3884"/>
              <a:gd name="T5" fmla="*/ 2147483646 h 1600"/>
              <a:gd name="T6" fmla="*/ 2147483646 w 3884"/>
              <a:gd name="T7" fmla="*/ 2147483646 h 1600"/>
              <a:gd name="T8" fmla="*/ 2147483646 w 3884"/>
              <a:gd name="T9" fmla="*/ 2147483646 h 1600"/>
              <a:gd name="T10" fmla="*/ 2147483646 w 3884"/>
              <a:gd name="T11" fmla="*/ 2147483646 h 1600"/>
              <a:gd name="T12" fmla="*/ 0 w 3884"/>
              <a:gd name="T13" fmla="*/ 2147483646 h 1600"/>
              <a:gd name="T14" fmla="*/ 2147483646 w 3884"/>
              <a:gd name="T15" fmla="*/ 2147483646 h 1600"/>
              <a:gd name="T16" fmla="*/ 2147483646 w 3884"/>
              <a:gd name="T17" fmla="*/ 2147483646 h 1600"/>
              <a:gd name="T18" fmla="*/ 2147483646 w 3884"/>
              <a:gd name="T19" fmla="*/ 2147483646 h 1600"/>
              <a:gd name="T20" fmla="*/ 2147483646 w 3884"/>
              <a:gd name="T21" fmla="*/ 2147483646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5B5B"/>
          </a:solidFill>
          <a:ln w="19050">
            <a:solidFill>
              <a:srgbClr val="FF5B5B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fr-FR"/>
          </a:p>
        </p:txBody>
      </p:sp>
      <p:sp>
        <p:nvSpPr>
          <p:cNvPr id="109585" name="Freeform 29"/>
          <p:cNvSpPr>
            <a:spLocks/>
          </p:cNvSpPr>
          <p:nvPr/>
        </p:nvSpPr>
        <p:spPr bwMode="auto">
          <a:xfrm>
            <a:off x="6288089" y="2688431"/>
            <a:ext cx="598487" cy="219075"/>
          </a:xfrm>
          <a:custGeom>
            <a:avLst/>
            <a:gdLst>
              <a:gd name="T0" fmla="*/ 2147483646 w 3884"/>
              <a:gd name="T1" fmla="*/ 2147483646 h 1600"/>
              <a:gd name="T2" fmla="*/ 2147483646 w 3884"/>
              <a:gd name="T3" fmla="*/ 2147483646 h 1600"/>
              <a:gd name="T4" fmla="*/ 2147483646 w 3884"/>
              <a:gd name="T5" fmla="*/ 2147483646 h 1600"/>
              <a:gd name="T6" fmla="*/ 2147483646 w 3884"/>
              <a:gd name="T7" fmla="*/ 2147483646 h 1600"/>
              <a:gd name="T8" fmla="*/ 2147483646 w 3884"/>
              <a:gd name="T9" fmla="*/ 2147483646 h 1600"/>
              <a:gd name="T10" fmla="*/ 2147483646 w 3884"/>
              <a:gd name="T11" fmla="*/ 2147483646 h 1600"/>
              <a:gd name="T12" fmla="*/ 0 w 3884"/>
              <a:gd name="T13" fmla="*/ 2147483646 h 1600"/>
              <a:gd name="T14" fmla="*/ 2147483646 w 3884"/>
              <a:gd name="T15" fmla="*/ 2147483646 h 1600"/>
              <a:gd name="T16" fmla="*/ 2147483646 w 3884"/>
              <a:gd name="T17" fmla="*/ 2147483646 h 1600"/>
              <a:gd name="T18" fmla="*/ 2147483646 w 3884"/>
              <a:gd name="T19" fmla="*/ 2147483646 h 1600"/>
              <a:gd name="T20" fmla="*/ 2147483646 w 3884"/>
              <a:gd name="T21" fmla="*/ 2147483646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5B5B"/>
          </a:solidFill>
          <a:ln w="19050">
            <a:solidFill>
              <a:srgbClr val="FF5B5B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fr-FR"/>
          </a:p>
        </p:txBody>
      </p:sp>
      <p:sp>
        <p:nvSpPr>
          <p:cNvPr id="109586" name="Freeform 29"/>
          <p:cNvSpPr>
            <a:spLocks/>
          </p:cNvSpPr>
          <p:nvPr/>
        </p:nvSpPr>
        <p:spPr bwMode="auto">
          <a:xfrm>
            <a:off x="6288089" y="3658791"/>
            <a:ext cx="598487" cy="219075"/>
          </a:xfrm>
          <a:custGeom>
            <a:avLst/>
            <a:gdLst>
              <a:gd name="T0" fmla="*/ 2147483646 w 3884"/>
              <a:gd name="T1" fmla="*/ 2147483646 h 1600"/>
              <a:gd name="T2" fmla="*/ 2147483646 w 3884"/>
              <a:gd name="T3" fmla="*/ 2147483646 h 1600"/>
              <a:gd name="T4" fmla="*/ 2147483646 w 3884"/>
              <a:gd name="T5" fmla="*/ 2147483646 h 1600"/>
              <a:gd name="T6" fmla="*/ 2147483646 w 3884"/>
              <a:gd name="T7" fmla="*/ 2147483646 h 1600"/>
              <a:gd name="T8" fmla="*/ 2147483646 w 3884"/>
              <a:gd name="T9" fmla="*/ 2147483646 h 1600"/>
              <a:gd name="T10" fmla="*/ 2147483646 w 3884"/>
              <a:gd name="T11" fmla="*/ 2147483646 h 1600"/>
              <a:gd name="T12" fmla="*/ 0 w 3884"/>
              <a:gd name="T13" fmla="*/ 2147483646 h 1600"/>
              <a:gd name="T14" fmla="*/ 2147483646 w 3884"/>
              <a:gd name="T15" fmla="*/ 2147483646 h 1600"/>
              <a:gd name="T16" fmla="*/ 2147483646 w 3884"/>
              <a:gd name="T17" fmla="*/ 2147483646 h 1600"/>
              <a:gd name="T18" fmla="*/ 2147483646 w 3884"/>
              <a:gd name="T19" fmla="*/ 2147483646 h 1600"/>
              <a:gd name="T20" fmla="*/ 2147483646 w 3884"/>
              <a:gd name="T21" fmla="*/ 2147483646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5B5B"/>
          </a:solidFill>
          <a:ln w="19050">
            <a:solidFill>
              <a:srgbClr val="FF5B5B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fr-FR"/>
          </a:p>
        </p:txBody>
      </p:sp>
      <p:sp>
        <p:nvSpPr>
          <p:cNvPr id="109587" name="Freeform 29"/>
          <p:cNvSpPr>
            <a:spLocks/>
          </p:cNvSpPr>
          <p:nvPr/>
        </p:nvSpPr>
        <p:spPr bwMode="auto">
          <a:xfrm>
            <a:off x="2765425" y="3829050"/>
            <a:ext cx="598488" cy="219075"/>
          </a:xfrm>
          <a:custGeom>
            <a:avLst/>
            <a:gdLst>
              <a:gd name="T0" fmla="*/ 2147483646 w 3884"/>
              <a:gd name="T1" fmla="*/ 2147483646 h 1600"/>
              <a:gd name="T2" fmla="*/ 2147483646 w 3884"/>
              <a:gd name="T3" fmla="*/ 2147483646 h 1600"/>
              <a:gd name="T4" fmla="*/ 2147483646 w 3884"/>
              <a:gd name="T5" fmla="*/ 2147483646 h 1600"/>
              <a:gd name="T6" fmla="*/ 2147483646 w 3884"/>
              <a:gd name="T7" fmla="*/ 2147483646 h 1600"/>
              <a:gd name="T8" fmla="*/ 2147483646 w 3884"/>
              <a:gd name="T9" fmla="*/ 2147483646 h 1600"/>
              <a:gd name="T10" fmla="*/ 2147483646 w 3884"/>
              <a:gd name="T11" fmla="*/ 2147483646 h 1600"/>
              <a:gd name="T12" fmla="*/ 0 w 3884"/>
              <a:gd name="T13" fmla="*/ 2147483646 h 1600"/>
              <a:gd name="T14" fmla="*/ 2147483646 w 3884"/>
              <a:gd name="T15" fmla="*/ 2147483646 h 1600"/>
              <a:gd name="T16" fmla="*/ 2147483646 w 3884"/>
              <a:gd name="T17" fmla="*/ 2147483646 h 1600"/>
              <a:gd name="T18" fmla="*/ 2147483646 w 3884"/>
              <a:gd name="T19" fmla="*/ 2147483646 h 1600"/>
              <a:gd name="T20" fmla="*/ 2147483646 w 3884"/>
              <a:gd name="T21" fmla="*/ 2147483646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5B5B"/>
          </a:solidFill>
          <a:ln w="19050">
            <a:solidFill>
              <a:srgbClr val="FF5B5B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fr-FR"/>
          </a:p>
        </p:txBody>
      </p:sp>
      <p:sp>
        <p:nvSpPr>
          <p:cNvPr id="109588" name="Rectangle 26"/>
          <p:cNvSpPr>
            <a:spLocks noChangeArrowheads="1"/>
          </p:cNvSpPr>
          <p:nvPr/>
        </p:nvSpPr>
        <p:spPr bwMode="auto">
          <a:xfrm>
            <a:off x="76200" y="4918472"/>
            <a:ext cx="30011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000" dirty="0" err="1">
                <a:solidFill>
                  <a:srgbClr val="004968"/>
                </a:solidFill>
                <a:latin typeface="Arial" pitchFamily="34" charset="0"/>
                <a:cs typeface="Tahoma" pitchFamily="34" charset="0"/>
              </a:rPr>
              <a:t>Télédiab</a:t>
            </a:r>
            <a:r>
              <a:rPr lang="en-US" altLang="en-US" sz="1000" dirty="0">
                <a:solidFill>
                  <a:srgbClr val="004968"/>
                </a:solidFill>
                <a:latin typeface="Arial" pitchFamily="34" charset="0"/>
                <a:cs typeface="Tahoma" pitchFamily="34" charset="0"/>
              </a:rPr>
              <a:t> 2 : </a:t>
            </a:r>
            <a:r>
              <a:rPr lang="en-US" altLang="en-US" sz="1000" dirty="0" smtClean="0">
                <a:solidFill>
                  <a:srgbClr val="004968"/>
                </a:solidFill>
                <a:latin typeface="Arial" pitchFamily="34" charset="0"/>
                <a:cs typeface="Tahoma" pitchFamily="34" charset="0"/>
              </a:rPr>
              <a:t>A </a:t>
            </a:r>
            <a:r>
              <a:rPr lang="en-US" altLang="en-US" sz="1000" dirty="0" err="1">
                <a:solidFill>
                  <a:srgbClr val="004968"/>
                </a:solidFill>
                <a:latin typeface="Arial" pitchFamily="34" charset="0"/>
                <a:cs typeface="Tahoma" pitchFamily="34" charset="0"/>
              </a:rPr>
              <a:t>Daoudi</a:t>
            </a:r>
            <a:r>
              <a:rPr lang="en-US" altLang="en-US" sz="1000" dirty="0">
                <a:solidFill>
                  <a:srgbClr val="004968"/>
                </a:solidFill>
                <a:latin typeface="Arial" pitchFamily="34" charset="0"/>
                <a:cs typeface="Tahoma" pitchFamily="34" charset="0"/>
              </a:rPr>
              <a:t> Abstract  1067 EASD 2013</a:t>
            </a:r>
          </a:p>
        </p:txBody>
      </p:sp>
    </p:spTree>
    <p:extLst>
      <p:ext uri="{BB962C8B-B14F-4D97-AF65-F5344CB8AC3E}">
        <p14:creationId xmlns:p14="http://schemas.microsoft.com/office/powerpoint/2010/main" val="30720866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ndir un rectangle à un seul coin 7"/>
          <p:cNvSpPr/>
          <p:nvPr/>
        </p:nvSpPr>
        <p:spPr>
          <a:xfrm>
            <a:off x="268448" y="1070226"/>
            <a:ext cx="8607104" cy="3664265"/>
          </a:xfrm>
          <a:prstGeom prst="round1Rect">
            <a:avLst>
              <a:gd name="adj" fmla="val 9426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  <a:effectLst>
            <a:outerShdw blurRad="88900" dist="50800" dir="2700000" algn="tl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47106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b="1" dirty="0" err="1" smtClean="0">
                <a:solidFill>
                  <a:srgbClr val="7030A0"/>
                </a:solidFill>
              </a:rPr>
              <a:t>Télédiab</a:t>
            </a:r>
            <a:r>
              <a:rPr lang="fr-FR" altLang="fr-FR" b="1" dirty="0" smtClean="0">
                <a:solidFill>
                  <a:srgbClr val="7030A0"/>
                </a:solidFill>
              </a:rPr>
              <a:t> 2 : </a:t>
            </a:r>
            <a:r>
              <a:rPr lang="fr-FR" dirty="0" smtClean="0"/>
              <a:t>accompagnement automatisé à la </a:t>
            </a:r>
            <a:r>
              <a:rPr lang="fr-FR" dirty="0" err="1" smtClean="0"/>
              <a:t>titration</a:t>
            </a:r>
            <a:r>
              <a:rPr lang="fr-FR" dirty="0" smtClean="0"/>
              <a:t> </a:t>
            </a:r>
            <a:endParaRPr lang="fr-FR" altLang="fr-FR" b="1" dirty="0" smtClean="0">
              <a:solidFill>
                <a:srgbClr val="7030A0"/>
              </a:solidFill>
            </a:endParaRPr>
          </a:p>
        </p:txBody>
      </p:sp>
      <p:graphicFrame>
        <p:nvGraphicFramePr>
          <p:cNvPr id="3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0451749"/>
              </p:ext>
            </p:extLst>
          </p:nvPr>
        </p:nvGraphicFramePr>
        <p:xfrm>
          <a:off x="601664" y="1002294"/>
          <a:ext cx="7627937" cy="3651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798174"/>
              </p:ext>
            </p:extLst>
          </p:nvPr>
        </p:nvGraphicFramePr>
        <p:xfrm>
          <a:off x="1477963" y="3519564"/>
          <a:ext cx="2287587" cy="833548"/>
        </p:xfrm>
        <a:graphic>
          <a:graphicData uri="http://schemas.openxmlformats.org/drawingml/2006/table">
            <a:tbl>
              <a:tblPr firstRow="1" firstCol="1" bandRow="1"/>
              <a:tblGrid>
                <a:gridCol w="1143060"/>
                <a:gridCol w="1144527"/>
              </a:tblGrid>
              <a:tr h="211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M4</a:t>
                      </a:r>
                      <a:endParaRPr lang="fr-FR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77" marR="685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M13</a:t>
                      </a:r>
                      <a:endParaRPr lang="fr-FR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77" marR="685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-0,52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77" marR="685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C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0,00</a:t>
                      </a:r>
                      <a:endParaRPr lang="fr-FR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77" marR="685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76923C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fr-FR" sz="1100" b="1" dirty="0" smtClean="0">
                          <a:solidFill>
                            <a:srgbClr val="76923C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0,56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77" marR="685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76923C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0,2</a:t>
                      </a:r>
                      <a:endParaRPr lang="fr-FR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77" marR="685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P=0.0017</a:t>
                      </a:r>
                      <a:endParaRPr lang="fr-FR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77" marR="685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NS</a:t>
                      </a:r>
                      <a:endParaRPr lang="fr-FR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77" marR="685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08200" y="670116"/>
            <a:ext cx="2643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baseline="0">
                <a:solidFill>
                  <a:srgbClr val="444492"/>
                </a:solidFill>
                <a:latin typeface="+mn-lt"/>
                <a:ea typeface="+mn-ea"/>
                <a:cs typeface="+mn-cs"/>
              </a:defRPr>
            </a:pPr>
            <a:r>
              <a:rPr lang="fr-FR" sz="2000" b="1" dirty="0">
                <a:solidFill>
                  <a:srgbClr val="0092D0"/>
                </a:solidFill>
              </a:rPr>
              <a:t>Evolution de l'HbA</a:t>
            </a:r>
            <a:r>
              <a:rPr lang="fr-FR" sz="2000" b="1" baseline="-25000" dirty="0">
                <a:solidFill>
                  <a:srgbClr val="0092D0"/>
                </a:solidFill>
              </a:rPr>
              <a:t>1c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3" y="4918012"/>
            <a:ext cx="300114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err="1">
                <a:solidFill>
                  <a:srgbClr val="0092D0">
                    <a:lumMod val="50000"/>
                  </a:srgbClr>
                </a:solidFill>
                <a:cs typeface="Tahoma" panose="020B0604030504040204" pitchFamily="34" charset="0"/>
              </a:rPr>
              <a:t>Télédiab</a:t>
            </a:r>
            <a:r>
              <a:rPr lang="en-US" altLang="en-US" sz="1000" dirty="0">
                <a:solidFill>
                  <a:srgbClr val="0092D0">
                    <a:lumMod val="50000"/>
                  </a:srgbClr>
                </a:solidFill>
                <a:cs typeface="Tahoma" panose="020B0604030504040204" pitchFamily="34" charset="0"/>
              </a:rPr>
              <a:t> 2 : </a:t>
            </a:r>
            <a:r>
              <a:rPr lang="en-US" altLang="en-US" sz="1000" dirty="0" smtClean="0">
                <a:solidFill>
                  <a:srgbClr val="0092D0">
                    <a:lumMod val="50000"/>
                  </a:srgbClr>
                </a:solidFill>
                <a:cs typeface="Tahoma" panose="020B0604030504040204" pitchFamily="34" charset="0"/>
              </a:rPr>
              <a:t>A </a:t>
            </a:r>
            <a:r>
              <a:rPr lang="en-US" altLang="en-US" sz="1000" dirty="0" err="1">
                <a:solidFill>
                  <a:srgbClr val="0092D0">
                    <a:lumMod val="50000"/>
                  </a:srgbClr>
                </a:solidFill>
                <a:cs typeface="Tahoma" panose="020B0604030504040204" pitchFamily="34" charset="0"/>
              </a:rPr>
              <a:t>Daoudi</a:t>
            </a:r>
            <a:r>
              <a:rPr lang="en-US" altLang="en-US" sz="1000" dirty="0">
                <a:solidFill>
                  <a:srgbClr val="0092D0">
                    <a:lumMod val="50000"/>
                  </a:srgbClr>
                </a:solidFill>
                <a:cs typeface="Tahoma" panose="020B0604030504040204" pitchFamily="34" charset="0"/>
              </a:rPr>
              <a:t> Abstract  1067 EASD 2013</a:t>
            </a:r>
          </a:p>
        </p:txBody>
      </p:sp>
    </p:spTree>
    <p:extLst>
      <p:ext uri="{BB962C8B-B14F-4D97-AF65-F5344CB8AC3E}">
        <p14:creationId xmlns:p14="http://schemas.microsoft.com/office/powerpoint/2010/main" val="354002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8" t="12792" r="14113" b="10319"/>
          <a:stretch/>
        </p:blipFill>
        <p:spPr bwMode="auto">
          <a:xfrm>
            <a:off x="138229" y="1"/>
            <a:ext cx="8877151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13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 rot="10800000" flipV="1">
            <a:off x="218986" y="4529470"/>
            <a:ext cx="8829320" cy="39340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fr-FR" sz="1200" b="1" dirty="0"/>
              <a:t>HS </a:t>
            </a:r>
            <a:r>
              <a:rPr lang="fr-FR" sz="1200" b="1" dirty="0" err="1"/>
              <a:t>Bajaj</a:t>
            </a:r>
            <a:r>
              <a:rPr lang="fr-FR" sz="1200" b="1" dirty="0"/>
              <a:t> et al. </a:t>
            </a:r>
            <a:r>
              <a:rPr lang="en-US" sz="1200" b="1" dirty="0"/>
              <a:t>Randomized Trial of Long-Acting Insulin </a:t>
            </a:r>
            <a:r>
              <a:rPr lang="en-US" sz="1200" b="1" dirty="0" err="1"/>
              <a:t>Glargine</a:t>
            </a:r>
            <a:r>
              <a:rPr lang="en-US" sz="1200" b="1" dirty="0"/>
              <a:t> Titration Web Tool (</a:t>
            </a:r>
            <a:r>
              <a:rPr lang="en-US" sz="1200" b="1" dirty="0" err="1"/>
              <a:t>LTHome</a:t>
            </a:r>
            <a:r>
              <a:rPr lang="en-US" sz="1200" b="1" dirty="0"/>
              <a:t>) Versus Enhanced Usual Therapy of </a:t>
            </a:r>
            <a:r>
              <a:rPr lang="en-US" sz="1200" b="1" dirty="0" err="1"/>
              <a:t>Glargine</a:t>
            </a:r>
            <a:r>
              <a:rPr lang="en-US" sz="1200" b="1" dirty="0"/>
              <a:t> Titration (INNOVATE Trial). </a:t>
            </a:r>
            <a:r>
              <a:rPr lang="fr-FR" sz="1200" b="1" dirty="0"/>
              <a:t>DIABETES TECHNOLOGY &amp; THERAPEUTICS; </a:t>
            </a:r>
            <a:r>
              <a:rPr lang="en-US" sz="1200" b="1" dirty="0"/>
              <a:t>Volume 18, Number 10, 2016</a:t>
            </a:r>
            <a:endParaRPr lang="fr-FR" sz="12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086725" y="4818460"/>
            <a:ext cx="482600" cy="1762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altLang="fr-FR" smtClean="0"/>
              <a:t>|</a:t>
            </a:r>
            <a:r>
              <a:rPr lang="fr-FR" altLang="fr-FR" sz="900" baseline="16000" smtClean="0"/>
              <a:t>        </a:t>
            </a:r>
            <a:fld id="{EEE858C9-0F33-43AD-ACDA-A76B81D0EF69}" type="slidenum">
              <a:rPr lang="fr-FR" altLang="fr-FR" smtClean="0"/>
              <a:pPr>
                <a:defRPr/>
              </a:pPr>
              <a:t>28</a:t>
            </a:fld>
            <a:endParaRPr lang="fr-FR" altLang="fr-FR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86" y="0"/>
            <a:ext cx="8704442" cy="442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66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Design de l’étude </a:t>
            </a:r>
            <a:r>
              <a:rPr lang="fr-FR" b="1" dirty="0" err="1" smtClean="0"/>
              <a:t>Innovate</a:t>
            </a:r>
            <a:endParaRPr lang="fr-FR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63" y="1059582"/>
            <a:ext cx="7781474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79512" y="4137924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participants du bras utilisant l’assistant de dose </a:t>
            </a:r>
            <a:r>
              <a:rPr lang="fr-FR" dirty="0" err="1"/>
              <a:t>MyStar</a:t>
            </a:r>
            <a:r>
              <a:rPr lang="fr-FR" dirty="0"/>
              <a:t>® avaient accès </a:t>
            </a:r>
            <a:r>
              <a:rPr lang="fr-FR" b="1" dirty="0"/>
              <a:t>à un outil en ligne leur délivrant des suggestions d’ajustement de dose </a:t>
            </a:r>
            <a:r>
              <a:rPr lang="fr-FR" dirty="0"/>
              <a:t>d’insuline </a:t>
            </a:r>
            <a:r>
              <a:rPr lang="fr-FR" dirty="0" err="1"/>
              <a:t>glargine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620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1" y="4667921"/>
            <a:ext cx="90483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800" dirty="0">
                <a:solidFill>
                  <a:schemeClr val="accent6">
                    <a:lumMod val="50000"/>
                  </a:schemeClr>
                </a:solidFill>
              </a:rPr>
              <a:t>ADA/EASD, American Diabetes Association/European Association for the Study of Diabetes; DPP-4i, </a:t>
            </a:r>
            <a:r>
              <a:rPr lang="en-GB" altLang="en-US" sz="800" dirty="0" err="1">
                <a:solidFill>
                  <a:schemeClr val="accent6">
                    <a:lumMod val="50000"/>
                  </a:schemeClr>
                </a:solidFill>
              </a:rPr>
              <a:t>dipeptidyl</a:t>
            </a:r>
            <a:r>
              <a:rPr lang="en-GB" altLang="en-US" sz="800" dirty="0">
                <a:solidFill>
                  <a:schemeClr val="accent6">
                    <a:lumMod val="50000"/>
                  </a:schemeClr>
                </a:solidFill>
              </a:rPr>
              <a:t> peptidase-4 inhibitor; GLP-1RA, glucagon-like peptide-1 receptor agonist; SGLT2i, sodium-glucose cotransporter-2 inhibitor; SU, </a:t>
            </a:r>
            <a:r>
              <a:rPr lang="en-GB" altLang="en-US" sz="800" dirty="0" err="1">
                <a:solidFill>
                  <a:schemeClr val="accent6">
                    <a:lumMod val="50000"/>
                  </a:schemeClr>
                </a:solidFill>
              </a:rPr>
              <a:t>sulphonylurea</a:t>
            </a:r>
            <a:r>
              <a:rPr lang="en-GB" altLang="en-US" sz="800" dirty="0">
                <a:solidFill>
                  <a:schemeClr val="accent6">
                    <a:lumMod val="50000"/>
                  </a:schemeClr>
                </a:solidFill>
              </a:rPr>
              <a:t>; TZD, thiazolidinedione. </a:t>
            </a:r>
            <a:r>
              <a:rPr lang="en-GB" altLang="en-US" sz="800" dirty="0" err="1">
                <a:solidFill>
                  <a:schemeClr val="accent6">
                    <a:lumMod val="50000"/>
                  </a:schemeClr>
                </a:solidFill>
              </a:rPr>
              <a:t>Inzucchi</a:t>
            </a:r>
            <a:r>
              <a:rPr lang="en-GB" altLang="en-US" sz="800" dirty="0">
                <a:solidFill>
                  <a:schemeClr val="accent6">
                    <a:lumMod val="50000"/>
                  </a:schemeClr>
                </a:solidFill>
              </a:rPr>
              <a:t> SE et al. </a:t>
            </a:r>
            <a:r>
              <a:rPr lang="en-GB" altLang="en-US" sz="800" i="1" dirty="0" err="1">
                <a:solidFill>
                  <a:schemeClr val="accent6">
                    <a:lumMod val="50000"/>
                  </a:schemeClr>
                </a:solidFill>
              </a:rPr>
              <a:t>Diabetologia</a:t>
            </a:r>
            <a:r>
              <a:rPr lang="en-GB" altLang="en-US" sz="800" dirty="0">
                <a:solidFill>
                  <a:schemeClr val="accent6">
                    <a:lumMod val="50000"/>
                  </a:schemeClr>
                </a:solidFill>
              </a:rPr>
              <a:t> 2015;58:429–442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04952" y="797446"/>
            <a:ext cx="7216775" cy="3735530"/>
          </a:xfrm>
          <a:prstGeom prst="roundRect">
            <a:avLst>
              <a:gd name="adj" fmla="val 3198"/>
            </a:avLst>
          </a:prstGeom>
          <a:solidFill>
            <a:srgbClr val="72B5CC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0" rIns="68571" bIns="34289"/>
          <a:lstStyle/>
          <a:p>
            <a:pPr algn="ctr" defTabSz="6856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eating, weight control, increased physical activity, </a:t>
            </a:r>
            <a:b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diabetes education</a:t>
            </a:r>
            <a:endParaRPr lang="en-GB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00978" y="1375459"/>
            <a:ext cx="6840000" cy="3071688"/>
          </a:xfrm>
          <a:prstGeom prst="rect">
            <a:avLst/>
          </a:prstGeom>
          <a:solidFill>
            <a:srgbClr val="E0DED8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1338" tIns="35994" rIns="41338" bIns="52502"/>
          <a:lstStyle/>
          <a:p>
            <a:pPr algn="ctr" defTabSz="685698" eaLnBrk="1" hangingPunct="1">
              <a:spcBef>
                <a:spcPct val="50000"/>
              </a:spcBef>
              <a:defRPr/>
            </a:pPr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Metformin</a:t>
            </a:r>
          </a:p>
        </p:txBody>
      </p:sp>
      <p:sp>
        <p:nvSpPr>
          <p:cNvPr id="21512" name="TextBox 9"/>
          <p:cNvSpPr txBox="1">
            <a:spLocks noChangeArrowheads="1"/>
          </p:cNvSpPr>
          <p:nvPr/>
        </p:nvSpPr>
        <p:spPr bwMode="auto">
          <a:xfrm>
            <a:off x="514352" y="1186525"/>
            <a:ext cx="950913" cy="53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996" tIns="52502" rIns="104996" bIns="52502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Mono-</a:t>
            </a:r>
            <a:br>
              <a:rPr lang="en-GB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therapy</a:t>
            </a:r>
          </a:p>
        </p:txBody>
      </p:sp>
      <p:sp>
        <p:nvSpPr>
          <p:cNvPr id="21513" name="TextBox 10"/>
          <p:cNvSpPr txBox="1">
            <a:spLocks noChangeArrowheads="1"/>
          </p:cNvSpPr>
          <p:nvPr/>
        </p:nvSpPr>
        <p:spPr bwMode="auto">
          <a:xfrm>
            <a:off x="509590" y="1716750"/>
            <a:ext cx="949325" cy="53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996" tIns="52502" rIns="104996" bIns="52502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Dual </a:t>
            </a:r>
            <a:br>
              <a:rPr lang="en-GB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therapy</a:t>
            </a:r>
            <a:endParaRPr lang="en-GB" altLang="en-US" sz="1400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14" name="TextBox 11"/>
          <p:cNvSpPr txBox="1">
            <a:spLocks noChangeArrowheads="1"/>
          </p:cNvSpPr>
          <p:nvPr/>
        </p:nvSpPr>
        <p:spPr bwMode="auto">
          <a:xfrm>
            <a:off x="514350" y="2769262"/>
            <a:ext cx="914400" cy="53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996" tIns="52502" rIns="104996" bIns="52502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Triple therapy</a:t>
            </a:r>
            <a:endParaRPr lang="en-GB" altLang="en-US" sz="1400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00065" y="3801136"/>
            <a:ext cx="1178611" cy="75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52502" rIns="72000" bIns="52502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685698" eaLnBrk="1" hangingPunct="1">
              <a:spcBef>
                <a:spcPct val="50000"/>
              </a:spcBef>
              <a:defRPr/>
            </a:pPr>
            <a:r>
              <a:rPr lang="en-GB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Combination injectable therapy</a:t>
            </a:r>
            <a:endParaRPr lang="en-GB" altLang="en-US" sz="1400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08013" y="3813836"/>
            <a:ext cx="788511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8013" y="2227924"/>
            <a:ext cx="789781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8013" y="1686586"/>
            <a:ext cx="789781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804700" y="4092636"/>
            <a:ext cx="6621362" cy="283270"/>
          </a:xfrm>
          <a:prstGeom prst="rect">
            <a:avLst/>
          </a:prstGeom>
          <a:solidFill>
            <a:srgbClr val="82786F"/>
          </a:solidFill>
          <a:ln>
            <a:solidFill>
              <a:srgbClr val="82786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4996" tIns="52502" rIns="104996" bIns="52502" anchor="ctr"/>
          <a:lstStyle/>
          <a:p>
            <a:pPr algn="ctr" defTabSz="685698" eaLnBrk="1" hangingPunct="1">
              <a:spcBef>
                <a:spcPct val="50000"/>
              </a:spcBef>
              <a:defRPr/>
            </a:pPr>
            <a:endParaRPr lang="en-GB" sz="1200" b="1" dirty="0">
              <a:solidFill>
                <a:srgbClr val="0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796754" y="2296245"/>
            <a:ext cx="973043" cy="1429474"/>
          </a:xfrm>
          <a:prstGeom prst="rect">
            <a:avLst/>
          </a:prstGeom>
          <a:solidFill>
            <a:srgbClr val="C2DEEA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571" tIns="34289" rIns="68571" bIns="34289"/>
          <a:lstStyle/>
          <a:p>
            <a:pPr algn="ctr" defTabSz="685698" eaLnBrk="1" hangingPunct="1">
              <a:spcBef>
                <a:spcPct val="50000"/>
              </a:spcBef>
              <a:defRPr/>
            </a:pP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Metformin + sulphonylurea +</a:t>
            </a:r>
            <a:endParaRPr lang="en-GB" sz="8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121097" y="2608056"/>
            <a:ext cx="559220" cy="180919"/>
          </a:xfrm>
          <a:prstGeom prst="rect">
            <a:avLst/>
          </a:prstGeom>
          <a:solidFill>
            <a:srgbClr val="C2DEEA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35994" tIns="35994" rIns="35994" bIns="35994" anchor="ctr" anchorCtr="1"/>
          <a:lstStyle/>
          <a:p>
            <a:pPr algn="ctr" defTabSz="685698" eaLnBrk="1" hangingPunct="1">
              <a:spcBef>
                <a:spcPct val="50000"/>
              </a:spcBef>
              <a:defRPr/>
            </a:pP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TZD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121097" y="2813720"/>
            <a:ext cx="559220" cy="180919"/>
          </a:xfrm>
          <a:prstGeom prst="rect">
            <a:avLst/>
          </a:prstGeom>
          <a:solidFill>
            <a:srgbClr val="C2DEEA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35994" tIns="35994" rIns="35994" bIns="35994" anchor="ctr" anchorCtr="1"/>
          <a:lstStyle/>
          <a:p>
            <a:pPr algn="ctr" defTabSz="685698" eaLnBrk="1" hangingPunct="1">
              <a:spcBef>
                <a:spcPct val="50000"/>
              </a:spcBef>
              <a:defRPr/>
            </a:pP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DPP-4i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2121097" y="3020241"/>
            <a:ext cx="559220" cy="180919"/>
          </a:xfrm>
          <a:prstGeom prst="rect">
            <a:avLst/>
          </a:prstGeom>
          <a:solidFill>
            <a:srgbClr val="C2DEEA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35994" tIns="35994" rIns="35994" bIns="35994" anchor="ctr" anchorCtr="1"/>
          <a:lstStyle/>
          <a:p>
            <a:pPr algn="ctr" defTabSz="685698" eaLnBrk="1" hangingPunct="1">
              <a:spcBef>
                <a:spcPct val="50000"/>
              </a:spcBef>
              <a:defRPr/>
            </a:pP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SGLT-2i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2121097" y="3226245"/>
            <a:ext cx="559220" cy="180919"/>
          </a:xfrm>
          <a:prstGeom prst="rect">
            <a:avLst/>
          </a:prstGeom>
          <a:solidFill>
            <a:srgbClr val="C2DEEA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35994" tIns="35994" rIns="35994" bIns="35994" anchor="ctr" anchorCtr="1"/>
          <a:lstStyle/>
          <a:p>
            <a:pPr algn="ctr" defTabSz="685698" eaLnBrk="1" hangingPunct="1">
              <a:spcBef>
                <a:spcPct val="50000"/>
              </a:spcBef>
              <a:defRPr/>
            </a:pP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GLP-1RA</a:t>
            </a:r>
            <a:endParaRPr lang="en-GB" sz="8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1797052" y="2813711"/>
            <a:ext cx="346075" cy="223136"/>
          </a:xfrm>
          <a:prstGeom prst="rect">
            <a:avLst/>
          </a:prstGeom>
          <a:noFill/>
        </p:spPr>
        <p:txBody>
          <a:bodyPr lIns="68571" tIns="34289" rIns="68571" bIns="34289">
            <a:spAutoFit/>
          </a:bodyPr>
          <a:lstStyle/>
          <a:p>
            <a:pPr algn="r" defTabSz="685698" eaLnBrk="1" hangingPunct="1">
              <a:spcBef>
                <a:spcPct val="50000"/>
              </a:spcBef>
              <a:defRPr/>
            </a:pP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or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1797052" y="3020086"/>
            <a:ext cx="346075" cy="223136"/>
          </a:xfrm>
          <a:prstGeom prst="rect">
            <a:avLst/>
          </a:prstGeom>
          <a:noFill/>
        </p:spPr>
        <p:txBody>
          <a:bodyPr lIns="68571" tIns="34289" rIns="68571" bIns="34289">
            <a:spAutoFit/>
          </a:bodyPr>
          <a:lstStyle/>
          <a:p>
            <a:pPr algn="r" defTabSz="685698" eaLnBrk="1" hangingPunct="1">
              <a:spcBef>
                <a:spcPct val="50000"/>
              </a:spcBef>
              <a:defRPr/>
            </a:pP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or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1797052" y="3229636"/>
            <a:ext cx="346075" cy="223136"/>
          </a:xfrm>
          <a:prstGeom prst="rect">
            <a:avLst/>
          </a:prstGeom>
          <a:noFill/>
        </p:spPr>
        <p:txBody>
          <a:bodyPr lIns="68571" tIns="34289" rIns="68571" bIns="34289">
            <a:spAutoFit/>
          </a:bodyPr>
          <a:lstStyle/>
          <a:p>
            <a:pPr algn="r" defTabSz="685698" eaLnBrk="1" hangingPunct="1">
              <a:spcBef>
                <a:spcPct val="50000"/>
              </a:spcBef>
              <a:defRPr/>
            </a:pP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or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2928748" y="2302907"/>
            <a:ext cx="973043" cy="1422810"/>
          </a:xfrm>
          <a:prstGeom prst="rect">
            <a:avLst/>
          </a:prstGeom>
          <a:solidFill>
            <a:srgbClr val="C2DEEA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68571" tIns="34289" rIns="68571" bIns="34289"/>
          <a:lstStyle/>
          <a:p>
            <a:pPr algn="ctr" defTabSz="685698" eaLnBrk="1" hangingPunct="1">
              <a:spcBef>
                <a:spcPct val="50000"/>
              </a:spcBef>
              <a:defRPr/>
            </a:pP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Metformin +</a:t>
            </a:r>
            <a:b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thiazolidinedione +</a:t>
            </a:r>
            <a:endParaRPr lang="en-GB" sz="8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253090" y="2608056"/>
            <a:ext cx="559220" cy="180919"/>
          </a:xfrm>
          <a:prstGeom prst="rect">
            <a:avLst/>
          </a:prstGeom>
          <a:solidFill>
            <a:srgbClr val="C2DEEA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35994" tIns="35994" rIns="35994" bIns="35994" anchor="ctr" anchorCtr="1"/>
          <a:lstStyle/>
          <a:p>
            <a:pPr algn="ctr" defTabSz="685698" eaLnBrk="1" hangingPunct="1">
              <a:spcBef>
                <a:spcPct val="50000"/>
              </a:spcBef>
              <a:defRPr/>
            </a:pP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endParaRPr lang="en-GB" sz="8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253090" y="2813720"/>
            <a:ext cx="559220" cy="180919"/>
          </a:xfrm>
          <a:prstGeom prst="rect">
            <a:avLst/>
          </a:prstGeom>
          <a:solidFill>
            <a:srgbClr val="C2DEEA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35994" tIns="35994" rIns="35994" bIns="35994" anchor="ctr" anchorCtr="1"/>
          <a:lstStyle/>
          <a:p>
            <a:pPr algn="ctr" defTabSz="685698" eaLnBrk="1" hangingPunct="1">
              <a:spcBef>
                <a:spcPct val="50000"/>
              </a:spcBef>
              <a:defRPr/>
            </a:pP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DPP-4i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253090" y="3020241"/>
            <a:ext cx="559220" cy="180919"/>
          </a:xfrm>
          <a:prstGeom prst="rect">
            <a:avLst/>
          </a:prstGeom>
          <a:solidFill>
            <a:srgbClr val="C2DEEA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35994" tIns="35994" rIns="35994" bIns="35994" anchor="ctr" anchorCtr="1"/>
          <a:lstStyle/>
          <a:p>
            <a:pPr algn="ctr" defTabSz="685698" eaLnBrk="1" hangingPunct="1">
              <a:spcBef>
                <a:spcPct val="50000"/>
              </a:spcBef>
              <a:defRPr/>
            </a:pP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GLP-1RA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3253090" y="3226245"/>
            <a:ext cx="559220" cy="180919"/>
          </a:xfrm>
          <a:prstGeom prst="rect">
            <a:avLst/>
          </a:prstGeom>
          <a:solidFill>
            <a:srgbClr val="C2DEEA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35994" tIns="35994" rIns="35994" bIns="35994" anchor="ctr" anchorCtr="1"/>
          <a:lstStyle/>
          <a:p>
            <a:pPr algn="ctr" defTabSz="685698" eaLnBrk="1" hangingPunct="1">
              <a:spcBef>
                <a:spcPct val="50000"/>
              </a:spcBef>
              <a:defRPr/>
            </a:pP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Insulin</a:t>
            </a:r>
            <a:endParaRPr lang="en-GB" sz="8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2924177" y="2813711"/>
            <a:ext cx="346075" cy="223136"/>
          </a:xfrm>
          <a:prstGeom prst="rect">
            <a:avLst/>
          </a:prstGeom>
          <a:noFill/>
        </p:spPr>
        <p:txBody>
          <a:bodyPr lIns="68571" tIns="34289" rIns="68571" bIns="34289">
            <a:spAutoFit/>
          </a:bodyPr>
          <a:lstStyle/>
          <a:p>
            <a:pPr algn="r" defTabSz="685698" eaLnBrk="1" hangingPunct="1">
              <a:spcBef>
                <a:spcPct val="50000"/>
              </a:spcBef>
              <a:defRPr/>
            </a:pP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or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2924177" y="3020086"/>
            <a:ext cx="346075" cy="223136"/>
          </a:xfrm>
          <a:prstGeom prst="rect">
            <a:avLst/>
          </a:prstGeom>
          <a:noFill/>
        </p:spPr>
        <p:txBody>
          <a:bodyPr lIns="68571" tIns="34289" rIns="68571" bIns="34289">
            <a:spAutoFit/>
          </a:bodyPr>
          <a:lstStyle/>
          <a:p>
            <a:pPr algn="r" defTabSz="685698" eaLnBrk="1" hangingPunct="1">
              <a:spcBef>
                <a:spcPct val="50000"/>
              </a:spcBef>
              <a:defRPr/>
            </a:pP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or</a:t>
            </a:r>
          </a:p>
        </p:txBody>
      </p:sp>
      <p:sp>
        <p:nvSpPr>
          <p:cNvPr id="33" name="TextBox 32"/>
          <p:cNvSpPr txBox="1"/>
          <p:nvPr/>
        </p:nvSpPr>
        <p:spPr bwMode="auto">
          <a:xfrm>
            <a:off x="2924177" y="3226461"/>
            <a:ext cx="346075" cy="223136"/>
          </a:xfrm>
          <a:prstGeom prst="rect">
            <a:avLst/>
          </a:prstGeom>
          <a:noFill/>
        </p:spPr>
        <p:txBody>
          <a:bodyPr lIns="68571" tIns="34289" rIns="68571" bIns="34289">
            <a:spAutoFit/>
          </a:bodyPr>
          <a:lstStyle/>
          <a:p>
            <a:pPr algn="r" defTabSz="685698" eaLnBrk="1" hangingPunct="1">
              <a:spcBef>
                <a:spcPct val="50000"/>
              </a:spcBef>
              <a:defRPr/>
            </a:pP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or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060740" y="2309450"/>
            <a:ext cx="973043" cy="1416267"/>
          </a:xfrm>
          <a:prstGeom prst="rect">
            <a:avLst/>
          </a:prstGeom>
          <a:solidFill>
            <a:srgbClr val="C2DEEA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8571" tIns="34289" rIns="68571" bIns="34289"/>
          <a:lstStyle/>
          <a:p>
            <a:pPr algn="ctr" defTabSz="685698" eaLnBrk="1" hangingPunct="1">
              <a:spcBef>
                <a:spcPct val="50000"/>
              </a:spcBef>
              <a:defRPr/>
            </a:pP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Metformin +</a:t>
            </a:r>
            <a:b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DPP-4 inhibitor +</a:t>
            </a:r>
            <a:endParaRPr lang="en-GB" sz="8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385083" y="2608056"/>
            <a:ext cx="559220" cy="180919"/>
          </a:xfrm>
          <a:prstGeom prst="rect">
            <a:avLst/>
          </a:prstGeom>
          <a:solidFill>
            <a:srgbClr val="C2DEEA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35994" tIns="35994" rIns="35994" bIns="35994" anchor="ctr" anchorCtr="1"/>
          <a:lstStyle/>
          <a:p>
            <a:pPr algn="ctr" defTabSz="685698" eaLnBrk="1" hangingPunct="1">
              <a:spcBef>
                <a:spcPct val="50000"/>
              </a:spcBef>
              <a:defRPr/>
            </a:pP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endParaRPr lang="en-GB" sz="8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385083" y="2813720"/>
            <a:ext cx="559220" cy="180919"/>
          </a:xfrm>
          <a:prstGeom prst="rect">
            <a:avLst/>
          </a:prstGeom>
          <a:solidFill>
            <a:srgbClr val="C2DEEA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35994" tIns="35994" rIns="35994" bIns="35994" anchor="ctr" anchorCtr="1"/>
          <a:lstStyle/>
          <a:p>
            <a:pPr algn="ctr" defTabSz="685698" eaLnBrk="1" hangingPunct="1">
              <a:spcBef>
                <a:spcPct val="50000"/>
              </a:spcBef>
              <a:defRPr/>
            </a:pP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TZD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4385083" y="3020241"/>
            <a:ext cx="559220" cy="180919"/>
          </a:xfrm>
          <a:prstGeom prst="rect">
            <a:avLst/>
          </a:prstGeom>
          <a:solidFill>
            <a:srgbClr val="C2DEEA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35994" tIns="35994" rIns="35994" bIns="35994" anchor="ctr" anchorCtr="1"/>
          <a:lstStyle/>
          <a:p>
            <a:pPr algn="ctr" defTabSz="685698" eaLnBrk="1" hangingPunct="1">
              <a:spcBef>
                <a:spcPct val="50000"/>
              </a:spcBef>
              <a:defRPr/>
            </a:pP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Insulin</a:t>
            </a:r>
            <a:endParaRPr lang="en-GB" sz="8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 bwMode="auto">
          <a:xfrm>
            <a:off x="4060827" y="2813711"/>
            <a:ext cx="346075" cy="223136"/>
          </a:xfrm>
          <a:prstGeom prst="rect">
            <a:avLst/>
          </a:prstGeom>
          <a:noFill/>
        </p:spPr>
        <p:txBody>
          <a:bodyPr lIns="68571" tIns="34289" rIns="68571" bIns="34289">
            <a:spAutoFit/>
          </a:bodyPr>
          <a:lstStyle/>
          <a:p>
            <a:pPr algn="r" defTabSz="685698" eaLnBrk="1" hangingPunct="1">
              <a:spcBef>
                <a:spcPct val="50000"/>
              </a:spcBef>
              <a:defRPr/>
            </a:pP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or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4060827" y="3020086"/>
            <a:ext cx="346075" cy="223136"/>
          </a:xfrm>
          <a:prstGeom prst="rect">
            <a:avLst/>
          </a:prstGeom>
          <a:noFill/>
        </p:spPr>
        <p:txBody>
          <a:bodyPr lIns="68571" tIns="34289" rIns="68571" bIns="34289">
            <a:spAutoFit/>
          </a:bodyPr>
          <a:lstStyle/>
          <a:p>
            <a:pPr algn="r" defTabSz="685698" eaLnBrk="1" hangingPunct="1">
              <a:spcBef>
                <a:spcPct val="50000"/>
              </a:spcBef>
              <a:defRPr/>
            </a:pP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or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6313596" y="2306826"/>
            <a:ext cx="973043" cy="1418890"/>
          </a:xfrm>
          <a:prstGeom prst="rect">
            <a:avLst/>
          </a:prstGeom>
          <a:solidFill>
            <a:srgbClr val="C2DEEA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68571" tIns="34289" rIns="68571" bIns="34289"/>
          <a:lstStyle/>
          <a:p>
            <a:pPr algn="ctr" defTabSz="685698" eaLnBrk="1" hangingPunct="1">
              <a:spcBef>
                <a:spcPct val="50000"/>
              </a:spcBef>
              <a:defRPr/>
            </a:pP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Metformin +</a:t>
            </a:r>
            <a:b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GLP-1RA +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6637939" y="2608056"/>
            <a:ext cx="559220" cy="180919"/>
          </a:xfrm>
          <a:prstGeom prst="rect">
            <a:avLst/>
          </a:prstGeom>
          <a:solidFill>
            <a:srgbClr val="C2DEEA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35994" tIns="35994" rIns="35994" bIns="35994" anchor="ctr" anchorCtr="1"/>
          <a:lstStyle/>
          <a:p>
            <a:pPr algn="ctr" defTabSz="685698" eaLnBrk="1" hangingPunct="1">
              <a:spcBef>
                <a:spcPct val="50000"/>
              </a:spcBef>
              <a:defRPr/>
            </a:pP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endParaRPr lang="en-GB" sz="8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637939" y="2813720"/>
            <a:ext cx="559220" cy="180919"/>
          </a:xfrm>
          <a:prstGeom prst="rect">
            <a:avLst/>
          </a:prstGeom>
          <a:solidFill>
            <a:srgbClr val="C2DEEA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35994" tIns="35994" rIns="35994" bIns="35994" anchor="ctr" anchorCtr="1"/>
          <a:lstStyle/>
          <a:p>
            <a:pPr algn="ctr" defTabSz="685698" eaLnBrk="1" hangingPunct="1">
              <a:spcBef>
                <a:spcPct val="50000"/>
              </a:spcBef>
              <a:defRPr/>
            </a:pP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TZD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6637939" y="3020241"/>
            <a:ext cx="559220" cy="180919"/>
          </a:xfrm>
          <a:prstGeom prst="rect">
            <a:avLst/>
          </a:prstGeom>
          <a:solidFill>
            <a:srgbClr val="C2DEE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35994" tIns="35994" rIns="35994" bIns="35994" anchor="ctr" anchorCtr="1"/>
          <a:lstStyle/>
          <a:p>
            <a:pPr algn="ctr" defTabSz="685698" eaLnBrk="1" hangingPunct="1">
              <a:spcBef>
                <a:spcPct val="50000"/>
              </a:spcBef>
              <a:defRPr/>
            </a:pP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Insulin</a:t>
            </a:r>
            <a:endParaRPr lang="en-GB" sz="8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 bwMode="auto">
          <a:xfrm>
            <a:off x="6313490" y="2813711"/>
            <a:ext cx="346075" cy="223136"/>
          </a:xfrm>
          <a:prstGeom prst="rect">
            <a:avLst/>
          </a:prstGeom>
          <a:noFill/>
        </p:spPr>
        <p:txBody>
          <a:bodyPr lIns="68571" tIns="34289" rIns="68571" bIns="34289">
            <a:spAutoFit/>
          </a:bodyPr>
          <a:lstStyle/>
          <a:p>
            <a:pPr algn="r" defTabSz="685698" eaLnBrk="1" hangingPunct="1">
              <a:spcBef>
                <a:spcPct val="50000"/>
              </a:spcBef>
              <a:defRPr/>
            </a:pP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or</a:t>
            </a:r>
          </a:p>
        </p:txBody>
      </p:sp>
      <p:sp>
        <p:nvSpPr>
          <p:cNvPr id="45" name="TextBox 44"/>
          <p:cNvSpPr txBox="1"/>
          <p:nvPr/>
        </p:nvSpPr>
        <p:spPr bwMode="auto">
          <a:xfrm>
            <a:off x="6313490" y="3020086"/>
            <a:ext cx="346075" cy="223136"/>
          </a:xfrm>
          <a:prstGeom prst="rect">
            <a:avLst/>
          </a:prstGeom>
          <a:noFill/>
        </p:spPr>
        <p:txBody>
          <a:bodyPr lIns="68571" tIns="34289" rIns="68571" bIns="34289">
            <a:spAutoFit/>
          </a:bodyPr>
          <a:lstStyle/>
          <a:p>
            <a:pPr algn="r" defTabSz="685698" eaLnBrk="1" hangingPunct="1">
              <a:spcBef>
                <a:spcPct val="50000"/>
              </a:spcBef>
              <a:defRPr/>
            </a:pP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or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7444695" y="2315595"/>
            <a:ext cx="973414" cy="1410120"/>
          </a:xfrm>
          <a:prstGeom prst="rect">
            <a:avLst/>
          </a:prstGeom>
          <a:solidFill>
            <a:srgbClr val="C2DEEA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68571" tIns="34289" rIns="68571" bIns="34289"/>
          <a:lstStyle/>
          <a:p>
            <a:pPr algn="ctr" defTabSz="685698" eaLnBrk="1" hangingPunct="1">
              <a:spcBef>
                <a:spcPct val="50000"/>
              </a:spcBef>
              <a:defRPr/>
            </a:pP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Metformin + </a:t>
            </a:r>
            <a:b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insulin (basal) +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7760217" y="2608056"/>
            <a:ext cx="559434" cy="180919"/>
          </a:xfrm>
          <a:prstGeom prst="rect">
            <a:avLst/>
          </a:prstGeom>
          <a:solidFill>
            <a:srgbClr val="C2DEEA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35994" tIns="35994" rIns="35994" bIns="35994" anchor="ctr" anchorCtr="1"/>
          <a:lstStyle/>
          <a:p>
            <a:pPr algn="ctr" defTabSz="685698" eaLnBrk="1" hangingPunct="1">
              <a:spcBef>
                <a:spcPct val="50000"/>
              </a:spcBef>
              <a:defRPr/>
            </a:pP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TZD</a:t>
            </a:r>
            <a:endParaRPr lang="en-GB" sz="8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7760217" y="2813720"/>
            <a:ext cx="559434" cy="180919"/>
          </a:xfrm>
          <a:prstGeom prst="rect">
            <a:avLst/>
          </a:prstGeom>
          <a:solidFill>
            <a:srgbClr val="C2DEEA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35994" tIns="35994" rIns="35994" bIns="35994" anchor="ctr" anchorCtr="1"/>
          <a:lstStyle/>
          <a:p>
            <a:pPr algn="ctr" defTabSz="685698" eaLnBrk="1" hangingPunct="1">
              <a:spcBef>
                <a:spcPct val="50000"/>
              </a:spcBef>
              <a:defRPr/>
            </a:pP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DPP-4i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7760217" y="3020241"/>
            <a:ext cx="559434" cy="180919"/>
          </a:xfrm>
          <a:prstGeom prst="rect">
            <a:avLst/>
          </a:prstGeom>
          <a:solidFill>
            <a:srgbClr val="C2DEE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35994" tIns="35994" rIns="35994" bIns="35994" anchor="ctr" anchorCtr="1"/>
          <a:lstStyle/>
          <a:p>
            <a:pPr algn="ctr" defTabSz="685698" eaLnBrk="1" hangingPunct="1">
              <a:spcBef>
                <a:spcPct val="50000"/>
              </a:spcBef>
              <a:defRPr/>
            </a:pP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GLP-1RA</a:t>
            </a:r>
            <a:endParaRPr lang="en-GB" sz="8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 bwMode="auto">
          <a:xfrm>
            <a:off x="7435852" y="2813711"/>
            <a:ext cx="346075" cy="223136"/>
          </a:xfrm>
          <a:prstGeom prst="rect">
            <a:avLst/>
          </a:prstGeom>
          <a:noFill/>
        </p:spPr>
        <p:txBody>
          <a:bodyPr lIns="68571" tIns="34289" rIns="68571" bIns="34289">
            <a:spAutoFit/>
          </a:bodyPr>
          <a:lstStyle/>
          <a:p>
            <a:pPr algn="r" defTabSz="685698" eaLnBrk="1" hangingPunct="1">
              <a:spcBef>
                <a:spcPct val="50000"/>
              </a:spcBef>
              <a:defRPr/>
            </a:pP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or</a:t>
            </a:r>
          </a:p>
        </p:txBody>
      </p:sp>
      <p:sp>
        <p:nvSpPr>
          <p:cNvPr id="51" name="TextBox 50"/>
          <p:cNvSpPr txBox="1"/>
          <p:nvPr/>
        </p:nvSpPr>
        <p:spPr bwMode="auto">
          <a:xfrm>
            <a:off x="7435852" y="3020086"/>
            <a:ext cx="346075" cy="223136"/>
          </a:xfrm>
          <a:prstGeom prst="rect">
            <a:avLst/>
          </a:prstGeom>
          <a:noFill/>
        </p:spPr>
        <p:txBody>
          <a:bodyPr lIns="68571" tIns="34289" rIns="68571" bIns="34289">
            <a:spAutoFit/>
          </a:bodyPr>
          <a:lstStyle/>
          <a:p>
            <a:pPr algn="r" defTabSz="685698" eaLnBrk="1" hangingPunct="1">
              <a:spcBef>
                <a:spcPct val="50000"/>
              </a:spcBef>
              <a:defRPr/>
            </a:pP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or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792094" y="1745400"/>
            <a:ext cx="982363" cy="418409"/>
          </a:xfrm>
          <a:prstGeom prst="rect">
            <a:avLst/>
          </a:prstGeom>
          <a:solidFill>
            <a:srgbClr val="C2DEEA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41338" tIns="17999" rIns="41338" bIns="41338"/>
          <a:lstStyle/>
          <a:p>
            <a:pPr algn="ctr" defTabSz="685698" eaLnBrk="1" hangingPunct="1">
              <a:spcBef>
                <a:spcPct val="50000"/>
              </a:spcBef>
              <a:defRPr/>
            </a:pP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+</a:t>
            </a:r>
            <a:b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Sulphonylurea</a:t>
            </a:r>
            <a:endParaRPr lang="en-GB" sz="900" baseline="30000" dirty="0">
              <a:solidFill>
                <a:srgbClr val="0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924088" y="1745400"/>
            <a:ext cx="982363" cy="418409"/>
          </a:xfrm>
          <a:prstGeom prst="rect">
            <a:avLst/>
          </a:prstGeom>
          <a:solidFill>
            <a:srgbClr val="C2DEEA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41338" tIns="17999" rIns="41338" bIns="41338"/>
          <a:lstStyle/>
          <a:p>
            <a:pPr algn="ctr" defTabSz="685698" eaLnBrk="1" hangingPunct="1">
              <a:spcBef>
                <a:spcPct val="50000"/>
              </a:spcBef>
              <a:defRPr/>
            </a:pP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+</a:t>
            </a:r>
            <a:b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Thiazolidinedione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056080" y="1745400"/>
            <a:ext cx="982363" cy="418409"/>
          </a:xfrm>
          <a:prstGeom prst="rect">
            <a:avLst/>
          </a:prstGeom>
          <a:solidFill>
            <a:srgbClr val="C2DEEA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41338" tIns="17999" rIns="41338" bIns="41338"/>
          <a:lstStyle/>
          <a:p>
            <a:pPr algn="ctr" defTabSz="685698" eaLnBrk="1" hangingPunct="1">
              <a:spcBef>
                <a:spcPct val="50000"/>
              </a:spcBef>
              <a:defRPr/>
            </a:pP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+</a:t>
            </a:r>
            <a:b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DPP-4 inhibitor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313596" y="1755664"/>
            <a:ext cx="982363" cy="418409"/>
          </a:xfrm>
          <a:prstGeom prst="rect">
            <a:avLst/>
          </a:prstGeom>
          <a:solidFill>
            <a:srgbClr val="C2DEEA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41338" tIns="17999" rIns="41338" bIns="41338"/>
          <a:lstStyle/>
          <a:p>
            <a:pPr algn="ctr" defTabSz="685698" eaLnBrk="1" hangingPunct="1">
              <a:spcBef>
                <a:spcPct val="50000"/>
              </a:spcBef>
              <a:defRPr/>
            </a:pP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+</a:t>
            </a:r>
            <a:b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GLP-1 receptor </a:t>
            </a:r>
            <a:b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agonist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445587" y="1745400"/>
            <a:ext cx="982363" cy="418409"/>
          </a:xfrm>
          <a:prstGeom prst="rect">
            <a:avLst/>
          </a:prstGeom>
          <a:solidFill>
            <a:srgbClr val="C2DEEA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41338" tIns="17999" rIns="41338" bIns="41338"/>
          <a:lstStyle/>
          <a:p>
            <a:pPr algn="ctr" defTabSz="685698" eaLnBrk="1" hangingPunct="1">
              <a:spcBef>
                <a:spcPct val="50000"/>
              </a:spcBef>
              <a:defRPr/>
            </a:pP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+</a:t>
            </a:r>
            <a:b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Insulin</a:t>
            </a:r>
            <a:b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(basal)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181107" y="2312194"/>
            <a:ext cx="973043" cy="1413529"/>
          </a:xfrm>
          <a:prstGeom prst="rect">
            <a:avLst/>
          </a:prstGeom>
          <a:solidFill>
            <a:srgbClr val="C2DEEA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71991" tIns="34289" rIns="71991" bIns="34289"/>
          <a:lstStyle/>
          <a:p>
            <a:pPr algn="ctr" defTabSz="685698" eaLnBrk="1" hangingPunct="1">
              <a:spcBef>
                <a:spcPct val="50000"/>
              </a:spcBef>
              <a:defRPr/>
            </a:pP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Metformin + SGLT2 inhibitor +</a:t>
            </a:r>
            <a:endParaRPr lang="en-GB" sz="8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505448" y="2608056"/>
            <a:ext cx="559220" cy="180919"/>
          </a:xfrm>
          <a:prstGeom prst="rect">
            <a:avLst/>
          </a:prstGeom>
          <a:solidFill>
            <a:srgbClr val="C2DEEA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35994" tIns="35994" rIns="35994" bIns="35994" anchor="ctr" anchorCtr="1"/>
          <a:lstStyle/>
          <a:p>
            <a:pPr algn="ctr" defTabSz="685698" eaLnBrk="1" hangingPunct="1">
              <a:spcBef>
                <a:spcPct val="50000"/>
              </a:spcBef>
              <a:defRPr/>
            </a:pP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endParaRPr lang="en-GB" sz="8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505448" y="2813720"/>
            <a:ext cx="559220" cy="180919"/>
          </a:xfrm>
          <a:prstGeom prst="rect">
            <a:avLst/>
          </a:prstGeom>
          <a:solidFill>
            <a:srgbClr val="C2DEEA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35994" tIns="35994" rIns="35994" bIns="35994" anchor="ctr" anchorCtr="1"/>
          <a:lstStyle/>
          <a:p>
            <a:pPr algn="ctr" defTabSz="685698" eaLnBrk="1" hangingPunct="1">
              <a:spcBef>
                <a:spcPct val="50000"/>
              </a:spcBef>
              <a:defRPr/>
            </a:pP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TZD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505448" y="3020241"/>
            <a:ext cx="559220" cy="180919"/>
          </a:xfrm>
          <a:prstGeom prst="rect">
            <a:avLst/>
          </a:prstGeom>
          <a:solidFill>
            <a:srgbClr val="C2DEEA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35994" tIns="35994" rIns="35994" bIns="35994" anchor="ctr" anchorCtr="1"/>
          <a:lstStyle/>
          <a:p>
            <a:pPr algn="ctr" defTabSz="685698" eaLnBrk="1" hangingPunct="1">
              <a:spcBef>
                <a:spcPct val="50000"/>
              </a:spcBef>
              <a:defRPr/>
            </a:pP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Insulin</a:t>
            </a:r>
            <a:endParaRPr lang="en-GB" sz="8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 bwMode="auto">
          <a:xfrm>
            <a:off x="5181602" y="2813711"/>
            <a:ext cx="346075" cy="223136"/>
          </a:xfrm>
          <a:prstGeom prst="rect">
            <a:avLst/>
          </a:prstGeom>
          <a:noFill/>
        </p:spPr>
        <p:txBody>
          <a:bodyPr lIns="68571" tIns="34289" rIns="68571" bIns="34289">
            <a:spAutoFit/>
          </a:bodyPr>
          <a:lstStyle/>
          <a:p>
            <a:pPr algn="r" defTabSz="685698" eaLnBrk="1" hangingPunct="1">
              <a:spcBef>
                <a:spcPct val="50000"/>
              </a:spcBef>
              <a:defRPr/>
            </a:pP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or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5181602" y="3020086"/>
            <a:ext cx="346075" cy="223136"/>
          </a:xfrm>
          <a:prstGeom prst="rect">
            <a:avLst/>
          </a:prstGeom>
          <a:noFill/>
        </p:spPr>
        <p:txBody>
          <a:bodyPr lIns="68571" tIns="34289" rIns="68571" bIns="34289">
            <a:spAutoFit/>
          </a:bodyPr>
          <a:lstStyle/>
          <a:p>
            <a:pPr algn="r" defTabSz="685698" eaLnBrk="1" hangingPunct="1">
              <a:spcBef>
                <a:spcPct val="50000"/>
              </a:spcBef>
              <a:defRPr/>
            </a:pP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or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2129212" y="3434788"/>
            <a:ext cx="559220" cy="180919"/>
          </a:xfrm>
          <a:prstGeom prst="rect">
            <a:avLst/>
          </a:prstGeom>
          <a:solidFill>
            <a:srgbClr val="C2DEEA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35994" tIns="35994" rIns="35994" bIns="35994" anchor="ctr" anchorCtr="1"/>
          <a:lstStyle/>
          <a:p>
            <a:pPr algn="ctr" defTabSz="685698" eaLnBrk="1" hangingPunct="1">
              <a:spcBef>
                <a:spcPct val="50000"/>
              </a:spcBef>
              <a:defRPr/>
            </a:pP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Insulin</a:t>
            </a:r>
            <a:endParaRPr lang="en-GB" sz="8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3253090" y="3439829"/>
            <a:ext cx="559220" cy="180919"/>
          </a:xfrm>
          <a:prstGeom prst="rect">
            <a:avLst/>
          </a:prstGeom>
          <a:solidFill>
            <a:srgbClr val="C2DEEA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35994" tIns="35994" rIns="35994" bIns="35994" anchor="ctr" anchorCtr="1"/>
          <a:lstStyle/>
          <a:p>
            <a:pPr algn="ctr" defTabSz="685698" eaLnBrk="1" hangingPunct="1">
              <a:spcBef>
                <a:spcPct val="50000"/>
              </a:spcBef>
              <a:defRPr/>
            </a:pP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SGLT-2i</a:t>
            </a:r>
            <a:endParaRPr lang="en-GB" sz="8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4385083" y="3226245"/>
            <a:ext cx="559220" cy="180919"/>
          </a:xfrm>
          <a:prstGeom prst="rect">
            <a:avLst/>
          </a:prstGeom>
          <a:solidFill>
            <a:srgbClr val="C2DEEA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35994" tIns="35994" rIns="35994" bIns="35994" anchor="ctr" anchorCtr="1"/>
          <a:lstStyle/>
          <a:p>
            <a:pPr algn="ctr" defTabSz="685698" eaLnBrk="1" hangingPunct="1">
              <a:spcBef>
                <a:spcPct val="50000"/>
              </a:spcBef>
              <a:defRPr/>
            </a:pP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SGLT-2i</a:t>
            </a:r>
            <a:endParaRPr lang="en-GB" sz="8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5510446" y="3226245"/>
            <a:ext cx="559220" cy="180919"/>
          </a:xfrm>
          <a:prstGeom prst="rect">
            <a:avLst/>
          </a:prstGeom>
          <a:solidFill>
            <a:srgbClr val="C2DEEA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35994" tIns="35994" rIns="35994" bIns="35994" anchor="ctr" anchorCtr="1"/>
          <a:lstStyle/>
          <a:p>
            <a:pPr algn="ctr" defTabSz="685698" eaLnBrk="1" hangingPunct="1">
              <a:spcBef>
                <a:spcPct val="50000"/>
              </a:spcBef>
              <a:defRPr/>
            </a:pP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DPP-4i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7760431" y="3226245"/>
            <a:ext cx="559220" cy="180919"/>
          </a:xfrm>
          <a:prstGeom prst="rect">
            <a:avLst/>
          </a:prstGeom>
          <a:solidFill>
            <a:srgbClr val="C2DEEA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35994" tIns="35994" rIns="35994" bIns="35994" anchor="ctr" anchorCtr="1"/>
          <a:lstStyle/>
          <a:p>
            <a:pPr algn="ctr" defTabSz="685698" eaLnBrk="1" hangingPunct="1">
              <a:spcBef>
                <a:spcPct val="50000"/>
              </a:spcBef>
              <a:defRPr/>
            </a:pP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SGLT-2i</a:t>
            </a:r>
            <a:endParaRPr lang="en-GB" sz="8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16438" y="3785262"/>
            <a:ext cx="1230127" cy="315469"/>
          </a:xfrm>
          <a:prstGeom prst="rect">
            <a:avLst/>
          </a:prstGeom>
          <a:noFill/>
        </p:spPr>
        <p:txBody>
          <a:bodyPr wrap="none" lIns="68571" tIns="34289" rIns="68571" bIns="34289">
            <a:spAutoFit/>
          </a:bodyPr>
          <a:lstStyle/>
          <a:p>
            <a:pPr defTabSz="685698" eaLnBrk="1" hangingPunct="1"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Metformin +</a:t>
            </a:r>
          </a:p>
        </p:txBody>
      </p:sp>
      <p:sp>
        <p:nvSpPr>
          <p:cNvPr id="71" name="TextBox 70"/>
          <p:cNvSpPr txBox="1"/>
          <p:nvPr/>
        </p:nvSpPr>
        <p:spPr bwMode="auto">
          <a:xfrm>
            <a:off x="4060827" y="3226461"/>
            <a:ext cx="346075" cy="223136"/>
          </a:xfrm>
          <a:prstGeom prst="rect">
            <a:avLst/>
          </a:prstGeom>
          <a:noFill/>
        </p:spPr>
        <p:txBody>
          <a:bodyPr lIns="68571" tIns="34289" rIns="68571" bIns="34289">
            <a:spAutoFit/>
          </a:bodyPr>
          <a:lstStyle/>
          <a:p>
            <a:pPr algn="r" defTabSz="685698" eaLnBrk="1" hangingPunct="1">
              <a:spcBef>
                <a:spcPct val="50000"/>
              </a:spcBef>
              <a:defRPr/>
            </a:pP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or</a:t>
            </a:r>
          </a:p>
        </p:txBody>
      </p:sp>
      <p:sp>
        <p:nvSpPr>
          <p:cNvPr id="72" name="TextBox 71"/>
          <p:cNvSpPr txBox="1"/>
          <p:nvPr/>
        </p:nvSpPr>
        <p:spPr bwMode="auto">
          <a:xfrm>
            <a:off x="5181602" y="3215349"/>
            <a:ext cx="346075" cy="223136"/>
          </a:xfrm>
          <a:prstGeom prst="rect">
            <a:avLst/>
          </a:prstGeom>
          <a:noFill/>
        </p:spPr>
        <p:txBody>
          <a:bodyPr lIns="68571" tIns="34289" rIns="68571" bIns="34289">
            <a:spAutoFit/>
          </a:bodyPr>
          <a:lstStyle/>
          <a:p>
            <a:pPr algn="r" defTabSz="685698" eaLnBrk="1" hangingPunct="1">
              <a:spcBef>
                <a:spcPct val="50000"/>
              </a:spcBef>
              <a:defRPr/>
            </a:pP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or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7435852" y="3201061"/>
            <a:ext cx="346075" cy="223136"/>
          </a:xfrm>
          <a:prstGeom prst="rect">
            <a:avLst/>
          </a:prstGeom>
          <a:noFill/>
        </p:spPr>
        <p:txBody>
          <a:bodyPr lIns="68571" tIns="34289" rIns="68571" bIns="34289">
            <a:spAutoFit/>
          </a:bodyPr>
          <a:lstStyle/>
          <a:p>
            <a:pPr algn="r" defTabSz="685698" eaLnBrk="1" hangingPunct="1">
              <a:spcBef>
                <a:spcPct val="50000"/>
              </a:spcBef>
              <a:defRPr/>
            </a:pP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or</a:t>
            </a:r>
          </a:p>
        </p:txBody>
      </p:sp>
      <p:sp>
        <p:nvSpPr>
          <p:cNvPr id="74" name="TextBox 73"/>
          <p:cNvSpPr txBox="1"/>
          <p:nvPr/>
        </p:nvSpPr>
        <p:spPr bwMode="auto">
          <a:xfrm>
            <a:off x="1797052" y="3423311"/>
            <a:ext cx="346075" cy="223136"/>
          </a:xfrm>
          <a:prstGeom prst="rect">
            <a:avLst/>
          </a:prstGeom>
          <a:noFill/>
        </p:spPr>
        <p:txBody>
          <a:bodyPr lIns="68571" tIns="34289" rIns="68571" bIns="34289">
            <a:spAutoFit/>
          </a:bodyPr>
          <a:lstStyle/>
          <a:p>
            <a:pPr algn="r" defTabSz="685698" eaLnBrk="1" hangingPunct="1">
              <a:spcBef>
                <a:spcPct val="50000"/>
              </a:spcBef>
              <a:defRPr/>
            </a:pP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or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2924177" y="3416961"/>
            <a:ext cx="346075" cy="223136"/>
          </a:xfrm>
          <a:prstGeom prst="rect">
            <a:avLst/>
          </a:prstGeom>
          <a:noFill/>
        </p:spPr>
        <p:txBody>
          <a:bodyPr lIns="68571" tIns="34289" rIns="68571" bIns="34289">
            <a:spAutoFit/>
          </a:bodyPr>
          <a:lstStyle/>
          <a:p>
            <a:pPr algn="r" defTabSz="685698" eaLnBrk="1" hangingPunct="1">
              <a:spcBef>
                <a:spcPct val="50000"/>
              </a:spcBef>
              <a:defRPr/>
            </a:pP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or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171787" y="1751918"/>
            <a:ext cx="982363" cy="418409"/>
          </a:xfrm>
          <a:prstGeom prst="rect">
            <a:avLst/>
          </a:prstGeom>
          <a:solidFill>
            <a:srgbClr val="C2DEEA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41338" tIns="17999" rIns="41338" bIns="41338"/>
          <a:lstStyle/>
          <a:p>
            <a:pPr algn="ctr" defTabSz="685698" eaLnBrk="1" hangingPunct="1">
              <a:spcBef>
                <a:spcPct val="50000"/>
              </a:spcBef>
              <a:defRPr/>
            </a:pP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+</a:t>
            </a:r>
            <a:b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SGLT-2 inhibitor</a:t>
            </a:r>
          </a:p>
        </p:txBody>
      </p:sp>
      <p:sp>
        <p:nvSpPr>
          <p:cNvPr id="77" name="Down Arrow 76"/>
          <p:cNvSpPr/>
          <p:nvPr/>
        </p:nvSpPr>
        <p:spPr>
          <a:xfrm>
            <a:off x="323850" y="1267487"/>
            <a:ext cx="198438" cy="3044825"/>
          </a:xfrm>
          <a:prstGeom prst="downArrow">
            <a:avLst/>
          </a:prstGeom>
          <a:solidFill>
            <a:srgbClr val="AEA79F"/>
          </a:solidFill>
          <a:ln w="9525">
            <a:solidFill>
              <a:srgbClr val="AEA7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anchor="ctr"/>
          <a:lstStyle/>
          <a:p>
            <a:pPr algn="ctr" defTabSz="685698" eaLnBrk="1" hangingPunct="1">
              <a:defRPr/>
            </a:pP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52000" y="4107513"/>
            <a:ext cx="4079051" cy="321473"/>
            <a:chOff x="3219309" y="4272866"/>
            <a:chExt cx="4078561" cy="319927"/>
          </a:xfrm>
        </p:grpSpPr>
        <p:sp>
          <p:nvSpPr>
            <p:cNvPr id="69" name="Rectangle 68"/>
            <p:cNvSpPr/>
            <p:nvPr/>
          </p:nvSpPr>
          <p:spPr bwMode="auto">
            <a:xfrm>
              <a:off x="4615064" y="4312678"/>
              <a:ext cx="1476000" cy="180000"/>
            </a:xfrm>
            <a:prstGeom prst="rect">
              <a:avLst/>
            </a:prstGeom>
            <a:solidFill>
              <a:srgbClr val="C2DEEA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35994" tIns="35994" rIns="35994" bIns="35994" anchor="ctr" anchorCtr="1"/>
            <a:lstStyle/>
            <a:p>
              <a:pPr algn="ctr" defTabSz="685698" eaLnBrk="1" hangingPunct="1">
                <a:spcBef>
                  <a:spcPct val="50000"/>
                </a:spcBef>
                <a:defRPr/>
              </a:pPr>
              <a:r>
                <a:rPr lang="en-GB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mealtime insulin</a:t>
              </a:r>
              <a:endParaRPr lang="en-GB" sz="14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58" name="Rectangle 69"/>
            <p:cNvSpPr>
              <a:spLocks noChangeArrowheads="1"/>
            </p:cNvSpPr>
            <p:nvPr/>
          </p:nvSpPr>
          <p:spPr bwMode="auto">
            <a:xfrm>
              <a:off x="3219309" y="4286640"/>
              <a:ext cx="1395068" cy="283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1" tIns="34289" rIns="68571" bIns="34289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14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Basal insulin +</a:t>
              </a:r>
            </a:p>
          </p:txBody>
        </p:sp>
        <p:sp>
          <p:nvSpPr>
            <p:cNvPr id="21659" name="TextBox 11"/>
            <p:cNvSpPr txBox="1">
              <a:spLocks noChangeArrowheads="1"/>
            </p:cNvSpPr>
            <p:nvPr/>
          </p:nvSpPr>
          <p:spPr bwMode="auto">
            <a:xfrm>
              <a:off x="6063632" y="4272866"/>
              <a:ext cx="450079" cy="319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4996" tIns="52502" rIns="104996" bIns="52502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4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or</a:t>
              </a:r>
              <a:endParaRPr lang="en-GB" altLang="en-US" sz="1400" b="1" baseline="30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6397870" y="4320779"/>
              <a:ext cx="900000" cy="180919"/>
            </a:xfrm>
            <a:prstGeom prst="rect">
              <a:avLst/>
            </a:prstGeom>
            <a:solidFill>
              <a:srgbClr val="C2DEEA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35994" tIns="35994" rIns="35994" bIns="35994" anchor="ctr" anchorCtr="1"/>
            <a:lstStyle/>
            <a:p>
              <a:pPr algn="ctr" defTabSz="685698" eaLnBrk="1" hangingPunct="1">
                <a:spcBef>
                  <a:spcPct val="50000"/>
                </a:spcBef>
                <a:defRPr/>
              </a:pPr>
              <a:r>
                <a:rPr lang="en-GB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GLP-1RA</a:t>
              </a:r>
              <a:endParaRPr lang="en-GB" sz="14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0" t="12115" r="7124" b="45149"/>
          <a:stretch>
            <a:fillRect/>
          </a:stretch>
        </p:blipFill>
        <p:spPr bwMode="auto">
          <a:xfrm>
            <a:off x="18003" y="3408"/>
            <a:ext cx="3781427" cy="814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Titre 2"/>
          <p:cNvSpPr>
            <a:spLocks noGrp="1"/>
          </p:cNvSpPr>
          <p:nvPr>
            <p:ph type="title"/>
          </p:nvPr>
        </p:nvSpPr>
        <p:spPr>
          <a:xfrm>
            <a:off x="3749619" y="3408"/>
            <a:ext cx="5298690" cy="657068"/>
          </a:xfrm>
          <a:solidFill>
            <a:schemeClr val="accent5">
              <a:lumMod val="10000"/>
            </a:schemeClr>
          </a:solidFill>
        </p:spPr>
        <p:txBody>
          <a:bodyPr/>
          <a:lstStyle/>
          <a:p>
            <a:pPr algn="ctr"/>
            <a:r>
              <a:rPr lang="fr-FR" sz="2000" dirty="0" smtClean="0">
                <a:solidFill>
                  <a:srgbClr val="FFFF00"/>
                </a:solidFill>
              </a:rPr>
              <a:t>De plus en plus d’</a:t>
            </a:r>
            <a:r>
              <a:rPr lang="fr-FR" sz="2000" dirty="0" err="1" smtClean="0">
                <a:solidFill>
                  <a:srgbClr val="FFFF00"/>
                </a:solidFill>
              </a:rPr>
              <a:t>anti-diabétiques</a:t>
            </a:r>
            <a:r>
              <a:rPr lang="fr-FR" sz="2000" dirty="0" smtClean="0">
                <a:solidFill>
                  <a:srgbClr val="FFFF00"/>
                </a:solidFill>
              </a:rPr>
              <a:t>… mais insuline reste indispensable pour de nombreux patients</a:t>
            </a:r>
            <a:endParaRPr lang="fr-FR" sz="2000" dirty="0">
              <a:solidFill>
                <a:srgbClr val="FFFF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795526" y="3740602"/>
            <a:ext cx="6755642" cy="6440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Rectangle 82"/>
          <p:cNvSpPr/>
          <p:nvPr/>
        </p:nvSpPr>
        <p:spPr>
          <a:xfrm>
            <a:off x="1735517" y="1755665"/>
            <a:ext cx="6755642" cy="4722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123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90447" y="735546"/>
            <a:ext cx="7886700" cy="4167295"/>
          </a:xfrm>
        </p:spPr>
        <p:txBody>
          <a:bodyPr/>
          <a:lstStyle/>
          <a:p>
            <a:r>
              <a:rPr lang="fr-FR" sz="2000" b="1" dirty="0"/>
              <a:t>Objectif </a:t>
            </a:r>
            <a:r>
              <a:rPr lang="fr-FR" sz="2000" b="1" dirty="0" smtClean="0"/>
              <a:t>Primaire</a:t>
            </a:r>
            <a:r>
              <a:rPr lang="fr-FR" sz="2000" dirty="0"/>
              <a:t> </a:t>
            </a:r>
            <a:r>
              <a:rPr lang="fr-FR" sz="2000" dirty="0" smtClean="0"/>
              <a:t>: </a:t>
            </a:r>
            <a:r>
              <a:rPr lang="fr-FR" sz="2000" b="1" dirty="0" smtClean="0"/>
              <a:t>% </a:t>
            </a:r>
            <a:r>
              <a:rPr lang="fr-FR" sz="2000" b="1" dirty="0" smtClean="0"/>
              <a:t>de patients atteignant la cible de GAJ (critère composite: 4/7 GAJ dans la cible, moyenne des 3 </a:t>
            </a:r>
            <a:r>
              <a:rPr lang="fr-FR" sz="2000" b="1" dirty="0" smtClean="0"/>
              <a:t>dernières </a:t>
            </a:r>
            <a:r>
              <a:rPr lang="fr-FR" sz="2000" b="1" dirty="0" smtClean="0"/>
              <a:t>GAJ dans la cible, Hypoglycémie </a:t>
            </a:r>
            <a:r>
              <a:rPr lang="fr-FR" sz="2000" b="1" dirty="0" smtClean="0"/>
              <a:t>sévère) </a:t>
            </a:r>
            <a:endParaRPr lang="fr-FR" sz="2000" b="1" dirty="0" smtClean="0"/>
          </a:p>
          <a:p>
            <a:r>
              <a:rPr lang="fr-FR" sz="2000" b="1" dirty="0" smtClean="0"/>
              <a:t>Objectifs </a:t>
            </a:r>
            <a:r>
              <a:rPr lang="fr-FR" sz="2000" b="1" dirty="0" smtClean="0"/>
              <a:t>secondaires : </a:t>
            </a:r>
            <a:r>
              <a:rPr lang="fr-FR" sz="2000" b="1" dirty="0" smtClean="0"/>
              <a:t>efficacité, tolérance et adhérence </a:t>
            </a:r>
            <a:r>
              <a:rPr lang="fr-FR" sz="2000" b="1" dirty="0" err="1" smtClean="0"/>
              <a:t>LTHome</a:t>
            </a:r>
            <a:r>
              <a:rPr lang="fr-FR" sz="2000" b="1" dirty="0" smtClean="0"/>
              <a:t> vs </a:t>
            </a:r>
            <a:r>
              <a:rPr lang="fr-FR" sz="2000" b="1" dirty="0" smtClean="0"/>
              <a:t>contrôle</a:t>
            </a:r>
            <a:endParaRPr lang="fr-FR" sz="2000" b="1" dirty="0" smtClean="0"/>
          </a:p>
          <a:p>
            <a:pPr lvl="1"/>
            <a:r>
              <a:rPr lang="en-US" sz="2000" dirty="0" err="1" smtClean="0">
                <a:solidFill>
                  <a:srgbClr val="434392"/>
                </a:solidFill>
              </a:rPr>
              <a:t>Contrôle</a:t>
            </a:r>
            <a:r>
              <a:rPr lang="en-US" sz="2000" dirty="0" smtClean="0">
                <a:solidFill>
                  <a:srgbClr val="434392"/>
                </a:solidFill>
              </a:rPr>
              <a:t> </a:t>
            </a:r>
            <a:r>
              <a:rPr lang="en-US" sz="2000" dirty="0" err="1" smtClean="0">
                <a:solidFill>
                  <a:srgbClr val="434392"/>
                </a:solidFill>
              </a:rPr>
              <a:t>métabolique</a:t>
            </a:r>
            <a:endParaRPr lang="en-US" sz="2000" dirty="0" smtClean="0">
              <a:solidFill>
                <a:srgbClr val="434392"/>
              </a:solidFill>
            </a:endParaRPr>
          </a:p>
          <a:p>
            <a:pPr lvl="2"/>
            <a:r>
              <a:rPr lang="en-US" sz="1600" dirty="0" smtClean="0">
                <a:solidFill>
                  <a:srgbClr val="7E7E7E"/>
                </a:solidFill>
              </a:rPr>
              <a:t>HbA1c, </a:t>
            </a:r>
            <a:r>
              <a:rPr lang="en-US" sz="1600" dirty="0">
                <a:solidFill>
                  <a:srgbClr val="7E7E7E"/>
                </a:solidFill>
              </a:rPr>
              <a:t>% </a:t>
            </a:r>
            <a:r>
              <a:rPr lang="en-US" sz="1600" dirty="0" smtClean="0">
                <a:solidFill>
                  <a:srgbClr val="7E7E7E"/>
                </a:solidFill>
              </a:rPr>
              <a:t>patients avec </a:t>
            </a:r>
            <a:r>
              <a:rPr lang="en-US" sz="1600" dirty="0">
                <a:solidFill>
                  <a:srgbClr val="7E7E7E"/>
                </a:solidFill>
              </a:rPr>
              <a:t>A1c </a:t>
            </a:r>
            <a:r>
              <a:rPr lang="en-US" sz="1600" dirty="0" smtClean="0">
                <a:solidFill>
                  <a:srgbClr val="7E7E7E"/>
                </a:solidFill>
              </a:rPr>
              <a:t>&lt;7%</a:t>
            </a:r>
            <a:endParaRPr lang="en-US" sz="1600" b="0" dirty="0">
              <a:solidFill>
                <a:srgbClr val="7E7E7E"/>
              </a:solidFill>
            </a:endParaRPr>
          </a:p>
          <a:p>
            <a:pPr lvl="2"/>
            <a:r>
              <a:rPr lang="fr-FR" sz="1600" dirty="0">
                <a:solidFill>
                  <a:srgbClr val="7E7E7E"/>
                </a:solidFill>
              </a:rPr>
              <a:t>FPG </a:t>
            </a:r>
            <a:endParaRPr lang="fr-FR" sz="1600" b="0" dirty="0">
              <a:solidFill>
                <a:srgbClr val="7E7E7E"/>
              </a:solidFill>
            </a:endParaRPr>
          </a:p>
          <a:p>
            <a:pPr lvl="1"/>
            <a:r>
              <a:rPr lang="en-US" sz="2000" dirty="0" smtClean="0">
                <a:solidFill>
                  <a:srgbClr val="434392"/>
                </a:solidFill>
              </a:rPr>
              <a:t>Dose </a:t>
            </a:r>
            <a:r>
              <a:rPr lang="en-US" sz="2000" dirty="0" err="1" smtClean="0">
                <a:solidFill>
                  <a:srgbClr val="434392"/>
                </a:solidFill>
              </a:rPr>
              <a:t>d’insuline</a:t>
            </a:r>
            <a:endParaRPr lang="fr-FR" sz="1200" b="0" dirty="0">
              <a:solidFill>
                <a:srgbClr val="7E7E7E"/>
              </a:solidFill>
            </a:endParaRPr>
          </a:p>
          <a:p>
            <a:pPr lvl="1"/>
            <a:r>
              <a:rPr lang="en-US" sz="2000" dirty="0" smtClean="0">
                <a:solidFill>
                  <a:srgbClr val="434392"/>
                </a:solidFill>
              </a:rPr>
              <a:t>PRO : </a:t>
            </a:r>
            <a:r>
              <a:rPr lang="en-US" sz="1200" dirty="0">
                <a:solidFill>
                  <a:srgbClr val="7E7E7E"/>
                </a:solidFill>
              </a:rPr>
              <a:t>DTSQs, </a:t>
            </a:r>
            <a:r>
              <a:rPr lang="en-US" sz="1200" dirty="0" err="1">
                <a:solidFill>
                  <a:srgbClr val="7E7E7E"/>
                </a:solidFill>
              </a:rPr>
              <a:t>DTSQc</a:t>
            </a:r>
            <a:r>
              <a:rPr lang="en-US" sz="1200" dirty="0">
                <a:solidFill>
                  <a:srgbClr val="7E7E7E"/>
                </a:solidFill>
              </a:rPr>
              <a:t>, DDS, HFS, WHO-5, pt. </a:t>
            </a:r>
            <a:endParaRPr lang="fr-FR" sz="1200" b="0" dirty="0">
              <a:solidFill>
                <a:srgbClr val="7E7E7E"/>
              </a:solidFill>
            </a:endParaRPr>
          </a:p>
          <a:p>
            <a:pPr lvl="1"/>
            <a:r>
              <a:rPr lang="fr-FR" sz="2000" dirty="0" smtClean="0">
                <a:solidFill>
                  <a:srgbClr val="434392"/>
                </a:solidFill>
              </a:rPr>
              <a:t>Tolérance</a:t>
            </a:r>
            <a:endParaRPr lang="fr-FR" sz="1200" b="0" dirty="0">
              <a:solidFill>
                <a:srgbClr val="7E7E7E"/>
              </a:solidFill>
            </a:endParaRPr>
          </a:p>
          <a:p>
            <a:pPr lvl="1"/>
            <a:endParaRPr lang="fr-FR" b="0" dirty="0" smtClean="0"/>
          </a:p>
          <a:p>
            <a:pPr lvl="1"/>
            <a:endParaRPr lang="fr-FR" b="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de l’étude </a:t>
            </a:r>
            <a:r>
              <a:rPr lang="fr-FR" dirty="0" err="1" smtClean="0"/>
              <a:t>Innovate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489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4" b="17776"/>
          <a:stretch/>
        </p:blipFill>
        <p:spPr bwMode="auto">
          <a:xfrm>
            <a:off x="1187624" y="1182274"/>
            <a:ext cx="5976664" cy="241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Schéma de titration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0447" y="897564"/>
            <a:ext cx="7986849" cy="3379387"/>
          </a:xfrm>
        </p:spPr>
        <p:txBody>
          <a:bodyPr/>
          <a:lstStyle/>
          <a:p>
            <a:r>
              <a:rPr lang="fr-FR" sz="1800" b="1" dirty="0" smtClean="0"/>
              <a:t>Bras </a:t>
            </a:r>
            <a:r>
              <a:rPr lang="fr-FR" sz="1800" b="1" dirty="0" err="1" smtClean="0"/>
              <a:t>LTHome</a:t>
            </a:r>
            <a:endParaRPr lang="fr-FR" sz="1800" b="1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sz="1800" b="1" dirty="0" smtClean="0"/>
              <a:t>Bras </a:t>
            </a:r>
            <a:r>
              <a:rPr lang="fr-FR" sz="1800" b="1" dirty="0" smtClean="0"/>
              <a:t>contrôle : </a:t>
            </a:r>
            <a:r>
              <a:rPr lang="fr-FR" sz="1800" b="1" dirty="0" smtClean="0"/>
              <a:t>schéma conseillé de 1 </a:t>
            </a:r>
            <a:r>
              <a:rPr lang="fr-FR" sz="1800" b="1" dirty="0" smtClean="0"/>
              <a:t>UI/Jours </a:t>
            </a:r>
            <a:r>
              <a:rPr lang="fr-FR" sz="1800" b="1" dirty="0" smtClean="0"/>
              <a:t>jusqu’à obtention de la </a:t>
            </a:r>
            <a:r>
              <a:rPr lang="fr-FR" sz="1800" b="1" dirty="0" smtClean="0"/>
              <a:t>cible</a:t>
            </a: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75794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15191" y="936713"/>
            <a:ext cx="7886700" cy="3779496"/>
          </a:xfrm>
        </p:spPr>
        <p:txBody>
          <a:bodyPr/>
          <a:lstStyle/>
          <a:p>
            <a:r>
              <a:rPr lang="fr-FR" sz="2000" b="1" dirty="0" smtClean="0"/>
              <a:t>Proportion </a:t>
            </a:r>
            <a:r>
              <a:rPr lang="fr-FR" sz="2000" b="1" dirty="0" smtClean="0"/>
              <a:t>similaire </a:t>
            </a:r>
            <a:r>
              <a:rPr lang="fr-FR" sz="2000" b="1" dirty="0" smtClean="0"/>
              <a:t>de patient à l’objectif de 90-130mg/dl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Pas de différence significative en terme </a:t>
            </a:r>
            <a:r>
              <a:rPr lang="fr-FR" sz="2000" b="1" dirty="0" smtClean="0"/>
              <a:t>de diminution de l’HbA1c </a:t>
            </a:r>
            <a:r>
              <a:rPr lang="fr-FR" sz="2000" b="1" dirty="0" smtClean="0"/>
              <a:t>: 1% dans le groupe </a:t>
            </a:r>
            <a:r>
              <a:rPr lang="fr-FR" sz="2000" b="1" dirty="0" err="1" smtClean="0"/>
              <a:t>LTHome</a:t>
            </a:r>
            <a:r>
              <a:rPr lang="fr-FR" sz="2000" b="1" dirty="0" smtClean="0"/>
              <a:t> vs </a:t>
            </a:r>
            <a:r>
              <a:rPr lang="fr-FR" sz="2000" b="1" dirty="0" smtClean="0"/>
              <a:t>1,1</a:t>
            </a:r>
            <a:r>
              <a:rPr lang="fr-FR" sz="2000" b="1" dirty="0" smtClean="0"/>
              <a:t>% dans le groupe conventionnel</a:t>
            </a:r>
            <a:endParaRPr lang="fr-FR" sz="2000" b="1" dirty="0"/>
          </a:p>
          <a:p>
            <a:endParaRPr lang="fr-FR" sz="2000" b="1" dirty="0" smtClean="0"/>
          </a:p>
          <a:p>
            <a:r>
              <a:rPr lang="fr-FR" sz="2000" b="1" dirty="0" smtClean="0"/>
              <a:t>Une crainte plus importante de l’hypoglycémie dans le groupe </a:t>
            </a:r>
            <a:r>
              <a:rPr lang="fr-FR" sz="2000" b="1" dirty="0" smtClean="0"/>
              <a:t>conventionnel</a:t>
            </a:r>
            <a:endParaRPr lang="fr-FR" sz="2000" b="1" dirty="0" smtClean="0"/>
          </a:p>
          <a:p>
            <a:endParaRPr lang="fr-FR" sz="2000" b="1" dirty="0" smtClean="0"/>
          </a:p>
          <a:p>
            <a:r>
              <a:rPr lang="fr-FR" sz="2000" b="1" dirty="0" smtClean="0"/>
              <a:t>Une baisse plus importante de la détresse liée au diabète dans le groupe </a:t>
            </a:r>
            <a:r>
              <a:rPr lang="fr-FR" sz="2000" b="1" dirty="0" err="1" smtClean="0"/>
              <a:t>LTHome</a:t>
            </a:r>
            <a:endParaRPr lang="fr-FR" sz="2000" b="1" dirty="0" smtClean="0"/>
          </a:p>
          <a:p>
            <a:endParaRPr lang="fr-FR" sz="1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Principaux résultats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145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Nombre de contact avec les PDS </a:t>
            </a:r>
            <a:endParaRPr lang="fr-FR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8" y="1113588"/>
            <a:ext cx="853704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70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3" t="15379" r="5592" b="30456"/>
          <a:stretch/>
        </p:blipFill>
        <p:spPr bwMode="auto">
          <a:xfrm>
            <a:off x="653788" y="1005576"/>
            <a:ext cx="8306873" cy="287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Satisfaction et qualité de vie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0447" y="977559"/>
            <a:ext cx="7886700" cy="2723823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94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6700" y="1177665"/>
            <a:ext cx="8505781" cy="3280898"/>
          </a:xfrm>
        </p:spPr>
        <p:txBody>
          <a:bodyPr/>
          <a:lstStyle/>
          <a:p>
            <a:pPr marL="176213" indent="0">
              <a:buNone/>
              <a:tabLst>
                <a:tab pos="811213" algn="l"/>
              </a:tabLst>
            </a:pPr>
            <a:r>
              <a:rPr lang="fr-FR" sz="2000" dirty="0">
                <a:solidFill>
                  <a:schemeClr val="tx1"/>
                </a:solidFill>
              </a:rPr>
              <a:t>-Le médecin a le choix entre </a:t>
            </a:r>
            <a:r>
              <a:rPr lang="fr-FR" sz="2000" b="1" dirty="0">
                <a:solidFill>
                  <a:schemeClr val="tx1"/>
                </a:solidFill>
              </a:rPr>
              <a:t>2 protocoles d’ajustement de dose </a:t>
            </a:r>
            <a:r>
              <a:rPr lang="fr-FR" sz="2000" dirty="0">
                <a:solidFill>
                  <a:schemeClr val="tx1"/>
                </a:solidFill>
              </a:rPr>
              <a:t>en fonction de l’objectif de </a:t>
            </a:r>
            <a:r>
              <a:rPr lang="fr-FR" sz="2000" dirty="0" smtClean="0">
                <a:solidFill>
                  <a:schemeClr val="tx1"/>
                </a:solidFill>
              </a:rPr>
              <a:t>glycémie </a:t>
            </a:r>
            <a:r>
              <a:rPr lang="fr-FR" sz="2000" dirty="0">
                <a:solidFill>
                  <a:schemeClr val="tx1"/>
                </a:solidFill>
              </a:rPr>
              <a:t>à </a:t>
            </a:r>
            <a:r>
              <a:rPr lang="fr-FR" sz="2000" dirty="0" smtClean="0">
                <a:solidFill>
                  <a:schemeClr val="tx1"/>
                </a:solidFill>
              </a:rPr>
              <a:t>jeun </a:t>
            </a:r>
            <a:r>
              <a:rPr lang="fr-FR" sz="2000" dirty="0">
                <a:solidFill>
                  <a:schemeClr val="tx1"/>
                </a:solidFill>
              </a:rPr>
              <a:t>qu’il vise pour son </a:t>
            </a:r>
            <a:r>
              <a:rPr lang="fr-FR" sz="2000" dirty="0" smtClean="0">
                <a:solidFill>
                  <a:schemeClr val="tx1"/>
                </a:solidFill>
              </a:rPr>
              <a:t>patient</a:t>
            </a:r>
            <a:endParaRPr lang="fr-FR" sz="2000" dirty="0">
              <a:solidFill>
                <a:schemeClr val="tx1"/>
              </a:solidFill>
            </a:endParaRPr>
          </a:p>
          <a:p>
            <a:pPr marL="176213" indent="0">
              <a:buNone/>
              <a:tabLst>
                <a:tab pos="811213" algn="l"/>
              </a:tabLst>
            </a:pPr>
            <a:r>
              <a:rPr lang="fr-FR" sz="2000" dirty="0">
                <a:solidFill>
                  <a:schemeClr val="tx1"/>
                </a:solidFill>
              </a:rPr>
              <a:t>Pour chaque protocole il </a:t>
            </a:r>
            <a:r>
              <a:rPr lang="fr-FR" sz="2000" dirty="0" smtClean="0">
                <a:solidFill>
                  <a:schemeClr val="tx1"/>
                </a:solidFill>
              </a:rPr>
              <a:t>existe une </a:t>
            </a:r>
            <a:r>
              <a:rPr lang="fr-FR" sz="2000" dirty="0">
                <a:solidFill>
                  <a:schemeClr val="tx1"/>
                </a:solidFill>
              </a:rPr>
              <a:t>clé </a:t>
            </a:r>
            <a:r>
              <a:rPr lang="fr-FR" sz="2000" dirty="0" smtClean="0">
                <a:solidFill>
                  <a:schemeClr val="tx1"/>
                </a:solidFill>
              </a:rPr>
              <a:t>d’activation</a:t>
            </a:r>
            <a:endParaRPr lang="fr-FR" sz="2000" dirty="0">
              <a:solidFill>
                <a:schemeClr val="tx1"/>
              </a:solidFill>
            </a:endParaRPr>
          </a:p>
          <a:p>
            <a:pPr marL="176213" indent="0">
              <a:buNone/>
              <a:tabLst>
                <a:tab pos="811213" algn="l"/>
              </a:tabLst>
            </a:pPr>
            <a:endParaRPr lang="fr-FR" sz="2000" dirty="0">
              <a:solidFill>
                <a:schemeClr val="tx1"/>
              </a:solidFill>
            </a:endParaRPr>
          </a:p>
          <a:p>
            <a:pPr marL="176213" indent="0">
              <a:buNone/>
              <a:tabLst>
                <a:tab pos="811213" algn="l"/>
              </a:tabLst>
            </a:pPr>
            <a:r>
              <a:rPr lang="fr-FR" sz="2000" dirty="0">
                <a:solidFill>
                  <a:schemeClr val="tx1"/>
                </a:solidFill>
              </a:rPr>
              <a:t>-Une fois activé, le lecteur </a:t>
            </a:r>
            <a:r>
              <a:rPr lang="fr-FR" sz="2000" dirty="0">
                <a:solidFill>
                  <a:schemeClr val="tx1"/>
                </a:solidFill>
              </a:rPr>
              <a:t>propose une dose au patient </a:t>
            </a:r>
            <a:r>
              <a:rPr lang="fr-FR" sz="2000" dirty="0" smtClean="0">
                <a:solidFill>
                  <a:schemeClr val="tx1"/>
                </a:solidFill>
              </a:rPr>
              <a:t>tous </a:t>
            </a:r>
            <a:r>
              <a:rPr lang="fr-FR" sz="2000" dirty="0">
                <a:solidFill>
                  <a:schemeClr val="tx1"/>
                </a:solidFill>
              </a:rPr>
              <a:t>les </a:t>
            </a:r>
            <a:r>
              <a:rPr lang="fr-FR" sz="2000" dirty="0" smtClean="0">
                <a:solidFill>
                  <a:schemeClr val="tx1"/>
                </a:solidFill>
              </a:rPr>
              <a:t>3 jours </a:t>
            </a:r>
            <a:r>
              <a:rPr lang="fr-FR" sz="2000" dirty="0" smtClean="0">
                <a:solidFill>
                  <a:schemeClr val="tx1"/>
                </a:solidFill>
              </a:rPr>
              <a:t>en </a:t>
            </a:r>
            <a:r>
              <a:rPr lang="fr-FR" sz="2000" dirty="0">
                <a:solidFill>
                  <a:schemeClr val="tx1"/>
                </a:solidFill>
              </a:rPr>
              <a:t>tenant </a:t>
            </a:r>
            <a:r>
              <a:rPr lang="fr-FR" sz="2000" dirty="0" smtClean="0">
                <a:solidFill>
                  <a:schemeClr val="tx1"/>
                </a:solidFill>
              </a:rPr>
              <a:t>compte</a:t>
            </a:r>
            <a:endParaRPr lang="fr-FR" sz="2000" dirty="0">
              <a:solidFill>
                <a:schemeClr val="tx1"/>
              </a:solidFill>
            </a:endParaRPr>
          </a:p>
          <a:p>
            <a:pPr marL="461963" indent="-285750">
              <a:buFont typeface="Wingdings"/>
              <a:buChar char="Ø"/>
              <a:tabLst>
                <a:tab pos="811213" algn="l"/>
              </a:tabLst>
            </a:pPr>
            <a:r>
              <a:rPr lang="fr-FR" sz="2000" dirty="0">
                <a:solidFill>
                  <a:schemeClr val="tx1"/>
                </a:solidFill>
              </a:rPr>
              <a:t>des </a:t>
            </a:r>
            <a:r>
              <a:rPr lang="fr-FR" sz="2000" b="1" dirty="0">
                <a:solidFill>
                  <a:schemeClr val="tx1"/>
                </a:solidFill>
              </a:rPr>
              <a:t>3 dernières glycémies à jeun</a:t>
            </a:r>
          </a:p>
          <a:p>
            <a:pPr marL="461963" indent="-285750">
              <a:buFont typeface="Wingdings"/>
              <a:buChar char="Ø"/>
              <a:tabLst>
                <a:tab pos="811213" algn="l"/>
              </a:tabLst>
            </a:pPr>
            <a:r>
              <a:rPr lang="fr-FR" sz="2000" dirty="0" smtClean="0">
                <a:solidFill>
                  <a:schemeClr val="tx1"/>
                </a:solidFill>
              </a:rPr>
              <a:t>d’éventuelles </a:t>
            </a:r>
            <a:r>
              <a:rPr lang="fr-FR" sz="2000" b="1" dirty="0">
                <a:solidFill>
                  <a:schemeClr val="tx1"/>
                </a:solidFill>
              </a:rPr>
              <a:t>hypoglycémies </a:t>
            </a:r>
            <a:r>
              <a:rPr lang="fr-FR" sz="2000" dirty="0">
                <a:solidFill>
                  <a:schemeClr val="tx1"/>
                </a:solidFill>
              </a:rPr>
              <a:t>mesurées ou ressenties par le patient dans la </a:t>
            </a:r>
            <a:r>
              <a:rPr lang="fr-FR" sz="2000" dirty="0" smtClean="0">
                <a:solidFill>
                  <a:schemeClr val="tx1"/>
                </a:solidFill>
              </a:rPr>
              <a:t>journée (diminution de la dose dès l’injection suivante dans ce cas)</a:t>
            </a:r>
            <a:endParaRPr lang="fr-FR" sz="2000" dirty="0">
              <a:solidFill>
                <a:schemeClr val="tx1"/>
              </a:solidFill>
            </a:endParaRPr>
          </a:p>
          <a:p>
            <a:pPr marL="461963" indent="-285750">
              <a:buFont typeface="Wingdings"/>
              <a:buChar char="Ø"/>
              <a:tabLst>
                <a:tab pos="811213" algn="l"/>
              </a:tabLst>
            </a:pPr>
            <a:endParaRPr lang="fr-FR" sz="1100" dirty="0">
              <a:solidFill>
                <a:srgbClr val="333399"/>
              </a:solidFill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358645" y="78780"/>
            <a:ext cx="6426713" cy="631031"/>
          </a:xfrm>
        </p:spPr>
        <p:txBody>
          <a:bodyPr/>
          <a:lstStyle/>
          <a:p>
            <a:pPr algn="ctr"/>
            <a:r>
              <a:rPr lang="fr-FR" dirty="0"/>
              <a:t>Présentation MyStar Dose Coach 	</a:t>
            </a:r>
          </a:p>
        </p:txBody>
      </p:sp>
    </p:spTree>
    <p:extLst>
      <p:ext uri="{BB962C8B-B14F-4D97-AF65-F5344CB8AC3E}">
        <p14:creationId xmlns:p14="http://schemas.microsoft.com/office/powerpoint/2010/main" val="371820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43"/>
    </mc:Choice>
    <mc:Fallback xmlns="">
      <p:transition spd="slow" advTm="26143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INNOVATE </a:t>
            </a:r>
            <a:r>
              <a:rPr lang="fr-FR" dirty="0" smtClean="0"/>
              <a:t>Trial: algorithme de titration de l’insuline </a:t>
            </a:r>
            <a:r>
              <a:rPr lang="fr-FR" dirty="0" err="1" smtClean="0"/>
              <a:t>glargine</a:t>
            </a:r>
            <a:r>
              <a:rPr lang="fr-FR" dirty="0" smtClean="0"/>
              <a:t> sur Internet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" y="4465670"/>
            <a:ext cx="91440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HS </a:t>
            </a:r>
            <a:r>
              <a:rPr lang="fr-FR" sz="1400" b="1" dirty="0" err="1" smtClean="0"/>
              <a:t>Bajaj</a:t>
            </a:r>
            <a:r>
              <a:rPr lang="fr-FR" sz="1400" b="1" dirty="0" smtClean="0"/>
              <a:t> et al. </a:t>
            </a:r>
            <a:r>
              <a:rPr lang="en-US" sz="1400" b="1" dirty="0"/>
              <a:t>Randomized Trial of Long-Acting Insulin </a:t>
            </a:r>
            <a:r>
              <a:rPr lang="en-US" sz="1400" b="1" dirty="0" err="1" smtClean="0"/>
              <a:t>Glargine</a:t>
            </a:r>
            <a:r>
              <a:rPr lang="en-US" sz="1400" b="1" dirty="0"/>
              <a:t> </a:t>
            </a:r>
            <a:r>
              <a:rPr lang="en-US" sz="1400" b="1" dirty="0" smtClean="0"/>
              <a:t>Titration Web Tool (</a:t>
            </a:r>
            <a:r>
              <a:rPr lang="en-US" sz="1400" b="1" dirty="0" err="1" smtClean="0"/>
              <a:t>LTHome</a:t>
            </a:r>
            <a:r>
              <a:rPr lang="en-US" sz="1400" b="1" dirty="0"/>
              <a:t>) Versus </a:t>
            </a:r>
            <a:r>
              <a:rPr lang="en-US" sz="1400" b="1" dirty="0" smtClean="0"/>
              <a:t>Enhanced Usual </a:t>
            </a:r>
            <a:r>
              <a:rPr lang="en-US" sz="1400" b="1" dirty="0"/>
              <a:t>Therapy of </a:t>
            </a:r>
            <a:r>
              <a:rPr lang="en-US" sz="1400" b="1" dirty="0" err="1"/>
              <a:t>Glargine</a:t>
            </a:r>
            <a:r>
              <a:rPr lang="en-US" sz="1400" b="1" dirty="0"/>
              <a:t> Titration (INNOVATE Trial</a:t>
            </a:r>
            <a:r>
              <a:rPr lang="en-US" sz="1400" b="1" dirty="0" smtClean="0"/>
              <a:t>). </a:t>
            </a:r>
            <a:r>
              <a:rPr lang="fr-FR" sz="1400" b="1" dirty="0"/>
              <a:t>DIABETES TECHNOLOGY &amp; </a:t>
            </a:r>
            <a:r>
              <a:rPr lang="fr-FR" sz="1400" b="1" dirty="0" smtClean="0"/>
              <a:t>THERAPEUTICS; </a:t>
            </a:r>
            <a:r>
              <a:rPr lang="en-US" sz="1400" b="1" dirty="0" smtClean="0"/>
              <a:t>Volume </a:t>
            </a:r>
            <a:r>
              <a:rPr lang="en-US" sz="1400" b="1" dirty="0"/>
              <a:t>18, Number 10, 2016</a:t>
            </a:r>
            <a:endParaRPr lang="fr-FR" sz="1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622" y="627579"/>
            <a:ext cx="4965405" cy="372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94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600"/>
              </a:lnSpc>
            </a:pPr>
            <a:r>
              <a:rPr lang="fr-FR" sz="2400" smtClean="0"/>
              <a:t>Des niveaux de consommation de ressources</a:t>
            </a:r>
            <a:br>
              <a:rPr lang="fr-FR" sz="2400" smtClean="0"/>
            </a:br>
            <a:r>
              <a:rPr lang="fr-FR" sz="2400" smtClean="0"/>
              <a:t>très hétérogènes selon les profils de patients 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|  </a:t>
            </a:r>
            <a:fld id="{E86A35C8-9D71-4F5C-ACEE-B72BBA825ACE}" type="slidenum">
              <a:rPr lang="fr-FR" smtClean="0"/>
              <a:pPr/>
              <a:t>37</a:t>
            </a:fld>
            <a:endParaRPr lang="fr-FR"/>
          </a:p>
        </p:txBody>
      </p:sp>
      <p:grpSp>
        <p:nvGrpSpPr>
          <p:cNvPr id="30" name="Groupe 29"/>
          <p:cNvGrpSpPr/>
          <p:nvPr/>
        </p:nvGrpSpPr>
        <p:grpSpPr>
          <a:xfrm>
            <a:off x="408697" y="1057219"/>
            <a:ext cx="8144994" cy="491442"/>
            <a:chOff x="744363" y="3094361"/>
            <a:chExt cx="8144994" cy="491442"/>
          </a:xfrm>
        </p:grpSpPr>
        <p:sp>
          <p:nvSpPr>
            <p:cNvPr id="31" name="Espace réservé du contenu 2"/>
            <p:cNvSpPr txBox="1">
              <a:spLocks/>
            </p:cNvSpPr>
            <p:nvPr/>
          </p:nvSpPr>
          <p:spPr bwMode="auto">
            <a:xfrm>
              <a:off x="1215302" y="3151710"/>
              <a:ext cx="7674055" cy="4340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257175" indent="-2571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l"/>
                <a:defRPr sz="1800">
                  <a:solidFill>
                    <a:srgbClr val="4D4D4D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466725" indent="-201216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 3" panose="05040102010807070707" pitchFamily="18" charset="2"/>
                <a:buChar char="Ò"/>
                <a:defRPr sz="16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68580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None/>
                <a:defRPr sz="1200">
                  <a:solidFill>
                    <a:srgbClr val="989898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200150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200">
                  <a:solidFill>
                    <a:srgbClr val="989898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1543050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200">
                  <a:solidFill>
                    <a:srgbClr val="989898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1885950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200">
                  <a:solidFill>
                    <a:srgbClr val="989898"/>
                  </a:solidFill>
                  <a:latin typeface="+mn-lt"/>
                  <a:cs typeface="+mn-cs"/>
                </a:defRPr>
              </a:lvl6pPr>
              <a:lvl7pPr marL="2228850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200">
                  <a:solidFill>
                    <a:srgbClr val="989898"/>
                  </a:solidFill>
                  <a:latin typeface="+mn-lt"/>
                  <a:cs typeface="+mn-cs"/>
                </a:defRPr>
              </a:lvl7pPr>
              <a:lvl8pPr marL="2571750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200">
                  <a:solidFill>
                    <a:srgbClr val="989898"/>
                  </a:solidFill>
                  <a:latin typeface="+mn-lt"/>
                  <a:cs typeface="+mn-cs"/>
                </a:defRPr>
              </a:lvl8pPr>
              <a:lvl9pPr marL="2914650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200">
                  <a:solidFill>
                    <a:srgbClr val="989898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lnSpc>
                  <a:spcPts val="1650"/>
                </a:lnSpc>
                <a:buNone/>
              </a:pPr>
              <a:r>
                <a:rPr lang="fr-FR" b="1" kern="0"/>
                <a:t>3 profils de patients DT2 avec différents niveaux de </a:t>
              </a:r>
              <a:r>
                <a:rPr lang="fr-FR" b="1" kern="0" smtClean="0"/>
                <a:t>consommation de </a:t>
              </a:r>
              <a:r>
                <a:rPr lang="fr-FR" b="1" kern="0"/>
                <a:t>ressources </a:t>
              </a:r>
              <a:r>
                <a:rPr lang="fr-FR" kern="0"/>
                <a:t>lors de l’initiation du traitement par insuline</a:t>
              </a:r>
            </a:p>
          </p:txBody>
        </p:sp>
        <p:sp>
          <p:nvSpPr>
            <p:cNvPr id="32" name="Ellipse 31"/>
            <p:cNvSpPr/>
            <p:nvPr/>
          </p:nvSpPr>
          <p:spPr>
            <a:xfrm>
              <a:off x="744363" y="3094361"/>
              <a:ext cx="310726" cy="3107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7500" rtlCol="0" anchor="ctr"/>
            <a:lstStyle/>
            <a:p>
              <a:pPr algn="ctr">
                <a:lnSpc>
                  <a:spcPts val="1650"/>
                </a:lnSpc>
              </a:pPr>
              <a:r>
                <a:rPr lang="fr-FR" b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fr-FR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155912" y="1626780"/>
            <a:ext cx="3912385" cy="3394519"/>
            <a:chOff x="2949632" y="2125695"/>
            <a:chExt cx="3912385" cy="2895599"/>
          </a:xfrm>
        </p:grpSpPr>
        <p:sp>
          <p:nvSpPr>
            <p:cNvPr id="54" name="Rectangle 53"/>
            <p:cNvSpPr/>
            <p:nvPr/>
          </p:nvSpPr>
          <p:spPr>
            <a:xfrm>
              <a:off x="2949632" y="2125695"/>
              <a:ext cx="3912385" cy="289559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46" name="ZoneTexte 45"/>
            <p:cNvSpPr txBox="1">
              <a:spLocks noChangeArrowheads="1"/>
            </p:cNvSpPr>
            <p:nvPr/>
          </p:nvSpPr>
          <p:spPr bwMode="auto">
            <a:xfrm>
              <a:off x="3679911" y="4537791"/>
              <a:ext cx="1422828" cy="454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130000"/>
                <a:buFont typeface="Verdana" panose="020B0604030504040204" pitchFamily="34" charset="0"/>
                <a:buChar char="●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Verdana" panose="020B0604030504040204" pitchFamily="34" charset="0"/>
                <a:buChar char="●"/>
                <a:defRPr sz="1600" b="1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fr-FR" altLang="fr-FR" sz="1300" b="1" dirty="0">
                  <a:solidFill>
                    <a:srgbClr val="4D4D4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Distribution</a:t>
              </a:r>
              <a:br>
                <a:rPr lang="fr-FR" altLang="fr-FR" sz="1300" b="1" dirty="0">
                  <a:solidFill>
                    <a:srgbClr val="4D4D4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fr-FR" altLang="fr-FR" sz="1300" b="1" dirty="0">
                  <a:solidFill>
                    <a:srgbClr val="4D4D4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Patients</a:t>
              </a:r>
            </a:p>
          </p:txBody>
        </p:sp>
        <p:sp>
          <p:nvSpPr>
            <p:cNvPr id="47" name="ZoneTexte 15"/>
            <p:cNvSpPr txBox="1">
              <a:spLocks noChangeArrowheads="1"/>
            </p:cNvSpPr>
            <p:nvPr/>
          </p:nvSpPr>
          <p:spPr bwMode="auto">
            <a:xfrm>
              <a:off x="5303567" y="4537791"/>
              <a:ext cx="1491931" cy="454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130000"/>
                <a:buFont typeface="Verdana" panose="020B0604030504040204" pitchFamily="34" charset="0"/>
                <a:buChar char="●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Verdana" panose="020B0604030504040204" pitchFamily="34" charset="0"/>
                <a:buChar char="●"/>
                <a:defRPr sz="1600" b="1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fr-FR" altLang="fr-FR" sz="1300" b="1">
                  <a:solidFill>
                    <a:srgbClr val="4D4D4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Distribution</a:t>
              </a:r>
              <a:br>
                <a:rPr lang="fr-FR" altLang="fr-FR" sz="1300" b="1">
                  <a:solidFill>
                    <a:srgbClr val="4D4D4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fr-FR" altLang="fr-FR" sz="1300" b="1">
                  <a:solidFill>
                    <a:srgbClr val="4D4D4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Coûts</a:t>
              </a:r>
              <a:endParaRPr lang="fr-FR" altLang="fr-FR" sz="1300" b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060961" y="2354296"/>
              <a:ext cx="660724" cy="24967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solidFill>
                  <a:srgbClr val="4D4D4D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060961" y="2603698"/>
              <a:ext cx="660724" cy="7820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solidFill>
                  <a:srgbClr val="4D4D4D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060961" y="3385737"/>
              <a:ext cx="660724" cy="1091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4097243" y="2338265"/>
              <a:ext cx="5881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10%</a:t>
              </a: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3098142" y="2371429"/>
              <a:ext cx="8586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b="1" dirty="0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Groupe 3</a:t>
              </a:r>
              <a:endParaRPr lang="fr-FR" sz="1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4097243" y="2889685"/>
              <a:ext cx="5881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40%</a:t>
              </a:r>
              <a:endParaRPr lang="fr-F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3098142" y="2908781"/>
              <a:ext cx="8586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b="1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Groupe 2</a:t>
              </a:r>
              <a:endParaRPr lang="fr-FR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4097243" y="3826342"/>
              <a:ext cx="5881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50%</a:t>
              </a:r>
              <a:endParaRPr lang="fr-F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3098142" y="3845437"/>
              <a:ext cx="8586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b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Groupe 1</a:t>
              </a:r>
              <a:endParaRPr lang="fr-FR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719169" y="2354296"/>
              <a:ext cx="660724" cy="80781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solidFill>
                  <a:srgbClr val="4D4D4D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719169" y="3159487"/>
              <a:ext cx="660724" cy="85366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solidFill>
                  <a:srgbClr val="4D4D4D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719169" y="4010527"/>
              <a:ext cx="660724" cy="4664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5755451" y="2653175"/>
              <a:ext cx="5881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40%</a:t>
              </a:r>
              <a:endParaRPr lang="fr-F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5755451" y="3481288"/>
              <a:ext cx="5881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40%</a:t>
              </a:r>
              <a:endParaRPr lang="fr-F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5755451" y="4138738"/>
              <a:ext cx="5881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20%</a:t>
              </a:r>
              <a:endParaRPr lang="fr-F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riangle isocèle 5"/>
            <p:cNvSpPr/>
            <p:nvPr/>
          </p:nvSpPr>
          <p:spPr>
            <a:xfrm rot="5400000">
              <a:off x="4998775" y="3280524"/>
              <a:ext cx="391886" cy="29203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cxnSp>
          <p:nvCxnSpPr>
            <p:cNvPr id="8" name="Connecteur droit avec flèche 7"/>
            <p:cNvCxnSpPr/>
            <p:nvPr/>
          </p:nvCxnSpPr>
          <p:spPr>
            <a:xfrm>
              <a:off x="4399091" y="3197462"/>
              <a:ext cx="2" cy="58455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/>
          <p:cNvGrpSpPr/>
          <p:nvPr/>
        </p:nvGrpSpPr>
        <p:grpSpPr>
          <a:xfrm>
            <a:off x="976905" y="2302845"/>
            <a:ext cx="8039504" cy="1770261"/>
            <a:chOff x="976905" y="2302845"/>
            <a:chExt cx="8039504" cy="1770261"/>
          </a:xfrm>
        </p:grpSpPr>
        <p:sp>
          <p:nvSpPr>
            <p:cNvPr id="28" name="Espace réservé du contenu 2"/>
            <p:cNvSpPr txBox="1">
              <a:spLocks/>
            </p:cNvSpPr>
            <p:nvPr/>
          </p:nvSpPr>
          <p:spPr bwMode="auto">
            <a:xfrm>
              <a:off x="4678334" y="3419081"/>
              <a:ext cx="4338075" cy="654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l"/>
                <a:defRPr sz="2000">
                  <a:solidFill>
                    <a:srgbClr val="4D4D4D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622300" indent="-2682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 3" panose="05040102010807070707" pitchFamily="18" charset="2"/>
                <a:buChar char="Ò"/>
                <a:defRPr sz="18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91440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None/>
                <a:defRPr sz="1600">
                  <a:solidFill>
                    <a:srgbClr val="989898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+mn-lt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+mn-lt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+mn-lt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+mn-lt"/>
                  <a:cs typeface="+mn-cs"/>
                </a:defRPr>
              </a:lvl9pPr>
            </a:lstStyle>
            <a:p>
              <a:pPr marL="0" lvl="1" indent="0">
                <a:lnSpc>
                  <a:spcPts val="1700"/>
                </a:lnSpc>
                <a:spcBef>
                  <a:spcPts val="1200"/>
                </a:spcBef>
                <a:buNone/>
              </a:pPr>
              <a:r>
                <a:rPr lang="fr-FR" sz="1600" b="1" kern="0" dirty="0" smtClean="0"/>
                <a:t>Accompagnement transitoire par IDE libérales et nouvelles </a:t>
              </a:r>
              <a:r>
                <a:rPr lang="fr-FR" sz="1600" b="1" kern="0" dirty="0" smtClean="0"/>
                <a:t>technologies vers « l’autonomie » du patient</a:t>
              </a:r>
              <a:endParaRPr lang="fr-FR" sz="1600" b="1" kern="0" dirty="0"/>
            </a:p>
          </p:txBody>
        </p:sp>
        <p:sp>
          <p:nvSpPr>
            <p:cNvPr id="29" name="Ellipse 28"/>
            <p:cNvSpPr/>
            <p:nvPr/>
          </p:nvSpPr>
          <p:spPr>
            <a:xfrm>
              <a:off x="976905" y="2302845"/>
              <a:ext cx="1211432" cy="1697831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3" name="Connecteur droit avec flèche 32"/>
            <p:cNvCxnSpPr>
              <a:stCxn id="29" idx="6"/>
            </p:cNvCxnSpPr>
            <p:nvPr/>
          </p:nvCxnSpPr>
          <p:spPr>
            <a:xfrm>
              <a:off x="2188337" y="3151761"/>
              <a:ext cx="2404928" cy="591822"/>
            </a:xfrm>
            <a:prstGeom prst="straightConnector1">
              <a:avLst/>
            </a:prstGeom>
            <a:ln w="5715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12"/>
          <p:cNvGrpSpPr/>
          <p:nvPr/>
        </p:nvGrpSpPr>
        <p:grpSpPr>
          <a:xfrm>
            <a:off x="1225257" y="1743122"/>
            <a:ext cx="7791151" cy="1047577"/>
            <a:chOff x="1225257" y="1743122"/>
            <a:chExt cx="7791151" cy="1047577"/>
          </a:xfrm>
        </p:grpSpPr>
        <p:sp>
          <p:nvSpPr>
            <p:cNvPr id="36" name="Ellipse 35"/>
            <p:cNvSpPr/>
            <p:nvPr/>
          </p:nvSpPr>
          <p:spPr>
            <a:xfrm rot="810623">
              <a:off x="1225257" y="1743122"/>
              <a:ext cx="2386937" cy="8153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5" name="Connecteur droit avec flèche 54"/>
            <p:cNvCxnSpPr/>
            <p:nvPr/>
          </p:nvCxnSpPr>
          <p:spPr>
            <a:xfrm>
              <a:off x="3586173" y="2368273"/>
              <a:ext cx="1007092" cy="57277"/>
            </a:xfrm>
            <a:prstGeom prst="straightConnector1">
              <a:avLst/>
            </a:prstGeom>
            <a:ln w="5715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Espace réservé du contenu 2"/>
            <p:cNvSpPr txBox="1">
              <a:spLocks/>
            </p:cNvSpPr>
            <p:nvPr/>
          </p:nvSpPr>
          <p:spPr bwMode="auto">
            <a:xfrm>
              <a:off x="4678333" y="2136674"/>
              <a:ext cx="4338075" cy="654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l"/>
                <a:defRPr sz="2000">
                  <a:solidFill>
                    <a:srgbClr val="4D4D4D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622300" indent="-2682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 3" panose="05040102010807070707" pitchFamily="18" charset="2"/>
                <a:buChar char="Ò"/>
                <a:defRPr sz="18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91440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None/>
                <a:defRPr sz="1600">
                  <a:solidFill>
                    <a:srgbClr val="989898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+mn-lt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+mn-lt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+mn-lt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+mn-lt"/>
                  <a:cs typeface="+mn-cs"/>
                </a:defRPr>
              </a:lvl9pPr>
            </a:lstStyle>
            <a:p>
              <a:pPr marL="0" lvl="1" indent="0">
                <a:lnSpc>
                  <a:spcPts val="1700"/>
                </a:lnSpc>
                <a:spcBef>
                  <a:spcPts val="1200"/>
                </a:spcBef>
                <a:buNone/>
              </a:pPr>
              <a:r>
                <a:rPr lang="fr-FR" sz="1600" b="1" kern="0" dirty="0" smtClean="0"/>
                <a:t>Meilleure concentration des ressources sur accompagnement durable en ambulatoire pour diminuer les coûts liés aux hospitalisations</a:t>
              </a:r>
              <a:endParaRPr lang="fr-FR" sz="1600" b="1" kern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051059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0446" y="159588"/>
            <a:ext cx="8113311" cy="449480"/>
          </a:xfrm>
        </p:spPr>
        <p:txBody>
          <a:bodyPr>
            <a:normAutofit fontScale="90000"/>
          </a:bodyPr>
          <a:lstStyle/>
          <a:p>
            <a:r>
              <a:rPr lang="fr-FR" sz="2800" dirty="0"/>
              <a:t>COMMENT OPTIMISER LA PRISE EN CHARGE DES PATIENTS INSULINO-TRAITES ? </a:t>
            </a:r>
            <a:endParaRPr lang="fr-FR" dirty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393405" y="978193"/>
            <a:ext cx="8665536" cy="3646968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l"/>
              <a:defRPr sz="15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66725" indent="-20121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 3" panose="05040102010807070707" pitchFamily="18" charset="2"/>
              <a:buChar char="Ò"/>
              <a:defRPr sz="135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None/>
              <a:defRPr sz="1200">
                <a:solidFill>
                  <a:srgbClr val="9898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rgbClr val="9898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rgbClr val="9898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rgbClr val="989898"/>
                </a:solidFill>
                <a:latin typeface="+mn-lt"/>
                <a:cs typeface="+mn-cs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rgbClr val="989898"/>
                </a:solidFill>
                <a:latin typeface="+mn-lt"/>
                <a:cs typeface="+mn-cs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rgbClr val="989898"/>
                </a:solidFill>
                <a:latin typeface="+mn-lt"/>
                <a:cs typeface="+mn-cs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rgbClr val="989898"/>
                </a:solidFill>
                <a:latin typeface="+mn-lt"/>
                <a:cs typeface="+mn-cs"/>
              </a:defRPr>
            </a:lvl9pPr>
          </a:lstStyle>
          <a:p>
            <a:r>
              <a:rPr lang="fr-FR" sz="2400" b="1" dirty="0"/>
              <a:t>Des progrès thérapeutiques aux solutions </a:t>
            </a:r>
            <a:r>
              <a:rPr lang="fr-FR" sz="2400" b="1" dirty="0" smtClean="0"/>
              <a:t>d’accompagnement…</a:t>
            </a:r>
          </a:p>
          <a:p>
            <a:pPr lvl="1"/>
            <a:r>
              <a:rPr lang="fr-FR" sz="2000" b="1" dirty="0" smtClean="0"/>
              <a:t>Sommes-nous prêts…</a:t>
            </a:r>
            <a:endParaRPr lang="fr-FR" sz="1600" dirty="0"/>
          </a:p>
          <a:p>
            <a:pPr marL="971550" lvl="2" indent="-285750">
              <a:buFont typeface="Arial" pitchFamily="34" charset="0"/>
              <a:buChar char="•"/>
            </a:pPr>
            <a:r>
              <a:rPr lang="fr-FR" sz="1800" b="1" dirty="0" smtClean="0">
                <a:solidFill>
                  <a:srgbClr val="FF0000"/>
                </a:solidFill>
              </a:rPr>
              <a:t>à modifier notre organisation des soins ?</a:t>
            </a:r>
          </a:p>
          <a:p>
            <a:pPr marL="1485900" lvl="3" indent="-285750">
              <a:buFont typeface="Arial" pitchFamily="34" charset="0"/>
              <a:buChar char="•"/>
            </a:pPr>
            <a:r>
              <a:rPr lang="fr-FR" sz="1800" b="1" dirty="0" smtClean="0"/>
              <a:t>plus de place pour les IDE libérales dans l’accompagnement des patients </a:t>
            </a:r>
            <a:r>
              <a:rPr lang="fr-FR" sz="1800" b="1" dirty="0" smtClean="0"/>
              <a:t>diabétiques</a:t>
            </a:r>
          </a:p>
          <a:p>
            <a:pPr marL="1485900" lvl="3" indent="-285750">
              <a:buFont typeface="Arial" pitchFamily="34" charset="0"/>
              <a:buChar char="•"/>
            </a:pPr>
            <a:r>
              <a:rPr lang="fr-FR" sz="1800" b="1" dirty="0" smtClean="0"/>
              <a:t>formation </a:t>
            </a:r>
            <a:r>
              <a:rPr lang="fr-FR" sz="1800" b="1" dirty="0" smtClean="0"/>
              <a:t>d’IDE cliniciennes spécialisées et reconnaissance du </a:t>
            </a:r>
            <a:r>
              <a:rPr lang="fr-FR" sz="1800" b="1" dirty="0" smtClean="0"/>
              <a:t>statut </a:t>
            </a:r>
            <a:r>
              <a:rPr lang="fr-FR" sz="1800" dirty="0" smtClean="0"/>
              <a:t>(</a:t>
            </a:r>
            <a:r>
              <a:rPr lang="fr-FR" sz="1600" i="1" dirty="0" err="1" smtClean="0"/>
              <a:t>Certified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Diabetes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Educators</a:t>
            </a:r>
            <a:r>
              <a:rPr lang="fr-FR" sz="1600" i="1" dirty="0" smtClean="0"/>
              <a:t> </a:t>
            </a:r>
            <a:r>
              <a:rPr lang="fr-FR" sz="1600" dirty="0" smtClean="0"/>
              <a:t>ou </a:t>
            </a:r>
            <a:r>
              <a:rPr lang="fr-FR" sz="1600" i="1" dirty="0" err="1" smtClean="0"/>
              <a:t>Clinical</a:t>
            </a:r>
            <a:r>
              <a:rPr lang="fr-FR" sz="1600" i="1" dirty="0" smtClean="0"/>
              <a:t> Nurse </a:t>
            </a:r>
            <a:r>
              <a:rPr lang="fr-FR" sz="1600" i="1" dirty="0" err="1" smtClean="0"/>
              <a:t>Specialist</a:t>
            </a:r>
            <a:r>
              <a:rPr lang="fr-FR" sz="1600" dirty="0" smtClean="0"/>
              <a:t>)</a:t>
            </a:r>
            <a:endParaRPr lang="fr-FR" sz="3600" b="1" dirty="0" smtClean="0"/>
          </a:p>
          <a:p>
            <a:pPr marL="1485900" lvl="3" indent="-285750">
              <a:buFont typeface="Arial" pitchFamily="34" charset="0"/>
              <a:buChar char="•"/>
            </a:pPr>
            <a:r>
              <a:rPr lang="fr-FR" sz="1800" b="1" dirty="0" smtClean="0"/>
              <a:t>privilégier le paiement au forfait plutôt qu’à l’acte</a:t>
            </a:r>
          </a:p>
          <a:p>
            <a:pPr marL="971550" lvl="2" indent="-285750">
              <a:buFont typeface="Arial" pitchFamily="34" charset="0"/>
              <a:buChar char="•"/>
            </a:pPr>
            <a:r>
              <a:rPr lang="fr-FR" sz="1800" b="1" dirty="0" smtClean="0">
                <a:solidFill>
                  <a:srgbClr val="FF0000"/>
                </a:solidFill>
              </a:rPr>
              <a:t>à utiliser les nouvelles technologies ?</a:t>
            </a:r>
          </a:p>
          <a:p>
            <a:pPr marL="1485900" lvl="3" indent="-285750">
              <a:buFont typeface="Arial" pitchFamily="34" charset="0"/>
              <a:buChar char="•"/>
            </a:pPr>
            <a:r>
              <a:rPr lang="fr-FR" sz="1800" b="1" dirty="0" smtClean="0"/>
              <a:t>se former</a:t>
            </a:r>
          </a:p>
          <a:p>
            <a:pPr marL="1485900" lvl="3" indent="-285750">
              <a:buFont typeface="Arial" pitchFamily="34" charset="0"/>
              <a:buChar char="•"/>
            </a:pPr>
            <a:r>
              <a:rPr lang="fr-FR" sz="1800" b="1" dirty="0" smtClean="0"/>
              <a:t>apprendre à intégrer ces nouveaux outils dans une démarche éducative, d’accompagnement</a:t>
            </a: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417217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09589" y="60441"/>
            <a:ext cx="8453437" cy="448865"/>
          </a:xfrm>
        </p:spPr>
        <p:txBody>
          <a:bodyPr>
            <a:noAutofit/>
          </a:bodyPr>
          <a:lstStyle/>
          <a:p>
            <a:pPr marL="0" indent="0">
              <a:defRPr/>
            </a:pPr>
            <a:r>
              <a:rPr lang="fr-FR" b="1" kern="0" dirty="0">
                <a:solidFill>
                  <a:schemeClr val="tx1"/>
                </a:solidFill>
                <a:latin typeface="Calibri" panose="020F0502020204030204" pitchFamily="34" charset="0"/>
              </a:rPr>
              <a:t>Epidémiologie du diabète traité par insuline 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b="1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en </a:t>
            </a:r>
            <a:r>
              <a:rPr lang="fr-FR" b="1" kern="0" dirty="0">
                <a:solidFill>
                  <a:schemeClr val="tx1"/>
                </a:solidFill>
                <a:latin typeface="Calibri" panose="020F0502020204030204" pitchFamily="34" charset="0"/>
              </a:rPr>
              <a:t>France </a:t>
            </a:r>
            <a:r>
              <a:rPr lang="fr-FR" b="1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: une augmentation constante</a:t>
            </a:r>
            <a:endParaRPr lang="fr-FR" b="1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8611" name="ZoneTexte 5"/>
          <p:cNvSpPr txBox="1">
            <a:spLocks noChangeArrowheads="1"/>
          </p:cNvSpPr>
          <p:nvPr/>
        </p:nvSpPr>
        <p:spPr bwMode="auto">
          <a:xfrm>
            <a:off x="199513" y="4599385"/>
            <a:ext cx="8239307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/>
            <a:r>
              <a:rPr lang="fr-FR" sz="1200" i="1" dirty="0">
                <a:solidFill>
                  <a:srgbClr val="00233B"/>
                </a:solidFill>
                <a:latin typeface="Arial" pitchFamily="34" charset="0"/>
                <a:ea typeface="ＭＳ Ｐゴシック" pitchFamily="34" charset="-128"/>
                <a:cs typeface="Calibri" pitchFamily="34" charset="0"/>
              </a:rPr>
              <a:t>CNAMTS. Rapport charges et produits. 2013 (http://www.ameli.fr/rapport-charges-et-produits-2013/data/catalogue.pdf)</a:t>
            </a:r>
          </a:p>
          <a:p>
            <a:pPr defTabSz="457200" eaLnBrk="1" hangingPunct="1"/>
            <a:r>
              <a:rPr lang="fr-FR" sz="1200" i="1" dirty="0">
                <a:solidFill>
                  <a:srgbClr val="00233B"/>
                </a:solidFill>
                <a:latin typeface="Arial" pitchFamily="34" charset="0"/>
                <a:ea typeface="ＭＳ Ｐゴシック" pitchFamily="34" charset="-128"/>
                <a:cs typeface="Calibri" pitchFamily="34" charset="0"/>
              </a:rPr>
              <a:t>CNAMTS. Rapport charges et produits. 2014 (http://www.ameli.fr/rapport-charges-et-produits-2014/data/catalogue.pdf)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735749" y="897939"/>
            <a:ext cx="8001000" cy="576398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 defTabSz="457200" eaLnBrk="1" hangingPunct="1">
              <a:lnSpc>
                <a:spcPts val="2400"/>
              </a:lnSpc>
              <a:defRPr/>
            </a:pPr>
            <a:r>
              <a:rPr lang="fr-FR" sz="1800" b="1" kern="0" dirty="0">
                <a:solidFill>
                  <a:prstClr val="white"/>
                </a:solidFill>
                <a:latin typeface="Arial" charset="0"/>
                <a:ea typeface="ＭＳ Ｐゴシック" charset="0"/>
                <a:cs typeface="Calibri" pitchFamily="34" charset="0"/>
              </a:rPr>
              <a:t>En 2011, le seuil des 3 millions de personnes traitées </a:t>
            </a:r>
            <a:br>
              <a:rPr lang="fr-FR" sz="1800" b="1" kern="0" dirty="0">
                <a:solidFill>
                  <a:prstClr val="white"/>
                </a:solidFill>
                <a:latin typeface="Arial" charset="0"/>
                <a:ea typeface="ＭＳ Ｐゴシック" charset="0"/>
                <a:cs typeface="Calibri" pitchFamily="34" charset="0"/>
              </a:rPr>
            </a:br>
            <a:r>
              <a:rPr lang="fr-FR" sz="1800" b="1" kern="0" dirty="0">
                <a:solidFill>
                  <a:prstClr val="white"/>
                </a:solidFill>
                <a:latin typeface="Arial" charset="0"/>
                <a:ea typeface="ＭＳ Ｐゴシック" charset="0"/>
                <a:cs typeface="Calibri" pitchFamily="34" charset="0"/>
              </a:rPr>
              <a:t>pour diabète a été franchi dont environ 94 % de diabète de type 2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280411" y="1645921"/>
            <a:ext cx="4911679" cy="484958"/>
          </a:xfrm>
          <a:prstGeom prst="round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 defTabSz="457200" eaLnBrk="1" hangingPunct="1">
              <a:lnSpc>
                <a:spcPts val="2400"/>
              </a:lnSpc>
              <a:defRPr/>
            </a:pPr>
            <a:r>
              <a:rPr lang="fr-FR" sz="2000" b="1" kern="0" dirty="0">
                <a:solidFill>
                  <a:prstClr val="white"/>
                </a:solidFill>
                <a:latin typeface="Arial" charset="0"/>
                <a:ea typeface="ＭＳ Ｐゴシック" charset="0"/>
                <a:cs typeface="Calibri" pitchFamily="34" charset="0"/>
              </a:rPr>
              <a:t>Sous insuline, quel que soit le schéma 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4947599" y="2817628"/>
            <a:ext cx="3919820" cy="805682"/>
          </a:xfrm>
          <a:prstGeom prst="roundRect">
            <a:avLst/>
          </a:prstGeom>
          <a:solidFill>
            <a:srgbClr val="3EA2A2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marL="0" lvl="1" algn="ctr" defTabSz="457200" eaLnBrk="1" hangingPunct="1">
              <a:lnSpc>
                <a:spcPts val="2400"/>
              </a:lnSpc>
              <a:defRPr/>
            </a:pPr>
            <a:r>
              <a:rPr lang="fr-FR" sz="1600" b="1" kern="0" dirty="0">
                <a:solidFill>
                  <a:prstClr val="white"/>
                </a:solidFill>
                <a:latin typeface="Arial" charset="0"/>
                <a:ea typeface="ＭＳ Ｐゴシック" charset="0"/>
                <a:cs typeface="Calibri" pitchFamily="34" charset="0"/>
              </a:rPr>
              <a:t>Entre 450 et 500 000 patients diabétiques de type 2 </a:t>
            </a:r>
          </a:p>
          <a:p>
            <a:pPr marL="0" lvl="1" algn="ctr" defTabSz="457200" eaLnBrk="1" hangingPunct="1">
              <a:lnSpc>
                <a:spcPts val="2400"/>
              </a:lnSpc>
              <a:defRPr/>
            </a:pPr>
            <a:r>
              <a:rPr lang="fr-FR" sz="1600" b="1" kern="0" dirty="0">
                <a:solidFill>
                  <a:prstClr val="white"/>
                </a:solidFill>
                <a:latin typeface="Arial" charset="0"/>
                <a:ea typeface="ＭＳ Ｐゴシック" charset="0"/>
                <a:cs typeface="Calibri" pitchFamily="34" charset="0"/>
              </a:rPr>
              <a:t>(15 - 18% des patients DT2)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776872" y="2903220"/>
            <a:ext cx="3705556" cy="720090"/>
          </a:xfrm>
          <a:prstGeom prst="roundRect">
            <a:avLst/>
          </a:prstGeom>
          <a:solidFill>
            <a:srgbClr val="3EA2A2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marL="0" lvl="1" algn="ctr" defTabSz="457200" eaLnBrk="1" hangingPunct="1">
              <a:lnSpc>
                <a:spcPts val="2400"/>
              </a:lnSpc>
              <a:defRPr/>
            </a:pPr>
            <a:r>
              <a:rPr lang="fr-FR" sz="1800" b="1" kern="0" dirty="0">
                <a:solidFill>
                  <a:prstClr val="white"/>
                </a:solidFill>
                <a:latin typeface="Arial" charset="0"/>
                <a:ea typeface="ＭＳ Ｐゴシック" charset="0"/>
                <a:cs typeface="Calibri" pitchFamily="34" charset="0"/>
              </a:rPr>
              <a:t>Entre 180 et 250 000 patients diabétiques de type 1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2671746" y="3778885"/>
            <a:ext cx="4129006" cy="820500"/>
          </a:xfrm>
          <a:prstGeom prst="roundRect">
            <a:avLst/>
          </a:prstGeom>
          <a:solidFill>
            <a:srgbClr val="3EA2A2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 defTabSz="457200" eaLnBrk="1" hangingPunct="1">
              <a:lnSpc>
                <a:spcPts val="2400"/>
              </a:lnSpc>
              <a:defRPr/>
            </a:pPr>
            <a:r>
              <a:rPr lang="fr-FR" sz="1600" b="1" kern="0" dirty="0">
                <a:solidFill>
                  <a:prstClr val="white"/>
                </a:solidFill>
                <a:latin typeface="Arial" charset="0"/>
                <a:ea typeface="ＭＳ Ｐゴシック" charset="0"/>
                <a:cs typeface="Calibri" pitchFamily="34" charset="0"/>
              </a:rPr>
              <a:t>Soit autour de 700 000 patients </a:t>
            </a:r>
          </a:p>
          <a:p>
            <a:pPr algn="ctr" defTabSz="457200" eaLnBrk="1" hangingPunct="1">
              <a:lnSpc>
                <a:spcPts val="2400"/>
              </a:lnSpc>
              <a:defRPr/>
            </a:pPr>
            <a:r>
              <a:rPr lang="fr-FR" sz="1600" b="1" kern="0" dirty="0" err="1">
                <a:solidFill>
                  <a:prstClr val="white"/>
                </a:solidFill>
                <a:latin typeface="Arial" charset="0"/>
                <a:ea typeface="ＭＳ Ｐゴシック" charset="0"/>
                <a:cs typeface="Calibri" pitchFamily="34" charset="0"/>
              </a:rPr>
              <a:t>insulino</a:t>
            </a:r>
            <a:r>
              <a:rPr lang="fr-FR" sz="1600" b="1" kern="0" dirty="0">
                <a:solidFill>
                  <a:prstClr val="white"/>
                </a:solidFill>
                <a:latin typeface="Arial" charset="0"/>
                <a:ea typeface="ＭＳ Ｐゴシック" charset="0"/>
                <a:cs typeface="Calibri" pitchFamily="34" charset="0"/>
              </a:rPr>
              <a:t>-traités en France </a:t>
            </a:r>
          </a:p>
          <a:p>
            <a:pPr algn="ctr" defTabSz="457200" eaLnBrk="1" hangingPunct="1">
              <a:lnSpc>
                <a:spcPts val="2400"/>
              </a:lnSpc>
              <a:defRPr/>
            </a:pPr>
            <a:r>
              <a:rPr lang="fr-FR" sz="1600" b="1" kern="0" dirty="0">
                <a:solidFill>
                  <a:prstClr val="white"/>
                </a:solidFill>
                <a:latin typeface="Arial" charset="0"/>
                <a:ea typeface="ＭＳ Ｐゴシック" charset="0"/>
                <a:cs typeface="Calibri" pitchFamily="34" charset="0"/>
              </a:rPr>
              <a:t>(22,8 % selon la CNAMTS)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1535113" y="2457450"/>
            <a:ext cx="6400800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riangle isocèle 16"/>
          <p:cNvSpPr/>
          <p:nvPr/>
        </p:nvSpPr>
        <p:spPr>
          <a:xfrm rot="10800000">
            <a:off x="3929064" y="2334817"/>
            <a:ext cx="1614487" cy="297656"/>
          </a:xfrm>
          <a:prstGeom prst="triangle">
            <a:avLst/>
          </a:prstGeom>
          <a:solidFill>
            <a:srgbClr val="0A233B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7013575" y="-27385"/>
            <a:ext cx="2133600" cy="169070"/>
          </a:xfrm>
          <a:prstGeom prst="rect">
            <a:avLst/>
          </a:prstGeom>
        </p:spPr>
        <p:txBody>
          <a:bodyPr/>
          <a:lstStyle/>
          <a:p>
            <a:fld id="{DD4EB9AE-6ACC-484A-9842-AB20876F8892}" type="slidenum">
              <a:rPr lang="fr-FR">
                <a:solidFill>
                  <a:srgbClr val="898989"/>
                </a:solidFill>
              </a:rPr>
              <a:pPr/>
              <a:t>4</a:t>
            </a:fld>
            <a:endParaRPr lang="fr-FR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4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49902" y="949071"/>
            <a:ext cx="8762034" cy="350712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600"/>
              </a:lnSpc>
            </a:pPr>
            <a:r>
              <a:rPr lang="fr-FR" sz="2400" dirty="0" smtClean="0"/>
              <a:t>L’insulinothérapie chez le sujet ayant un diabète de type 2 : </a:t>
            </a:r>
            <a:r>
              <a:rPr lang="fr-FR" sz="2400" dirty="0" smtClean="0">
                <a:solidFill>
                  <a:srgbClr val="FF0000"/>
                </a:solidFill>
              </a:rPr>
              <a:t>une prescription à part dans le parcours de soin…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44010" y="2558006"/>
            <a:ext cx="5069712" cy="1210007"/>
          </a:xfrm>
          <a:prstGeom prst="roundRect">
            <a:avLst>
              <a:gd name="adj" fmla="val 8058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dk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6848" y="1331089"/>
            <a:ext cx="1614964" cy="1024737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003" tIns="20003" rIns="20003" bIns="20003" numCol="1" spcCol="1270" anchor="ctr" anchorCtr="0">
            <a:noAutofit/>
          </a:bodyPr>
          <a:lstStyle/>
          <a:p>
            <a:pPr algn="ctr">
              <a:lnSpc>
                <a:spcPts val="1500"/>
              </a:lnSpc>
              <a:spcBef>
                <a:spcPts val="600"/>
              </a:spcBef>
              <a:defRPr/>
            </a:pPr>
            <a:r>
              <a:rPr lang="fr-FR" sz="13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Préparation pour </a:t>
            </a:r>
            <a:br>
              <a:rPr lang="fr-FR" sz="13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3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mise à l’insuline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68433" y="1331089"/>
            <a:ext cx="1614964" cy="1024737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003" tIns="20003" rIns="20003" bIns="20003" numCol="1" spcCol="1270" anchor="ctr" anchorCtr="0">
            <a:noAutofit/>
          </a:bodyPr>
          <a:lstStyle/>
          <a:p>
            <a:pPr algn="ctr">
              <a:lnSpc>
                <a:spcPts val="1500"/>
              </a:lnSpc>
              <a:spcBef>
                <a:spcPts val="600"/>
              </a:spcBef>
              <a:defRPr/>
            </a:pPr>
            <a:r>
              <a:rPr lang="fr-FR" sz="13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Prescription </a:t>
            </a:r>
            <a:r>
              <a:rPr lang="fr-FR" sz="130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br>
              <a:rPr lang="fr-FR" sz="130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30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mise </a:t>
            </a:r>
            <a:r>
              <a:rPr lang="fr-FR" sz="13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œuvre </a:t>
            </a:r>
          </a:p>
          <a:p>
            <a:pPr algn="ctr">
              <a:lnSpc>
                <a:spcPts val="1500"/>
              </a:lnSpc>
              <a:spcBef>
                <a:spcPts val="600"/>
              </a:spcBef>
              <a:defRPr/>
            </a:pPr>
            <a:r>
              <a:rPr lang="fr-FR" sz="13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 et modalités d’accompagnement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90018" y="1331089"/>
            <a:ext cx="1621255" cy="1024737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003" tIns="20003" rIns="20003" bIns="20003" numCol="1" spcCol="1270" anchor="ctr" anchorCtr="0">
            <a:noAutofit/>
          </a:bodyPr>
          <a:lstStyle/>
          <a:p>
            <a:pPr marL="266700" indent="-174625">
              <a:lnSpc>
                <a:spcPts val="15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l"/>
              <a:defRPr/>
            </a:pPr>
            <a:r>
              <a:rPr lang="fr-FR" sz="13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Adaptation des doses d’insuline</a:t>
            </a:r>
          </a:p>
          <a:p>
            <a:pPr marL="266700" indent="-174625">
              <a:lnSpc>
                <a:spcPts val="15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l"/>
              <a:defRPr/>
            </a:pPr>
            <a:r>
              <a:rPr lang="fr-FR" sz="13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RHD</a:t>
            </a:r>
          </a:p>
        </p:txBody>
      </p:sp>
      <p:sp>
        <p:nvSpPr>
          <p:cNvPr id="25" name="Flèche droite 24"/>
          <p:cNvSpPr/>
          <p:nvPr/>
        </p:nvSpPr>
        <p:spPr>
          <a:xfrm>
            <a:off x="5706319" y="1331089"/>
            <a:ext cx="3032567" cy="1024737"/>
          </a:xfrm>
          <a:prstGeom prst="rightArrow">
            <a:avLst>
              <a:gd name="adj1" fmla="val 100000"/>
              <a:gd name="adj2" fmla="val 37139"/>
            </a:avLst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003" tIns="20003" rIns="20003" bIns="20003" numCol="1" spcCol="1270" anchor="ctr" anchorCtr="0">
            <a:noAutofit/>
          </a:bodyPr>
          <a:lstStyle/>
          <a:p>
            <a:pPr indent="266700" algn="ctr">
              <a:lnSpc>
                <a:spcPts val="1500"/>
              </a:lnSpc>
              <a:spcBef>
                <a:spcPts val="600"/>
              </a:spcBef>
              <a:defRPr/>
            </a:pPr>
            <a:r>
              <a:rPr lang="fr-FR" sz="13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Suivi / Réévaluation</a:t>
            </a:r>
          </a:p>
        </p:txBody>
      </p:sp>
      <p:cxnSp>
        <p:nvCxnSpPr>
          <p:cNvPr id="26" name="Connecteur droit 25"/>
          <p:cNvCxnSpPr/>
          <p:nvPr/>
        </p:nvCxnSpPr>
        <p:spPr>
          <a:xfrm>
            <a:off x="5833273" y="1297606"/>
            <a:ext cx="0" cy="105966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5991739" y="1297606"/>
            <a:ext cx="0" cy="105966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6150206" y="1297606"/>
            <a:ext cx="0" cy="105966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488976" y="4142651"/>
            <a:ext cx="8040427" cy="0"/>
          </a:xfrm>
          <a:prstGeom prst="straightConnector1">
            <a:avLst/>
          </a:prstGeom>
          <a:ln w="12700">
            <a:solidFill>
              <a:srgbClr val="4D4D4D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2210021" y="4034651"/>
            <a:ext cx="0" cy="216000"/>
          </a:xfrm>
          <a:prstGeom prst="line">
            <a:avLst/>
          </a:prstGeom>
          <a:ln w="190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5730327" y="4034651"/>
            <a:ext cx="0" cy="216000"/>
          </a:xfrm>
          <a:prstGeom prst="line">
            <a:avLst/>
          </a:prstGeom>
          <a:ln w="190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1610862" y="4234270"/>
            <a:ext cx="1198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T0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5162599" y="4213342"/>
            <a:ext cx="1198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3-6 mois</a:t>
            </a:r>
          </a:p>
        </p:txBody>
      </p:sp>
      <p:sp>
        <p:nvSpPr>
          <p:cNvPr id="37" name="Espace réservé du pied de page 2"/>
          <p:cNvSpPr txBox="1">
            <a:spLocks/>
          </p:cNvSpPr>
          <p:nvPr/>
        </p:nvSpPr>
        <p:spPr>
          <a:xfrm>
            <a:off x="299803" y="4721902"/>
            <a:ext cx="8462233" cy="327702"/>
          </a:xfrm>
          <a:prstGeom prst="rect">
            <a:avLst/>
          </a:prstGeom>
        </p:spPr>
        <p:txBody>
          <a:bodyPr anchor="b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80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Adapté de Guide de parcours de soins: Diabète de type 2 de l’adulte – HAS - 2014</a:t>
            </a:r>
          </a:p>
        </p:txBody>
      </p:sp>
      <p:sp>
        <p:nvSpPr>
          <p:cNvPr id="39" name="Rectangle 3"/>
          <p:cNvSpPr>
            <a:spLocks noGrp="1" noChangeArrowheads="1"/>
          </p:cNvSpPr>
          <p:nvPr>
            <p:ph idx="1"/>
          </p:nvPr>
        </p:nvSpPr>
        <p:spPr>
          <a:xfrm>
            <a:off x="2280213" y="2846612"/>
            <a:ext cx="3298784" cy="756617"/>
          </a:xfrm>
        </p:spPr>
        <p:txBody>
          <a:bodyPr/>
          <a:lstStyle/>
          <a:p>
            <a:pPr marL="144000" indent="-144000">
              <a:lnSpc>
                <a:spcPts val="1100"/>
              </a:lnSpc>
              <a:spcBef>
                <a:spcPts val="500"/>
              </a:spcBef>
            </a:pPr>
            <a:r>
              <a:rPr lang="fr-FR" sz="1000" dirty="0" smtClean="0"/>
              <a:t>ses </a:t>
            </a:r>
            <a:r>
              <a:rPr lang="fr-FR" sz="1000" dirty="0"/>
              <a:t>objectifs glycémiques à atteindre</a:t>
            </a:r>
          </a:p>
          <a:p>
            <a:pPr marL="144000" indent="-144000">
              <a:lnSpc>
                <a:spcPts val="1100"/>
              </a:lnSpc>
              <a:spcBef>
                <a:spcPts val="500"/>
              </a:spcBef>
            </a:pPr>
            <a:r>
              <a:rPr lang="fr-FR" sz="1000" dirty="0" smtClean="0"/>
              <a:t>les </a:t>
            </a:r>
            <a:r>
              <a:rPr lang="fr-FR" sz="1000" dirty="0"/>
              <a:t>modalités d’auto-surveillance glycémique</a:t>
            </a:r>
          </a:p>
          <a:p>
            <a:pPr marL="144000" indent="-144000">
              <a:lnSpc>
                <a:spcPts val="1100"/>
              </a:lnSpc>
              <a:spcBef>
                <a:spcPts val="500"/>
              </a:spcBef>
            </a:pPr>
            <a:r>
              <a:rPr lang="fr-FR" sz="1000" dirty="0" smtClean="0"/>
              <a:t>les </a:t>
            </a:r>
            <a:r>
              <a:rPr lang="fr-FR" sz="1000" dirty="0"/>
              <a:t>modalités d’adaptation des doses d’insuline</a:t>
            </a:r>
          </a:p>
          <a:p>
            <a:pPr marL="144000" indent="-144000">
              <a:lnSpc>
                <a:spcPts val="1100"/>
              </a:lnSpc>
              <a:spcBef>
                <a:spcPts val="500"/>
              </a:spcBef>
            </a:pPr>
            <a:r>
              <a:rPr lang="fr-FR" sz="1000" dirty="0" smtClean="0"/>
              <a:t>définir </a:t>
            </a:r>
            <a:r>
              <a:rPr lang="fr-FR" sz="1000" dirty="0"/>
              <a:t>avec le patient les modalités d’accompagnement</a:t>
            </a: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683568" y="2846612"/>
            <a:ext cx="1376726" cy="83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l"/>
              <a:defRPr sz="18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66725" indent="-20121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 3" panose="05040102010807070707" pitchFamily="18" charset="2"/>
              <a:buChar char="Ò"/>
              <a:defRPr sz="16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None/>
              <a:defRPr sz="1200">
                <a:solidFill>
                  <a:srgbClr val="9898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rgbClr val="9898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rgbClr val="9898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rgbClr val="989898"/>
                </a:solidFill>
                <a:latin typeface="+mn-lt"/>
                <a:cs typeface="+mn-cs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rgbClr val="989898"/>
                </a:solidFill>
                <a:latin typeface="+mn-lt"/>
                <a:cs typeface="+mn-cs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rgbClr val="989898"/>
                </a:solidFill>
                <a:latin typeface="+mn-lt"/>
                <a:cs typeface="+mn-cs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rgbClr val="989898"/>
                </a:solidFill>
                <a:latin typeface="+mn-lt"/>
                <a:cs typeface="+mn-cs"/>
              </a:defRPr>
            </a:lvl9pPr>
          </a:lstStyle>
          <a:p>
            <a:pPr marL="144000" indent="-144000">
              <a:lnSpc>
                <a:spcPts val="1100"/>
              </a:lnSpc>
              <a:spcBef>
                <a:spcPts val="500"/>
              </a:spcBef>
            </a:pPr>
            <a:r>
              <a:rPr lang="fr-FR" sz="1000" kern="0"/>
              <a:t>Informer le patient, obtenir son adhésion </a:t>
            </a:r>
          </a:p>
          <a:p>
            <a:pPr marL="144000" indent="-144000">
              <a:lnSpc>
                <a:spcPts val="1100"/>
              </a:lnSpc>
              <a:spcBef>
                <a:spcPts val="500"/>
              </a:spcBef>
            </a:pPr>
            <a:r>
              <a:rPr lang="fr-FR" sz="1000" kern="0"/>
              <a:t>Évaluer son autonomie</a:t>
            </a:r>
          </a:p>
          <a:p>
            <a:pPr marL="144000" indent="-144000">
              <a:lnSpc>
                <a:spcPts val="1100"/>
              </a:lnSpc>
              <a:spcBef>
                <a:spcPts val="500"/>
              </a:spcBef>
            </a:pPr>
            <a:r>
              <a:rPr lang="fr-FR" sz="1000" kern="0"/>
              <a:t>Expliquer son schéma insulinique</a:t>
            </a: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2280213" y="2587220"/>
            <a:ext cx="329878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l"/>
              <a:defRPr sz="18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66725" indent="-20121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 3" panose="05040102010807070707" pitchFamily="18" charset="2"/>
              <a:buChar char="Ò"/>
              <a:defRPr sz="16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None/>
              <a:defRPr sz="1200">
                <a:solidFill>
                  <a:srgbClr val="9898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rgbClr val="9898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rgbClr val="9898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rgbClr val="989898"/>
                </a:solidFill>
                <a:latin typeface="+mn-lt"/>
                <a:cs typeface="+mn-cs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rgbClr val="989898"/>
                </a:solidFill>
                <a:latin typeface="+mn-lt"/>
                <a:cs typeface="+mn-cs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rgbClr val="989898"/>
                </a:solidFill>
                <a:latin typeface="+mn-lt"/>
                <a:cs typeface="+mn-cs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rgbClr val="989898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fr-FR" sz="1200" b="1" kern="0" spc="-30" dirty="0" smtClean="0">
                <a:solidFill>
                  <a:schemeClr val="accent1">
                    <a:lumMod val="75000"/>
                  </a:schemeClr>
                </a:solidFill>
              </a:rPr>
              <a:t>Prescrire l’insulinothérapie en précisant au patient </a:t>
            </a:r>
            <a:endParaRPr lang="fr-FR" sz="1000" kern="0" dirty="0"/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6188341" y="2846612"/>
            <a:ext cx="2342202" cy="48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l"/>
              <a:defRPr sz="18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66725" indent="-20121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 3" panose="05040102010807070707" pitchFamily="18" charset="2"/>
              <a:buChar char="Ò"/>
              <a:defRPr sz="16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None/>
              <a:defRPr sz="1200">
                <a:solidFill>
                  <a:srgbClr val="9898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rgbClr val="9898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rgbClr val="9898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rgbClr val="989898"/>
                </a:solidFill>
                <a:latin typeface="+mn-lt"/>
                <a:cs typeface="+mn-cs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rgbClr val="989898"/>
                </a:solidFill>
                <a:latin typeface="+mn-lt"/>
                <a:cs typeface="+mn-cs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rgbClr val="989898"/>
                </a:solidFill>
                <a:latin typeface="+mn-lt"/>
                <a:cs typeface="+mn-cs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rgbClr val="989898"/>
                </a:solidFill>
                <a:latin typeface="+mn-lt"/>
                <a:cs typeface="+mn-cs"/>
              </a:defRPr>
            </a:lvl9pPr>
          </a:lstStyle>
          <a:p>
            <a:pPr marL="144000" indent="-144000">
              <a:lnSpc>
                <a:spcPts val="1100"/>
              </a:lnSpc>
              <a:spcBef>
                <a:spcPts val="500"/>
              </a:spcBef>
            </a:pPr>
            <a:r>
              <a:rPr lang="fr-FR" sz="1000" kern="0"/>
              <a:t>Vérifier la réalisation du traitement</a:t>
            </a:r>
          </a:p>
          <a:p>
            <a:pPr marL="144000" indent="-144000">
              <a:lnSpc>
                <a:spcPts val="1100"/>
              </a:lnSpc>
              <a:spcBef>
                <a:spcPts val="500"/>
              </a:spcBef>
            </a:pPr>
            <a:r>
              <a:rPr lang="fr-FR" sz="1000" kern="0"/>
              <a:t>Évaluer les premiers résultats glycémiques et le bénéfice pour le patient</a:t>
            </a:r>
          </a:p>
        </p:txBody>
      </p:sp>
      <p:sp>
        <p:nvSpPr>
          <p:cNvPr id="22" name="Titre 1"/>
          <p:cNvSpPr txBox="1">
            <a:spLocks/>
          </p:cNvSpPr>
          <p:nvPr/>
        </p:nvSpPr>
        <p:spPr bwMode="auto">
          <a:xfrm>
            <a:off x="299803" y="4418573"/>
            <a:ext cx="8636045" cy="63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D4D4D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989898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989898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989898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989898"/>
                </a:solidFill>
                <a:latin typeface="Arial" charset="0"/>
                <a:cs typeface="Arial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989898"/>
                </a:solidFill>
                <a:latin typeface="Arial" charset="0"/>
                <a:cs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989898"/>
                </a:solidFill>
                <a:latin typeface="Arial" charset="0"/>
                <a:cs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989898"/>
                </a:solidFill>
                <a:latin typeface="Arial" charset="0"/>
                <a:cs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989898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ts val="2600"/>
              </a:lnSpc>
            </a:pPr>
            <a:r>
              <a:rPr lang="fr-FR" sz="2800" dirty="0" smtClean="0">
                <a:solidFill>
                  <a:srgbClr val="FF0000"/>
                </a:solidFill>
              </a:rPr>
              <a:t>… mais aussi en raison du coût !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908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Méthodologie de l’étude et matériel </a:t>
            </a:r>
          </a:p>
        </p:txBody>
      </p:sp>
      <p:sp>
        <p:nvSpPr>
          <p:cNvPr id="18435" name="Espace réservé du contenu 4"/>
          <p:cNvSpPr>
            <a:spLocks noGrp="1"/>
          </p:cNvSpPr>
          <p:nvPr>
            <p:ph idx="1"/>
          </p:nvPr>
        </p:nvSpPr>
        <p:spPr>
          <a:xfrm>
            <a:off x="358777" y="1100029"/>
            <a:ext cx="8562201" cy="2911053"/>
          </a:xfrm>
        </p:spPr>
        <p:txBody>
          <a:bodyPr/>
          <a:lstStyle/>
          <a:p>
            <a:pPr>
              <a:lnSpc>
                <a:spcPts val="1900"/>
              </a:lnSpc>
              <a:spcBef>
                <a:spcPts val="1200"/>
              </a:spcBef>
            </a:pPr>
            <a:r>
              <a:rPr lang="fr-FR" sz="1700" b="1" dirty="0" smtClean="0"/>
              <a:t>Echantillon Généraliste de Bénéficiaires (EGB) </a:t>
            </a:r>
            <a:r>
              <a:rPr lang="fr-FR" sz="1700" dirty="0" smtClean="0"/>
              <a:t>: consommation de soins ambulatoires </a:t>
            </a:r>
            <a:br>
              <a:rPr lang="fr-FR" sz="1700" dirty="0" smtClean="0"/>
            </a:br>
            <a:r>
              <a:rPr lang="fr-FR" sz="1700" dirty="0" smtClean="0"/>
              <a:t>et </a:t>
            </a:r>
            <a:r>
              <a:rPr lang="fr-FR" sz="1700" dirty="0" smtClean="0"/>
              <a:t>hospitaliers </a:t>
            </a:r>
            <a:r>
              <a:rPr lang="fr-FR" sz="1700" dirty="0" smtClean="0"/>
              <a:t>de </a:t>
            </a:r>
            <a:r>
              <a:rPr lang="fr-FR" sz="1700" dirty="0" smtClean="0"/>
              <a:t>1/97</a:t>
            </a:r>
            <a:r>
              <a:rPr lang="fr-FR" sz="1700" baseline="30000" dirty="0" smtClean="0"/>
              <a:t>ème</a:t>
            </a:r>
            <a:r>
              <a:rPr lang="fr-FR" sz="1700" dirty="0" smtClean="0"/>
              <a:t> </a:t>
            </a:r>
            <a:r>
              <a:rPr lang="fr-FR" sz="1700" dirty="0" smtClean="0"/>
              <a:t>des assurés du régime général + MSA </a:t>
            </a:r>
            <a:r>
              <a:rPr lang="fr-FR" sz="1400" dirty="0" smtClean="0"/>
              <a:t>(Mutualité Sociale Agricole)</a:t>
            </a:r>
            <a:br>
              <a:rPr lang="fr-FR" sz="1400" dirty="0" smtClean="0"/>
            </a:br>
            <a:r>
              <a:rPr lang="fr-FR" sz="1700" dirty="0" smtClean="0"/>
              <a:t>et RSI </a:t>
            </a:r>
            <a:r>
              <a:rPr lang="fr-FR" sz="1400" dirty="0" smtClean="0"/>
              <a:t>(Régime Social des Indépendants)</a:t>
            </a:r>
          </a:p>
          <a:p>
            <a:pPr>
              <a:lnSpc>
                <a:spcPts val="1900"/>
              </a:lnSpc>
              <a:spcBef>
                <a:spcPts val="1200"/>
              </a:spcBef>
            </a:pPr>
            <a:r>
              <a:rPr lang="fr-FR" sz="1700" b="1" dirty="0" smtClean="0"/>
              <a:t>Repérage des patients diabétiques traités </a:t>
            </a:r>
            <a:r>
              <a:rPr lang="fr-FR" sz="1700" dirty="0" smtClean="0"/>
              <a:t>sur 3 remboursements sur deux années consécutives ou 2 dans le cas de produits dispensés en grands conditionnements</a:t>
            </a:r>
          </a:p>
          <a:p>
            <a:pPr lvl="1">
              <a:lnSpc>
                <a:spcPts val="1700"/>
              </a:lnSpc>
              <a:spcBef>
                <a:spcPts val="300"/>
              </a:spcBef>
            </a:pPr>
            <a:r>
              <a:rPr lang="fr-FR" dirty="0" smtClean="0"/>
              <a:t>N=1 233 patients DT2 au Régime Général</a:t>
            </a:r>
          </a:p>
          <a:p>
            <a:pPr>
              <a:lnSpc>
                <a:spcPts val="1900"/>
              </a:lnSpc>
              <a:spcBef>
                <a:spcPts val="1200"/>
              </a:spcBef>
            </a:pPr>
            <a:r>
              <a:rPr lang="fr-FR" sz="1700" b="1" dirty="0" smtClean="0"/>
              <a:t>Période de l’étude </a:t>
            </a:r>
            <a:r>
              <a:rPr lang="fr-FR" sz="1700" dirty="0" smtClean="0"/>
              <a:t>: 2009-2013</a:t>
            </a:r>
          </a:p>
          <a:p>
            <a:pPr>
              <a:lnSpc>
                <a:spcPts val="1900"/>
              </a:lnSpc>
              <a:spcBef>
                <a:spcPts val="1200"/>
              </a:spcBef>
            </a:pPr>
            <a:r>
              <a:rPr lang="fr-FR" sz="1700" dirty="0" smtClean="0"/>
              <a:t>Les montants présentés au remboursement par poste et au total ont été évalués sur </a:t>
            </a:r>
            <a:br>
              <a:rPr lang="fr-FR" sz="1700" dirty="0" smtClean="0"/>
            </a:br>
            <a:r>
              <a:rPr lang="fr-FR" sz="1700" b="1" dirty="0" smtClean="0"/>
              <a:t>4 années consécutives </a:t>
            </a:r>
            <a:r>
              <a:rPr lang="fr-FR" sz="1700" dirty="0" smtClean="0"/>
              <a:t>N-3, N-2, N-1 ans avant la date de début de l’insulinothérapie</a:t>
            </a:r>
            <a:br>
              <a:rPr lang="fr-FR" sz="1700" dirty="0" smtClean="0"/>
            </a:br>
            <a:r>
              <a:rPr lang="fr-FR" sz="1700" dirty="0" smtClean="0"/>
              <a:t>et N+1 an après la date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|  </a:t>
            </a:r>
            <a:fld id="{E86A35C8-9D71-4F5C-ACEE-B72BBA825ACE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9333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600"/>
              </a:lnSpc>
            </a:pPr>
            <a:r>
              <a:rPr lang="fr-FR" sz="2400" smtClean="0"/>
              <a:t>Impact de l’initiation d’une insulinothérapie</a:t>
            </a:r>
            <a:br>
              <a:rPr lang="fr-FR" sz="2400" smtClean="0"/>
            </a:br>
            <a:r>
              <a:rPr lang="fr-FR" sz="2400" smtClean="0"/>
              <a:t>chez les patients diabétiques de type 2 </a:t>
            </a:r>
            <a:r>
              <a:rPr lang="fr-FR" sz="2400" b="0" smtClean="0"/>
              <a:t>(toutes initiations)</a:t>
            </a:r>
            <a:endParaRPr lang="fr-FR" sz="2400" b="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|  </a:t>
            </a:r>
            <a:fld id="{E86A35C8-9D71-4F5C-ACEE-B72BBA825ACE}" type="slidenum">
              <a:rPr lang="fr-FR" smtClean="0"/>
              <a:pPr/>
              <a:t>7</a:t>
            </a:fld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823334" y="930987"/>
            <a:ext cx="7533854" cy="2992327"/>
            <a:chOff x="1045217" y="979157"/>
            <a:chExt cx="7779438" cy="3154620"/>
          </a:xfrm>
        </p:grpSpPr>
        <p:sp>
          <p:nvSpPr>
            <p:cNvPr id="9" name="Rectangle 8"/>
            <p:cNvSpPr/>
            <p:nvPr/>
          </p:nvSpPr>
          <p:spPr>
            <a:xfrm>
              <a:off x="1111169" y="1021082"/>
              <a:ext cx="7650866" cy="311269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srgbClr val="FFFFFF"/>
                </a:solidFill>
              </a:endParaRPr>
            </a:p>
          </p:txBody>
        </p:sp>
        <p:cxnSp>
          <p:nvCxnSpPr>
            <p:cNvPr id="11" name="Connecteur droit 10"/>
            <p:cNvCxnSpPr/>
            <p:nvPr/>
          </p:nvCxnSpPr>
          <p:spPr>
            <a:xfrm flipV="1">
              <a:off x="1355106" y="4133777"/>
              <a:ext cx="712800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" name="Graphique 14"/>
            <p:cNvGraphicFramePr/>
            <p:nvPr>
              <p:extLst>
                <p:ext uri="{D42A27DB-BD31-4B8C-83A1-F6EECF244321}">
                  <p14:modId xmlns:p14="http://schemas.microsoft.com/office/powerpoint/2010/main" val="1566747567"/>
                </p:ext>
              </p:extLst>
            </p:nvPr>
          </p:nvGraphicFramePr>
          <p:xfrm>
            <a:off x="1226916" y="1331089"/>
            <a:ext cx="7407798" cy="27894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8" name="ZoneTexte 17"/>
            <p:cNvSpPr txBox="1"/>
            <p:nvPr/>
          </p:nvSpPr>
          <p:spPr>
            <a:xfrm>
              <a:off x="3383622" y="1739936"/>
              <a:ext cx="1114319" cy="394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50"/>
                </a:lnSpc>
              </a:pPr>
              <a:r>
                <a:rPr lang="fr-FR" sz="825" dirty="0" smtClean="0">
                  <a:solidFill>
                    <a:srgbClr val="4D4D4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Dépenses </a:t>
              </a:r>
              <a:r>
                <a:rPr lang="fr-FR" sz="825" dirty="0" smtClean="0">
                  <a:solidFill>
                    <a:srgbClr val="4D4D4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réelles </a:t>
              </a:r>
              <a:r>
                <a:rPr lang="fr-FR" sz="825" dirty="0" smtClean="0">
                  <a:solidFill>
                    <a:srgbClr val="4D4D4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fr-FR" sz="825" dirty="0">
                  <a:solidFill>
                    <a:srgbClr val="4D4D4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€) </a:t>
              </a:r>
            </a:p>
            <a:p>
              <a:pPr>
                <a:lnSpc>
                  <a:spcPts val="1050"/>
                </a:lnSpc>
              </a:pPr>
              <a:r>
                <a:rPr lang="fr-FR" sz="825" dirty="0" smtClean="0">
                  <a:solidFill>
                    <a:srgbClr val="4D4D4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Projection</a:t>
              </a:r>
              <a:endParaRPr lang="fr-FR" sz="825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" name="Connecteur droit 18"/>
            <p:cNvCxnSpPr/>
            <p:nvPr/>
          </p:nvCxnSpPr>
          <p:spPr>
            <a:xfrm>
              <a:off x="3086126" y="1899220"/>
              <a:ext cx="19812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Ellipse 19"/>
            <p:cNvSpPr/>
            <p:nvPr/>
          </p:nvSpPr>
          <p:spPr>
            <a:xfrm>
              <a:off x="3147086" y="1861121"/>
              <a:ext cx="76199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7" name="Connecteur droit 26"/>
            <p:cNvCxnSpPr/>
            <p:nvPr/>
          </p:nvCxnSpPr>
          <p:spPr>
            <a:xfrm>
              <a:off x="3086970" y="2034454"/>
              <a:ext cx="19812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lipse 27"/>
            <p:cNvSpPr/>
            <p:nvPr/>
          </p:nvSpPr>
          <p:spPr>
            <a:xfrm>
              <a:off x="3147930" y="1996354"/>
              <a:ext cx="76199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6562882" y="1417461"/>
              <a:ext cx="954183" cy="403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T0</a:t>
              </a:r>
              <a:r>
                <a:rPr lang="fr-FR" sz="825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fr-FR" sz="825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fr-FR" sz="825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Initiation Insuline</a:t>
              </a:r>
            </a:p>
          </p:txBody>
        </p:sp>
        <p:cxnSp>
          <p:nvCxnSpPr>
            <p:cNvPr id="36" name="Connecteur droit 35"/>
            <p:cNvCxnSpPr/>
            <p:nvPr/>
          </p:nvCxnSpPr>
          <p:spPr>
            <a:xfrm flipH="1" flipV="1">
              <a:off x="6656515" y="1783852"/>
              <a:ext cx="0" cy="1872000"/>
            </a:xfrm>
            <a:prstGeom prst="line">
              <a:avLst/>
            </a:prstGeom>
            <a:ln w="2222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/>
            <p:cNvSpPr txBox="1"/>
            <p:nvPr/>
          </p:nvSpPr>
          <p:spPr>
            <a:xfrm>
              <a:off x="1045217" y="979157"/>
              <a:ext cx="7779438" cy="3569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Evolution des dépenses de soins de ville et d’hospitalisation sur 4 </a:t>
              </a:r>
              <a:r>
                <a:rPr lang="fr-FR" sz="1600" b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ans  </a:t>
              </a:r>
              <a:r>
                <a:rPr lang="fr-FR" sz="900" smtClean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fr-FR" sz="9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n=1233 patients DT2, au RG)</a:t>
              </a:r>
            </a:p>
          </p:txBody>
        </p:sp>
        <p:graphicFrame>
          <p:nvGraphicFramePr>
            <p:cNvPr id="5" name="Espace réservé du contenu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1913647"/>
                </p:ext>
              </p:extLst>
            </p:nvPr>
          </p:nvGraphicFramePr>
          <p:xfrm>
            <a:off x="1319514" y="1519770"/>
            <a:ext cx="1515914" cy="931861"/>
          </p:xfrm>
          <a:graphic>
            <a:graphicData uri="http://schemas.openxmlformats.org/drawingml/2006/table">
              <a:tbl>
                <a:tblPr firstRow="1" bandRow="1">
                  <a:tableStyleId>{9DCAF9ED-07DC-4A11-8D7F-57B35C25682E}</a:tableStyleId>
                </a:tblPr>
                <a:tblGrid>
                  <a:gridCol w="587224"/>
                  <a:gridCol w="880835"/>
                </a:tblGrid>
                <a:tr h="182880">
                  <a:tc>
                    <a:txBody>
                      <a:bodyPr/>
                      <a:lstStyle/>
                      <a:p>
                        <a:pPr>
                          <a:lnSpc>
                            <a:spcPts val="1200"/>
                          </a:lnSpc>
                        </a:pPr>
                        <a:r>
                          <a:rPr lang="fr-FR" sz="1000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Poste</a:t>
                        </a:r>
                        <a:endParaRPr lang="fr-FR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68580" marR="68580" marT="34290" marB="34290" anchor="ctr">
                      <a:lnL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ts val="1200"/>
                          </a:lnSpc>
                        </a:pPr>
                        <a:r>
                          <a:rPr lang="fr-FR" sz="1000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Ecart</a:t>
                        </a:r>
                        <a:endParaRPr lang="fr-FR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68580" marR="68580" marT="34290" marB="34290" anchor="ctr">
                      <a:lnL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3"/>
                      </a:solidFill>
                    </a:tcPr>
                  </a:tc>
                </a:tr>
                <a:tr h="182880">
                  <a:tc>
                    <a:txBody>
                      <a:bodyPr/>
                      <a:lstStyle/>
                      <a:p>
                        <a:pPr>
                          <a:lnSpc>
                            <a:spcPts val="1200"/>
                          </a:lnSpc>
                        </a:pPr>
                        <a:r>
                          <a:rPr lang="fr-FR" sz="1000" b="1" dirty="0" smtClean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Hôpital</a:t>
                        </a:r>
                        <a:endParaRPr lang="fr-FR" sz="10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68580" marR="68580" marT="34290" marB="34290" anchor="ctr">
                      <a:lnL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fontAlgn="b" latinLnBrk="0" hangingPunct="1">
                          <a:lnSpc>
                            <a:spcPts val="1200"/>
                          </a:lnSpc>
                        </a:pPr>
                        <a:r>
                          <a:rPr lang="fr-FR" sz="1000" b="1" kern="1200" dirty="0" smtClean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1 954 €</a:t>
                        </a:r>
                        <a:endParaRPr lang="fr-FR" sz="1000" b="1" kern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</a:tr>
                <a:tr h="182880">
                  <a:tc>
                    <a:txBody>
                      <a:bodyPr/>
                      <a:lstStyle/>
                      <a:p>
                        <a:pPr>
                          <a:lnSpc>
                            <a:spcPts val="1200"/>
                          </a:lnSpc>
                        </a:pPr>
                        <a:r>
                          <a:rPr lang="fr-FR" sz="1000" b="1" dirty="0" smtClean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Ville</a:t>
                        </a:r>
                        <a:endParaRPr lang="fr-FR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68580" marR="68580" marT="34290" marB="34290" anchor="ctr">
                      <a:lnL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fontAlgn="b" latinLnBrk="0" hangingPunct="1">
                          <a:lnSpc>
                            <a:spcPts val="1200"/>
                          </a:lnSpc>
                        </a:pPr>
                        <a:r>
                          <a:rPr lang="fr-FR" sz="1000" b="1" kern="1200" dirty="0" smtClean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3 071 €</a:t>
                        </a:r>
                        <a:endParaRPr lang="fr-FR" sz="10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</a:tr>
                <a:tr h="182880">
                  <a:tc>
                    <a:txBody>
                      <a:bodyPr/>
                      <a:lstStyle/>
                      <a:p>
                        <a:pPr>
                          <a:lnSpc>
                            <a:spcPts val="1200"/>
                          </a:lnSpc>
                        </a:pPr>
                        <a:r>
                          <a:rPr lang="fr-FR" sz="1000" b="1" dirty="0" smtClean="0">
                            <a:solidFill>
                              <a:srgbClr val="00B05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Total</a:t>
                        </a:r>
                        <a:endParaRPr lang="fr-FR" sz="10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68580" marR="68580" marT="34290" marB="34290" anchor="ctr">
                      <a:lnL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fontAlgn="b" latinLnBrk="0" hangingPunct="1">
                          <a:lnSpc>
                            <a:spcPts val="1200"/>
                          </a:lnSpc>
                        </a:pPr>
                        <a:r>
                          <a:rPr lang="fr-FR" sz="1000" b="1" kern="1200" dirty="0" smtClean="0">
                            <a:solidFill>
                              <a:srgbClr val="00B050"/>
                            </a:solidFill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5 025 €</a:t>
                        </a:r>
                        <a:endParaRPr lang="fr-FR" sz="1000" b="1" kern="120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</a:tr>
              </a:tbl>
            </a:graphicData>
          </a:graphic>
        </p:graphicFrame>
      </p:grpSp>
      <p:sp>
        <p:nvSpPr>
          <p:cNvPr id="3" name="ZoneTexte 2"/>
          <p:cNvSpPr txBox="1"/>
          <p:nvPr/>
        </p:nvSpPr>
        <p:spPr>
          <a:xfrm>
            <a:off x="887132" y="4057445"/>
            <a:ext cx="74094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E</a:t>
            </a:r>
            <a:r>
              <a:rPr lang="fr-FR" sz="1400" dirty="0" smtClean="0"/>
              <a:t>n </a:t>
            </a:r>
            <a:r>
              <a:rPr lang="fr-FR" sz="1400" dirty="0"/>
              <a:t>considérant une </a:t>
            </a:r>
            <a:r>
              <a:rPr lang="fr-FR" sz="1400" dirty="0" smtClean="0"/>
              <a:t>utilisation </a:t>
            </a:r>
            <a:r>
              <a:rPr lang="fr-FR" sz="1400" b="1" dirty="0" smtClean="0"/>
              <a:t>d’insuline </a:t>
            </a:r>
            <a:r>
              <a:rPr lang="fr-FR" sz="1400" b="1" dirty="0"/>
              <a:t>basale</a:t>
            </a:r>
            <a:r>
              <a:rPr lang="fr-FR" sz="1400" dirty="0"/>
              <a:t> d’environ 30 UI (dose moyenne journalière</a:t>
            </a:r>
            <a:r>
              <a:rPr lang="fr-FR" sz="1400" dirty="0" smtClean="0"/>
              <a:t>), </a:t>
            </a:r>
            <a:r>
              <a:rPr lang="fr-FR" sz="1400" dirty="0"/>
              <a:t>le </a:t>
            </a:r>
            <a:r>
              <a:rPr lang="fr-FR" sz="1400" dirty="0" smtClean="0"/>
              <a:t>coût </a:t>
            </a:r>
            <a:r>
              <a:rPr lang="fr-FR" sz="1400" b="1" dirty="0" smtClean="0"/>
              <a:t>représente </a:t>
            </a:r>
            <a:r>
              <a:rPr lang="fr-FR" sz="1400" b="1" dirty="0"/>
              <a:t>environ 3,3</a:t>
            </a:r>
            <a:r>
              <a:rPr lang="fr-FR" sz="1400" b="1" dirty="0" smtClean="0"/>
              <a:t>% </a:t>
            </a:r>
            <a:r>
              <a:rPr lang="fr-FR" sz="1400" dirty="0" smtClean="0"/>
              <a:t>(</a:t>
            </a:r>
            <a:r>
              <a:rPr lang="fr-FR" sz="1400" dirty="0"/>
              <a:t>364 </a:t>
            </a:r>
            <a:r>
              <a:rPr lang="fr-FR" sz="1400" dirty="0" smtClean="0"/>
              <a:t>€/an) </a:t>
            </a:r>
            <a:r>
              <a:rPr lang="fr-FR" sz="1400" b="1" dirty="0" smtClean="0"/>
              <a:t>de </a:t>
            </a:r>
            <a:r>
              <a:rPr lang="fr-FR" sz="1400" b="1" dirty="0"/>
              <a:t>la consommation totale de soins du patient diabétique de type 2 traité par insuline basale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1857558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600"/>
              </a:lnSpc>
            </a:pPr>
            <a:r>
              <a:rPr lang="fr-FR" sz="2400" b="0" smtClean="0"/>
              <a:t>Les facteurs explicatifs :</a:t>
            </a:r>
            <a:r>
              <a:rPr lang="fr-FR" sz="2400" smtClean="0"/>
              <a:t/>
            </a:r>
            <a:br>
              <a:rPr lang="fr-FR" sz="2400" smtClean="0"/>
            </a:br>
            <a:r>
              <a:rPr lang="fr-FR" sz="2400" smtClean="0"/>
              <a:t>1- Un facteur âge </a:t>
            </a:r>
            <a:endParaRPr lang="fr-FR" sz="2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|  </a:t>
            </a:r>
            <a:fld id="{E86A35C8-9D71-4F5C-ACEE-B72BBA825ACE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107030" y="1021082"/>
            <a:ext cx="7052400" cy="361310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1286116" y="4312958"/>
            <a:ext cx="669422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Graphique 14"/>
          <p:cNvGraphicFramePr/>
          <p:nvPr>
            <p:extLst>
              <p:ext uri="{D42A27DB-BD31-4B8C-83A1-F6EECF244321}">
                <p14:modId xmlns:p14="http://schemas.microsoft.com/office/powerpoint/2010/main" val="328434370"/>
              </p:ext>
            </p:extLst>
          </p:nvPr>
        </p:nvGraphicFramePr>
        <p:xfrm>
          <a:off x="1266244" y="1621497"/>
          <a:ext cx="6763195" cy="2710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1986911" y="4363297"/>
            <a:ext cx="935998" cy="227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50"/>
              </a:lnSpc>
            </a:pPr>
            <a:r>
              <a:rPr lang="fr-FR" sz="90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&lt;60 ans (n=427)</a:t>
            </a:r>
          </a:p>
        </p:txBody>
      </p:sp>
      <p:cxnSp>
        <p:nvCxnSpPr>
          <p:cNvPr id="19" name="Connecteur droit 18"/>
          <p:cNvCxnSpPr/>
          <p:nvPr/>
        </p:nvCxnSpPr>
        <p:spPr>
          <a:xfrm>
            <a:off x="1744400" y="4464221"/>
            <a:ext cx="2828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1815356" y="4415405"/>
            <a:ext cx="125713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4" name="ZoneTexte 23"/>
          <p:cNvSpPr txBox="1"/>
          <p:nvPr/>
        </p:nvSpPr>
        <p:spPr>
          <a:xfrm>
            <a:off x="3940600" y="4363297"/>
            <a:ext cx="1030845" cy="227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50"/>
              </a:lnSpc>
            </a:pPr>
            <a:r>
              <a:rPr lang="fr-FR" sz="90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60-75 ans (n=427)</a:t>
            </a:r>
          </a:p>
        </p:txBody>
      </p:sp>
      <p:cxnSp>
        <p:nvCxnSpPr>
          <p:cNvPr id="25" name="Connecteur droit 24"/>
          <p:cNvCxnSpPr/>
          <p:nvPr/>
        </p:nvCxnSpPr>
        <p:spPr>
          <a:xfrm>
            <a:off x="3698087" y="4464221"/>
            <a:ext cx="28285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3769043" y="4415405"/>
            <a:ext cx="125713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9" name="ZoneTexte 28"/>
          <p:cNvSpPr txBox="1"/>
          <p:nvPr/>
        </p:nvSpPr>
        <p:spPr>
          <a:xfrm>
            <a:off x="6244874" y="4363297"/>
            <a:ext cx="935998" cy="227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50"/>
              </a:lnSpc>
            </a:pPr>
            <a:r>
              <a:rPr lang="fr-FR" sz="90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≥75 ans (n=379)</a:t>
            </a:r>
          </a:p>
        </p:txBody>
      </p:sp>
      <p:cxnSp>
        <p:nvCxnSpPr>
          <p:cNvPr id="30" name="Connecteur droit 29"/>
          <p:cNvCxnSpPr/>
          <p:nvPr/>
        </p:nvCxnSpPr>
        <p:spPr>
          <a:xfrm>
            <a:off x="6002362" y="4464221"/>
            <a:ext cx="28285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/>
          <p:cNvSpPr/>
          <p:nvPr/>
        </p:nvSpPr>
        <p:spPr>
          <a:xfrm>
            <a:off x="6073319" y="4415405"/>
            <a:ext cx="125713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5" name="ZoneTexte 34"/>
          <p:cNvSpPr txBox="1"/>
          <p:nvPr/>
        </p:nvSpPr>
        <p:spPr>
          <a:xfrm>
            <a:off x="6154620" y="1339061"/>
            <a:ext cx="1110680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T0</a:t>
            </a:r>
            <a:r>
              <a:rPr lang="fr-FR" sz="825" i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825" i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825" i="1" spc="-23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Initiation </a:t>
            </a:r>
            <a:r>
              <a:rPr lang="fr-FR" sz="825" i="1" spc="-23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Insuline</a:t>
            </a:r>
          </a:p>
        </p:txBody>
      </p:sp>
      <p:cxnSp>
        <p:nvCxnSpPr>
          <p:cNvPr id="36" name="Connecteur droit 35"/>
          <p:cNvCxnSpPr/>
          <p:nvPr/>
        </p:nvCxnSpPr>
        <p:spPr>
          <a:xfrm flipH="1" flipV="1">
            <a:off x="6263610" y="1769745"/>
            <a:ext cx="0" cy="2214000"/>
          </a:xfrm>
          <a:prstGeom prst="line">
            <a:avLst/>
          </a:prstGeom>
          <a:ln w="222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1107030" y="988336"/>
            <a:ext cx="7052400" cy="3385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facteur âge évident mais des évolutions similaires</a:t>
            </a:r>
            <a:endParaRPr lang="fr-FR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1645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600"/>
              </a:lnSpc>
            </a:pPr>
            <a:r>
              <a:rPr lang="fr-FR" sz="2400" smtClean="0"/>
              <a:t>Caractéristiques des patients</a:t>
            </a:r>
            <a:br>
              <a:rPr lang="fr-FR" sz="2400" smtClean="0"/>
            </a:br>
            <a:r>
              <a:rPr lang="fr-FR" sz="2400" smtClean="0"/>
              <a:t>ayant le plus recours aux infirmières</a:t>
            </a:r>
            <a:endParaRPr lang="fr-FR" sz="2400" dirty="0" smtClean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358777" y="1042988"/>
            <a:ext cx="8562201" cy="276999"/>
          </a:xfrm>
        </p:spPr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|  </a:t>
            </a:r>
            <a:fld id="{E86A35C8-9D71-4F5C-ACEE-B72BBA825ACE}" type="slidenum">
              <a:rPr lang="fr-FR" smtClean="0"/>
              <a:pPr/>
              <a:t>9</a:t>
            </a:fld>
            <a:endParaRPr lang="fr-FR"/>
          </a:p>
        </p:txBody>
      </p:sp>
      <p:graphicFrame>
        <p:nvGraphicFramePr>
          <p:cNvPr id="11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383116"/>
              </p:ext>
            </p:extLst>
          </p:nvPr>
        </p:nvGraphicFramePr>
        <p:xfrm>
          <a:off x="347241" y="997085"/>
          <a:ext cx="8485200" cy="3340684"/>
        </p:xfrm>
        <a:graphic>
          <a:graphicData uri="http://schemas.openxmlformats.org/drawingml/2006/table">
            <a:tbl>
              <a:tblPr firstRow="1">
                <a:effectLst/>
                <a:tableStyleId>{21E4AEA4-8DFA-4A89-87EB-49C32662AFE0}</a:tableStyleId>
              </a:tblPr>
              <a:tblGrid>
                <a:gridCol w="1979880"/>
                <a:gridCol w="1590975"/>
                <a:gridCol w="1661685"/>
                <a:gridCol w="1661685"/>
                <a:gridCol w="1590975"/>
              </a:tblGrid>
              <a:tr h="625500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i="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4473" marR="24473" marT="27000" marB="270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i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 de Recours</a:t>
                      </a:r>
                      <a:br>
                        <a:rPr lang="fr-FR" sz="1200" i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1200" i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à l infirmière dans l’année après T0</a:t>
                      </a:r>
                    </a:p>
                  </a:txBody>
                  <a:tcPr marL="24473" marR="24473" marT="27000" marB="2700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i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Recours</a:t>
                      </a:r>
                      <a:br>
                        <a:rPr lang="fr-FR" sz="1200" i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1200" i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à l infirmière dans l’année après T0</a:t>
                      </a:r>
                    </a:p>
                  </a:txBody>
                  <a:tcPr marL="24473" marR="24473" marT="27000" marB="2700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i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Dont Recours</a:t>
                      </a:r>
                      <a:br>
                        <a:rPr lang="fr-FR" sz="1200" b="1" i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</a:br>
                      <a:r>
                        <a:rPr lang="fr-FR" sz="1200" b="1" i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à l infirmière 1 an après T0 &gt;90 jours</a:t>
                      </a:r>
                    </a:p>
                  </a:txBody>
                  <a:tcPr marL="28575" marR="28575" marT="27000" marB="2700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1200" i="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4473" marR="24473" marT="27000" marB="2700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i="0" spc="-50" baseline="0" dirty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Patients DT2 ayant une initiation d’insuline entre 2011 et 2012 et affilié à l’un des 3 principaux régimes RG MSA RSI</a:t>
                      </a:r>
                    </a:p>
                  </a:txBody>
                  <a:tcPr marL="81000" marR="24473" marT="40500" marB="405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dirty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270</a:t>
                      </a:r>
                      <a:endParaRPr lang="en-US" sz="1600" b="1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4473" marR="24473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dirty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963</a:t>
                      </a:r>
                      <a:endParaRPr lang="en-US" sz="1600" b="1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4473" marR="24473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dirty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417</a:t>
                      </a:r>
                      <a:endParaRPr lang="en-US" sz="1600" b="1" i="1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1 </a:t>
                      </a:r>
                      <a:r>
                        <a:rPr lang="fr-FR" sz="1400" b="1" dirty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233</a:t>
                      </a:r>
                      <a:endParaRPr lang="en-US" sz="1600" b="1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4473" marR="24473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6100">
                <a:tc gridSpan="5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i="0" dirty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Age des patients</a:t>
                      </a:r>
                    </a:p>
                  </a:txBody>
                  <a:tcPr marL="81000" marR="28575" marT="40500" marB="405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100" i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0" marR="0" marT="54000" marB="54000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100" i="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0" marR="0" marT="54000" marB="54000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100" b="0" i="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0" marR="0" marT="54000" marB="54000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100" i="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0" marR="0" marT="54000" marB="54000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3746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/>
                      </a:pPr>
                      <a:r>
                        <a:rPr lang="fr-FR" sz="1000" b="0" i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Moyenne (écart-type</a:t>
                      </a:r>
                      <a:r>
                        <a:rPr lang="fr-FR" sz="1000" b="0" i="0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)</a:t>
                      </a:r>
                      <a:endParaRPr lang="en-US" sz="1000" b="0" i="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81000" marR="28575" marT="72000" marB="720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58,4 </a:t>
                      </a:r>
                      <a:r>
                        <a:rPr lang="fr-FR" sz="1400" b="0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(16,1)</a:t>
                      </a:r>
                      <a:endParaRPr lang="en-US" sz="1400" b="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4473" marR="24473" marT="72000" marB="720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66,3 </a:t>
                      </a:r>
                      <a:r>
                        <a:rPr lang="fr-FR" sz="1400" b="0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(15,1)</a:t>
                      </a:r>
                      <a:endParaRPr lang="en-US" sz="1400" b="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4473" marR="24473" marT="72000" marB="720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72,5 </a:t>
                      </a:r>
                      <a:r>
                        <a:rPr lang="fr-FR" sz="1400" b="0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(13,1)</a:t>
                      </a:r>
                      <a:endParaRPr lang="en-US" sz="1400" b="0" i="1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8575" marR="28575" marT="72000" marB="720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64,6 </a:t>
                      </a:r>
                      <a:r>
                        <a:rPr lang="fr-FR" sz="1400" b="0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(15,7)</a:t>
                      </a:r>
                      <a:endParaRPr lang="en-US" sz="1400" b="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4473" marR="24473" marT="72000" marB="720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3746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i="0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Médiane / Min / Max</a:t>
                      </a:r>
                      <a:endParaRPr lang="en-US" sz="1000" i="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81000" marR="28575" marT="72000" marB="720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  <a:r>
                        <a:rPr lang="fr-FR" sz="1400" b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400" b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fr-FR" sz="1400" b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23/ 97</a:t>
                      </a:r>
                      <a:endParaRPr lang="en-US" sz="1400" b="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4473" marR="24473" marT="72000" marB="720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dirty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</a:t>
                      </a:r>
                      <a:r>
                        <a:rPr lang="fr-FR" sz="1400" b="0" dirty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400" b="0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fr-FR" sz="1400" b="0" dirty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 </a:t>
                      </a:r>
                      <a:r>
                        <a:rPr lang="fr-FR" sz="1400" b="0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fr-FR" sz="1400" b="0" dirty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</a:t>
                      </a:r>
                      <a:endParaRPr lang="en-US" sz="1400" b="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4473" marR="24473" marT="72000" marB="720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dirty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</a:t>
                      </a:r>
                      <a:r>
                        <a:rPr lang="fr-FR" sz="1400" b="0" dirty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400" b="0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fr-FR" sz="1400" b="0" dirty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 </a:t>
                      </a:r>
                      <a:r>
                        <a:rPr lang="fr-FR" sz="1400" b="0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fr-FR" sz="1400" b="0" dirty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</a:t>
                      </a:r>
                      <a:endParaRPr lang="en-US" sz="1400" b="0" i="1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8575" marR="28575" marT="72000" marB="720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dirty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  <a:r>
                        <a:rPr lang="fr-FR" sz="1400" b="0" dirty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400" b="0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fr-FR" sz="1400" b="0" dirty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 </a:t>
                      </a:r>
                      <a:r>
                        <a:rPr lang="fr-FR" sz="1400" b="0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fr-FR" sz="1400" b="0" dirty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</a:t>
                      </a:r>
                      <a:endParaRPr lang="en-US" sz="1400" b="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4473" marR="24473" marT="72000" marB="720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6100">
                <a:tc gridSpan="5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i="0" dirty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Sexe du patient</a:t>
                      </a:r>
                    </a:p>
                  </a:txBody>
                  <a:tcPr marL="81000" marR="28575" marT="40500" marB="405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 b="1" i="0" spc="-40" baseline="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0" marR="0" marT="54000" marB="54000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 b="1" i="0" spc="-40" baseline="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0" marR="0" marT="54000" marB="54000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 b="1" i="0" spc="-40" baseline="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0" marR="0" marT="54000" marB="54000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 b="1" i="0" spc="-40" baseline="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0" marR="0" marT="54000" marB="54000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374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Homme</a:t>
                      </a:r>
                      <a:endParaRPr lang="en-US" sz="100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81000" marR="24473" marT="72000" marB="720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154</a:t>
                      </a:r>
                      <a:r>
                        <a:rPr lang="fr-FR" sz="1400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fr-FR" sz="1400" dirty="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57%)</a:t>
                      </a:r>
                      <a:endParaRPr lang="en-US" sz="140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4473" marR="24473" marT="72000" marB="720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459</a:t>
                      </a:r>
                      <a:r>
                        <a:rPr lang="fr-FR" sz="1400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(47,7%)</a:t>
                      </a:r>
                      <a:endParaRPr lang="en-US" sz="140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4473" marR="24473" marT="72000" marB="720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184 </a:t>
                      </a:r>
                      <a:r>
                        <a:rPr lang="fr-FR" sz="1400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(44,1%)</a:t>
                      </a:r>
                      <a:endParaRPr lang="en-US" sz="1400" b="0" i="1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8575" marR="28575" marT="72000" marB="720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613 </a:t>
                      </a:r>
                      <a:r>
                        <a:rPr lang="fr-FR" sz="1400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(49,7%)</a:t>
                      </a:r>
                      <a:endParaRPr lang="en-US" sz="140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4473" marR="24473" marT="72000" marB="720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374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Femme</a:t>
                      </a:r>
                      <a:endParaRPr lang="en-US" sz="100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81000" marR="24473" marT="72000" marB="720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116</a:t>
                      </a:r>
                      <a:r>
                        <a:rPr lang="fr-FR" sz="1400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40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fr-FR" sz="1400" smtClean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43%)</a:t>
                      </a:r>
                      <a:endParaRPr lang="en-US" sz="140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4473" marR="24473" marT="72000" marB="720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504</a:t>
                      </a:r>
                      <a:r>
                        <a:rPr lang="fr-FR" sz="1400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(52,3%)</a:t>
                      </a:r>
                      <a:endParaRPr lang="en-US" sz="140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4473" marR="24473" marT="72000" marB="720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233</a:t>
                      </a:r>
                      <a:r>
                        <a:rPr lang="fr-FR" sz="1400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(55,9%)</a:t>
                      </a:r>
                      <a:endParaRPr lang="en-US" sz="1400" b="0" i="1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8575" marR="28575" marT="72000" marB="720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620</a:t>
                      </a:r>
                      <a:r>
                        <a:rPr lang="fr-FR" sz="1400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(50,3%)</a:t>
                      </a:r>
                      <a:endParaRPr lang="en-US" sz="1400" dirty="0"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24473" marR="24473" marT="72000" marB="720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2365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resentation_Bleu_Sanofi_2010">
  <a:themeElements>
    <a:clrScheme name="Conception personnalisée 1">
      <a:dk1>
        <a:srgbClr val="444492"/>
      </a:dk1>
      <a:lt1>
        <a:srgbClr val="FFFFFF"/>
      </a:lt1>
      <a:dk2>
        <a:srgbClr val="ACB317"/>
      </a:dk2>
      <a:lt2>
        <a:srgbClr val="BCA36A"/>
      </a:lt2>
      <a:accent1>
        <a:srgbClr val="9690C4"/>
      </a:accent1>
      <a:accent2>
        <a:srgbClr val="ED5B43"/>
      </a:accent2>
      <a:accent3>
        <a:srgbClr val="FFFFFF"/>
      </a:accent3>
      <a:accent4>
        <a:srgbClr val="39397C"/>
      </a:accent4>
      <a:accent5>
        <a:srgbClr val="C9C6DE"/>
      </a:accent5>
      <a:accent6>
        <a:srgbClr val="D7523C"/>
      </a:accent6>
      <a:hlink>
        <a:srgbClr val="751D1F"/>
      </a:hlink>
      <a:folHlink>
        <a:srgbClr val="99CC00"/>
      </a:folHlink>
    </a:clrScheme>
    <a:fontScheme name="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444492"/>
        </a:dk1>
        <a:lt1>
          <a:srgbClr val="FFFFFF"/>
        </a:lt1>
        <a:dk2>
          <a:srgbClr val="ACB317"/>
        </a:dk2>
        <a:lt2>
          <a:srgbClr val="BCA36A"/>
        </a:lt2>
        <a:accent1>
          <a:srgbClr val="9690C4"/>
        </a:accent1>
        <a:accent2>
          <a:srgbClr val="ED5B43"/>
        </a:accent2>
        <a:accent3>
          <a:srgbClr val="FFFFFF"/>
        </a:accent3>
        <a:accent4>
          <a:srgbClr val="39397C"/>
        </a:accent4>
        <a:accent5>
          <a:srgbClr val="C9C6DE"/>
        </a:accent5>
        <a:accent6>
          <a:srgbClr val="D7523C"/>
        </a:accent6>
        <a:hlink>
          <a:srgbClr val="751D1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sentation_Bleu_Sanofi_2010">
  <a:themeElements>
    <a:clrScheme name="Conception personnalisée 1">
      <a:dk1>
        <a:srgbClr val="444492"/>
      </a:dk1>
      <a:lt1>
        <a:srgbClr val="FFFFFF"/>
      </a:lt1>
      <a:dk2>
        <a:srgbClr val="ACB317"/>
      </a:dk2>
      <a:lt2>
        <a:srgbClr val="BCA36A"/>
      </a:lt2>
      <a:accent1>
        <a:srgbClr val="9690C4"/>
      </a:accent1>
      <a:accent2>
        <a:srgbClr val="ED5B43"/>
      </a:accent2>
      <a:accent3>
        <a:srgbClr val="FFFFFF"/>
      </a:accent3>
      <a:accent4>
        <a:srgbClr val="39397C"/>
      </a:accent4>
      <a:accent5>
        <a:srgbClr val="C9C6DE"/>
      </a:accent5>
      <a:accent6>
        <a:srgbClr val="D7523C"/>
      </a:accent6>
      <a:hlink>
        <a:srgbClr val="751D1F"/>
      </a:hlink>
      <a:folHlink>
        <a:srgbClr val="99CC00"/>
      </a:folHlink>
    </a:clrScheme>
    <a:fontScheme name="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444492"/>
        </a:dk1>
        <a:lt1>
          <a:srgbClr val="FFFFFF"/>
        </a:lt1>
        <a:dk2>
          <a:srgbClr val="ACB317"/>
        </a:dk2>
        <a:lt2>
          <a:srgbClr val="BCA36A"/>
        </a:lt2>
        <a:accent1>
          <a:srgbClr val="9690C4"/>
        </a:accent1>
        <a:accent2>
          <a:srgbClr val="ED5B43"/>
        </a:accent2>
        <a:accent3>
          <a:srgbClr val="FFFFFF"/>
        </a:accent3>
        <a:accent4>
          <a:srgbClr val="39397C"/>
        </a:accent4>
        <a:accent5>
          <a:srgbClr val="C9C6DE"/>
        </a:accent5>
        <a:accent6>
          <a:srgbClr val="D7523C"/>
        </a:accent6>
        <a:hlink>
          <a:srgbClr val="751D1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ème Office">
  <a:themeElements>
    <a:clrScheme name="Personnalisé 4">
      <a:dk1>
        <a:srgbClr val="FFFFFF"/>
      </a:dk1>
      <a:lt1>
        <a:srgbClr val="444492"/>
      </a:lt1>
      <a:dk2>
        <a:srgbClr val="BCA36A"/>
      </a:dk2>
      <a:lt2>
        <a:srgbClr val="ACB317"/>
      </a:lt2>
      <a:accent1>
        <a:srgbClr val="FF6600"/>
      </a:accent1>
      <a:accent2>
        <a:srgbClr val="9690C4"/>
      </a:accent2>
      <a:accent3>
        <a:srgbClr val="ED5B43"/>
      </a:accent3>
      <a:accent4>
        <a:srgbClr val="800080"/>
      </a:accent4>
      <a:accent5>
        <a:srgbClr val="5F5F5F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9">
    <a:dk1>
      <a:srgbClr val="000000"/>
    </a:dk1>
    <a:lt1>
      <a:srgbClr val="FFFFFF"/>
    </a:lt1>
    <a:dk2>
      <a:srgbClr val="00007E"/>
    </a:dk2>
    <a:lt2>
      <a:srgbClr val="FFFF00"/>
    </a:lt2>
    <a:accent1>
      <a:srgbClr val="FF6600"/>
    </a:accent1>
    <a:accent2>
      <a:srgbClr val="FFCC00"/>
    </a:accent2>
    <a:accent3>
      <a:srgbClr val="AAAAC0"/>
    </a:accent3>
    <a:accent4>
      <a:srgbClr val="DADADA"/>
    </a:accent4>
    <a:accent5>
      <a:srgbClr val="FFB8AA"/>
    </a:accent5>
    <a:accent6>
      <a:srgbClr val="E7B900"/>
    </a:accent6>
    <a:hlink>
      <a:srgbClr val="3399FF"/>
    </a:hlink>
    <a:folHlink>
      <a:srgbClr val="0099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8299</TotalTime>
  <Words>2703</Words>
  <Application>Microsoft Office PowerPoint</Application>
  <PresentationFormat>Affichage à l'écran (16:9)</PresentationFormat>
  <Paragraphs>540</Paragraphs>
  <Slides>38</Slides>
  <Notes>8</Notes>
  <HiddenSlides>0</HiddenSlides>
  <MMClips>0</MMClips>
  <ScaleCrop>false</ScaleCrop>
  <HeadingPairs>
    <vt:vector size="6" baseType="variant"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2" baseType="lpstr">
      <vt:lpstr>Presentation_Bleu_Sanofi_2010</vt:lpstr>
      <vt:lpstr>1_Presentation_Bleu_Sanofi_2010</vt:lpstr>
      <vt:lpstr>3_Thème Office</vt:lpstr>
      <vt:lpstr>think-cell Slide</vt:lpstr>
      <vt:lpstr>COMMENT OPTIMISER LA PRISE EN CHARGE DES PATIENTS INSULINO-TRAITES ? </vt:lpstr>
      <vt:lpstr>Déclaration publique d’intérêts </vt:lpstr>
      <vt:lpstr>De plus en plus d’anti-diabétiques… mais insuline reste indispensable pour de nombreux patients</vt:lpstr>
      <vt:lpstr>Epidémiologie du diabète traité par insuline  en France : une augmentation constante</vt:lpstr>
      <vt:lpstr>L’insulinothérapie chez le sujet ayant un diabète de type 2 : une prescription à part dans le parcours de soin…</vt:lpstr>
      <vt:lpstr>Méthodologie de l’étude et matériel </vt:lpstr>
      <vt:lpstr>Impact de l’initiation d’une insulinothérapie chez les patients diabétiques de type 2 (toutes initiations)</vt:lpstr>
      <vt:lpstr>Les facteurs explicatifs : 1- Un facteur âge </vt:lpstr>
      <vt:lpstr>Caractéristiques des patients ayant le plus recours aux infirmières</vt:lpstr>
      <vt:lpstr>Disparités régionales fortes dans le recours aux infirmières Estimations du pourcentage de patients ayant eu recours à une infirmière plus de 90 jours dans l’année suivant l’initiation d’une insulinothérapie selon la région </vt:lpstr>
      <vt:lpstr>Courbe de concentration des coûts</vt:lpstr>
      <vt:lpstr>Caractéristiques des patients des 3 groupes</vt:lpstr>
      <vt:lpstr>Les consommations de soins Groupe 1 (les 50%)</vt:lpstr>
      <vt:lpstr>Les consommations de soins Groupe 2 (les 40%)</vt:lpstr>
      <vt:lpstr>Les consommations de soins Groupe 3 (les 10%)</vt:lpstr>
      <vt:lpstr>Des niveaux de consommation de ressources très hétérogènes selon les profils de patients </vt:lpstr>
      <vt:lpstr>L’acquisition de l’autonomie semble l’enjeu majeur de la prise en charge des patients à l’initiation de l’insuline</vt:lpstr>
      <vt:lpstr>3 leviers d’optimisation possibles</vt:lpstr>
      <vt:lpstr>Efficacité à 6 mois de l’introduction de l’insuline glargine dans le DT2 : un fossé entre les essais cliniques randomisés et la vie réelle</vt:lpstr>
      <vt:lpstr>Quelques pistes…</vt:lpstr>
      <vt:lpstr>Le «Coaching» par Assistance téléphonique</vt:lpstr>
      <vt:lpstr>Le «Coaching» par Assistance téléphonique</vt:lpstr>
      <vt:lpstr>Accompagnement à la titration : un moyen efficace d’optimisation</vt:lpstr>
      <vt:lpstr>Quelques pistes…</vt:lpstr>
      <vt:lpstr>Des outils d’aide à l’adaptation des doses</vt:lpstr>
      <vt:lpstr>Télédiab 2 : accompagnement automatisé à la titration </vt:lpstr>
      <vt:lpstr>Présentation PowerPoint</vt:lpstr>
      <vt:lpstr>Présentation PowerPoint</vt:lpstr>
      <vt:lpstr>Design de l’étude Innovate</vt:lpstr>
      <vt:lpstr>Objectifs de l’étude Innovate</vt:lpstr>
      <vt:lpstr>Schéma de titration</vt:lpstr>
      <vt:lpstr>Principaux résultats</vt:lpstr>
      <vt:lpstr>Nombre de contact avec les PDS </vt:lpstr>
      <vt:lpstr>Satisfaction et qualité de vie</vt:lpstr>
      <vt:lpstr>Présentation MyStar Dose Coach  </vt:lpstr>
      <vt:lpstr>INNOVATE Trial: algorithme de titration de l’insuline glargine sur Internet  </vt:lpstr>
      <vt:lpstr>Des niveaux de consommation de ressources très hétérogènes selon les profils de patients </vt:lpstr>
      <vt:lpstr>COMMENT OPTIMISER LA PRISE EN CHARGE DES PATIENTS INSULINO-TRAITES 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Effisuline Autour de l’analyse des coûts de prise en charge du patient diabétique sous insuline   Colloque National</dc:title>
  <dc:creator>Charlotte Bazire</dc:creator>
  <cp:lastModifiedBy>PENFORNIS Alfred (apenfornis)</cp:lastModifiedBy>
  <cp:revision>313</cp:revision>
  <cp:lastPrinted>2016-10-18T11:29:46Z</cp:lastPrinted>
  <dcterms:created xsi:type="dcterms:W3CDTF">2016-07-11T13:44:15Z</dcterms:created>
  <dcterms:modified xsi:type="dcterms:W3CDTF">2017-02-02T10:26:46Z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-1584810420</vt:i4>
  </property>
  <property fmtid="{D5CDD505-2E9C-101B-9397-08002B2CF9AE}" pid="4" name="_EmailSubject">
    <vt:lpwstr>afdet</vt:lpwstr>
  </property>
  <property fmtid="{D5CDD505-2E9C-101B-9397-08002B2CF9AE}" pid="5" name="_AuthorEmail">
    <vt:lpwstr>Yann-Mael.LE-DOUARIN@sanofi.com</vt:lpwstr>
  </property>
  <property fmtid="{D5CDD505-2E9C-101B-9397-08002B2CF9AE}" pid="6" name="_AuthorEmailDisplayName">
    <vt:lpwstr>Le Douarin, Yann-Mael (SAF) /FR</vt:lpwstr>
  </property>
  <property fmtid="{D5CDD505-2E9C-101B-9397-08002B2CF9AE}" pid="7" name="_PreviousAdHocReviewCycleID">
    <vt:i4>-1708372533</vt:i4>
  </property>
</Properties>
</file>