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8" r:id="rId1"/>
  </p:sldMasterIdLst>
  <p:sldIdLst>
    <p:sldId id="256" r:id="rId2"/>
    <p:sldId id="257" r:id="rId3"/>
    <p:sldId id="258" r:id="rId4"/>
    <p:sldId id="259" r:id="rId5"/>
    <p:sldId id="260" r:id="rId6"/>
    <p:sldId id="263" r:id="rId7"/>
    <p:sldId id="261" r:id="rId8"/>
    <p:sldId id="262" r:id="rId9"/>
    <p:sldId id="264" r:id="rId10"/>
    <p:sldId id="277" r:id="rId11"/>
    <p:sldId id="265" r:id="rId12"/>
    <p:sldId id="273" r:id="rId13"/>
    <p:sldId id="272" r:id="rId14"/>
    <p:sldId id="267" r:id="rId15"/>
    <p:sldId id="276" r:id="rId16"/>
    <p:sldId id="278" r:id="rId17"/>
    <p:sldId id="279" r:id="rId18"/>
    <p:sldId id="26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34510"/>
    <p:restoredTop sz="94671"/>
  </p:normalViewPr>
  <p:slideViewPr>
    <p:cSldViewPr snapToGrid="0" snapToObjects="1">
      <p:cViewPr varScale="1">
        <p:scale>
          <a:sx n="74" d="100"/>
          <a:sy n="74" d="100"/>
        </p:scale>
        <p:origin x="996" y="72"/>
      </p:cViewPr>
      <p:guideLst/>
    </p:cSldViewPr>
  </p:slideViewPr>
  <p:outlineViewPr>
    <p:cViewPr>
      <p:scale>
        <a:sx n="33" d="100"/>
        <a:sy n="33" d="100"/>
      </p:scale>
      <p:origin x="0" y="-179216"/>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smtClean="0"/>
              <a:t>Cliquez et modifiez le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en-US" dirty="0"/>
          </a:p>
        </p:txBody>
      </p:sp>
      <p:sp>
        <p:nvSpPr>
          <p:cNvPr id="7" name="Date Placeholder 6"/>
          <p:cNvSpPr>
            <a:spLocks noGrp="1"/>
          </p:cNvSpPr>
          <p:nvPr>
            <p:ph type="dt" sz="half" idx="10"/>
          </p:nvPr>
        </p:nvSpPr>
        <p:spPr/>
        <p:txBody>
          <a:bodyPr/>
          <a:lstStyle/>
          <a:p>
            <a:fld id="{4AAD347D-5ACD-4C99-B74B-A9C85AD731AF}" type="datetimeFigureOut">
              <a:rPr lang="en-US" smtClean="0"/>
              <a:t>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67965975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518213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560845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368928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smtClean="0"/>
              <a:t>Cliquez et modifiez le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7" name="Date Placeholder 6"/>
          <p:cNvSpPr>
            <a:spLocks noGrp="1"/>
          </p:cNvSpPr>
          <p:nvPr>
            <p:ph type="dt" sz="half" idx="10"/>
          </p:nvPr>
        </p:nvSpPr>
        <p:spPr/>
        <p:txBody>
          <a:bodyPr/>
          <a:lstStyle/>
          <a:p>
            <a:fld id="{9796027F-7875-4030-9381-8BD8C4F21935}" type="datetimeFigureOut">
              <a:rPr lang="en-US" smtClean="0"/>
              <a:t>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5949724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Date Placeholder 7"/>
          <p:cNvSpPr>
            <a:spLocks noGrp="1"/>
          </p:cNvSpPr>
          <p:nvPr>
            <p:ph type="dt" sz="half" idx="10"/>
          </p:nvPr>
        </p:nvSpPr>
        <p:spPr/>
        <p:txBody>
          <a:bodyPr/>
          <a:lstStyle/>
          <a:p>
            <a:fld id="{9796027F-7875-4030-9381-8BD8C4F21935}" type="datetimeFigureOut">
              <a:rPr lang="en-US" smtClean="0"/>
              <a:t>2/3/2017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81160631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7" name="Date Placeholder 6"/>
          <p:cNvSpPr>
            <a:spLocks noGrp="1"/>
          </p:cNvSpPr>
          <p:nvPr>
            <p:ph type="dt" sz="half" idx="10"/>
          </p:nvPr>
        </p:nvSpPr>
        <p:spPr/>
        <p:txBody>
          <a:bodyPr/>
          <a:lstStyle/>
          <a:p>
            <a:fld id="{9796027F-7875-4030-9381-8BD8C4F21935}" type="datetimeFigureOut">
              <a:rPr lang="en-US" smtClean="0"/>
              <a:t>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
        <p:nvSpPr>
          <p:cNvPr id="10" name="Title 9"/>
          <p:cNvSpPr>
            <a:spLocks noGrp="1"/>
          </p:cNvSpPr>
          <p:nvPr>
            <p:ph type="title"/>
          </p:nvPr>
        </p:nvSpPr>
        <p:spPr/>
        <p:txBody>
          <a:bodyPr/>
          <a:lstStyle/>
          <a:p>
            <a:r>
              <a:rPr lang="fr-FR" smtClean="0"/>
              <a:t>Cliquez et modifiez le titre</a:t>
            </a:r>
            <a:endParaRPr lang="en-US" dirty="0"/>
          </a:p>
        </p:txBody>
      </p:sp>
    </p:spTree>
    <p:extLst>
      <p:ext uri="{BB962C8B-B14F-4D97-AF65-F5344CB8AC3E}">
        <p14:creationId xmlns:p14="http://schemas.microsoft.com/office/powerpoint/2010/main" val="64415542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855163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77150481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smtClean="0"/>
              <a:t>Cliquez et modifiez le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9" name="Date Placeholder 8"/>
          <p:cNvSpPr>
            <a:spLocks noGrp="1"/>
          </p:cNvSpPr>
          <p:nvPr>
            <p:ph type="dt" sz="half" idx="10"/>
          </p:nvPr>
        </p:nvSpPr>
        <p:spPr/>
        <p:txBody>
          <a:bodyPr/>
          <a:lstStyle/>
          <a:p>
            <a:fld id="{4509A250-FF31-4206-8172-F9D3106AACB1}" type="datetimeFigureOut">
              <a:rPr lang="en-US" smtClean="0"/>
              <a:t>2/3/2017</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96809327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smtClean="0"/>
              <a:t>Cliquez et modifiez le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509A250-FF31-4206-8172-F9D3106AACB1}" type="datetimeFigureOut">
              <a:rPr lang="en-US" smtClean="0"/>
              <a:t>2/3/2017</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407580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fr-FR" smtClean="0"/>
              <a:t>Cliquez et modifiez le titre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AAD347D-5ACD-4C99-B74B-A9C85AD731AF}" type="datetimeFigureOut">
              <a:rPr lang="en-US" smtClean="0"/>
              <a:t>2/3/2017</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815548301"/>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47800" y="593725"/>
            <a:ext cx="9334500" cy="3689764"/>
          </a:xfrm>
        </p:spPr>
        <p:txBody>
          <a:bodyPr>
            <a:normAutofit/>
          </a:bodyPr>
          <a:lstStyle/>
          <a:p>
            <a:r>
              <a:rPr lang="fr-FR" sz="2800" dirty="0">
                <a:ea typeface="Calibri" charset="0"/>
                <a:cs typeface="Calibri" charset="0"/>
              </a:rPr>
              <a:t>Comment former les professionnels de santé à aborder </a:t>
            </a:r>
            <a:r>
              <a:rPr lang="fr-FR" sz="2800" dirty="0" smtClean="0">
                <a:ea typeface="Calibri" charset="0"/>
                <a:cs typeface="Calibri" charset="0"/>
              </a:rPr>
              <a:t>les dimensions </a:t>
            </a:r>
            <a:r>
              <a:rPr lang="fr-FR" sz="2800" dirty="0">
                <a:ea typeface="Calibri" charset="0"/>
                <a:cs typeface="Calibri" charset="0"/>
              </a:rPr>
              <a:t>subjective et sociale des patients </a:t>
            </a:r>
            <a:r>
              <a:rPr lang="fr-FR" sz="2800" dirty="0" smtClean="0">
                <a:ea typeface="Calibri" charset="0"/>
                <a:cs typeface="Calibri" charset="0"/>
              </a:rPr>
              <a:t>?</a:t>
            </a:r>
            <a:br>
              <a:rPr lang="fr-FR" sz="2800" dirty="0" smtClean="0">
                <a:ea typeface="Calibri" charset="0"/>
                <a:cs typeface="Calibri" charset="0"/>
              </a:rPr>
            </a:br>
            <a:r>
              <a:rPr lang="fr-FR" sz="2800" dirty="0" smtClean="0">
                <a:ea typeface="Calibri" charset="0"/>
                <a:cs typeface="Calibri" charset="0"/>
              </a:rPr>
              <a:t/>
            </a:r>
            <a:br>
              <a:rPr lang="fr-FR" sz="2800" dirty="0" smtClean="0">
                <a:ea typeface="Calibri" charset="0"/>
                <a:cs typeface="Calibri" charset="0"/>
              </a:rPr>
            </a:br>
            <a:r>
              <a:rPr lang="fr-FR" sz="2800" dirty="0" smtClean="0">
                <a:ea typeface="Calibri" charset="0"/>
                <a:cs typeface="Calibri" charset="0"/>
              </a:rPr>
              <a:t>l’exemple </a:t>
            </a:r>
            <a:r>
              <a:rPr lang="fr-FR" sz="2800" dirty="0">
                <a:ea typeface="Calibri" charset="0"/>
                <a:cs typeface="Calibri" charset="0"/>
              </a:rPr>
              <a:t>de la méthodologie </a:t>
            </a:r>
            <a:r>
              <a:rPr lang="fr-FR" sz="2800" dirty="0" err="1">
                <a:ea typeface="Calibri" charset="0"/>
                <a:cs typeface="Calibri" charset="0"/>
              </a:rPr>
              <a:t>Paideia</a:t>
            </a:r>
            <a:r>
              <a:rPr lang="fr-FR" sz="2800" dirty="0">
                <a:ea typeface="Calibri" charset="0"/>
                <a:cs typeface="Calibri" charset="0"/>
              </a:rPr>
              <a:t> en soins primaires au Brésil</a:t>
            </a:r>
            <a:r>
              <a:rPr lang="fr-FR" sz="2800" dirty="0">
                <a:latin typeface="Calibri" charset="0"/>
                <a:ea typeface="Calibri" charset="0"/>
                <a:cs typeface="Calibri" charset="0"/>
              </a:rPr>
              <a:t> </a:t>
            </a:r>
          </a:p>
        </p:txBody>
      </p:sp>
      <p:sp>
        <p:nvSpPr>
          <p:cNvPr id="3" name="Sous-titre 2"/>
          <p:cNvSpPr>
            <a:spLocks noGrp="1"/>
          </p:cNvSpPr>
          <p:nvPr>
            <p:ph type="subTitle" idx="1"/>
          </p:nvPr>
        </p:nvSpPr>
        <p:spPr>
          <a:xfrm>
            <a:off x="3470275" y="4720843"/>
            <a:ext cx="7134225" cy="1768857"/>
          </a:xfrm>
        </p:spPr>
        <p:txBody>
          <a:bodyPr>
            <a:normAutofit/>
          </a:bodyPr>
          <a:lstStyle/>
          <a:p>
            <a:pPr algn="r"/>
            <a:r>
              <a:rPr lang="fr-FR" b="1" dirty="0" smtClean="0"/>
              <a:t>MARIANA DORSA</a:t>
            </a:r>
          </a:p>
          <a:p>
            <a:pPr algn="r"/>
            <a:r>
              <a:rPr lang="fr-FR" sz="1800" b="1" dirty="0" smtClean="0"/>
              <a:t>Département de Santé Collective – Faculté de Sciences Médicales – Université de Campinas (UNICAMP) – Brésil</a:t>
            </a:r>
          </a:p>
          <a:p>
            <a:pPr algn="r"/>
            <a:r>
              <a:rPr lang="fr-FR" sz="1800" b="1" dirty="0" smtClean="0"/>
              <a:t>Pôle de Ressources - Île de France - en ETP</a:t>
            </a:r>
            <a:endParaRPr lang="fr-FR" sz="1800" b="1" dirty="0"/>
          </a:p>
        </p:txBody>
      </p:sp>
    </p:spTree>
    <p:extLst>
      <p:ext uri="{BB962C8B-B14F-4D97-AF65-F5344CB8AC3E}">
        <p14:creationId xmlns:p14="http://schemas.microsoft.com/office/powerpoint/2010/main" val="2124740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31136" y="570992"/>
            <a:ext cx="7729728" cy="787908"/>
          </a:xfrm>
        </p:spPr>
        <p:txBody>
          <a:bodyPr>
            <a:normAutofit/>
          </a:bodyPr>
          <a:lstStyle/>
          <a:p>
            <a:r>
              <a:rPr lang="fr-FR" dirty="0"/>
              <a:t>La méthodologie </a:t>
            </a:r>
            <a:r>
              <a:rPr lang="fr-FR" dirty="0" err="1"/>
              <a:t>Paideia</a:t>
            </a:r>
            <a:endParaRPr lang="fr-FR" dirty="0"/>
          </a:p>
        </p:txBody>
      </p:sp>
      <p:sp>
        <p:nvSpPr>
          <p:cNvPr id="3" name="Espace réservé du contenu 2"/>
          <p:cNvSpPr>
            <a:spLocks noGrp="1"/>
          </p:cNvSpPr>
          <p:nvPr>
            <p:ph idx="1"/>
          </p:nvPr>
        </p:nvSpPr>
        <p:spPr>
          <a:xfrm>
            <a:off x="984250" y="2199425"/>
            <a:ext cx="10737850" cy="3840766"/>
          </a:xfrm>
        </p:spPr>
        <p:txBody>
          <a:bodyPr>
            <a:normAutofit/>
          </a:bodyPr>
          <a:lstStyle/>
          <a:p>
            <a:pPr>
              <a:lnSpc>
                <a:spcPct val="120000"/>
              </a:lnSpc>
            </a:pPr>
            <a:r>
              <a:rPr lang="fr-FR" sz="2000" b="1" dirty="0"/>
              <a:t>Espace collectif (rencontres périodiques) : </a:t>
            </a:r>
          </a:p>
          <a:p>
            <a:pPr lvl="1">
              <a:lnSpc>
                <a:spcPct val="120000"/>
              </a:lnSpc>
            </a:pPr>
            <a:r>
              <a:rPr lang="fr-FR" sz="2000" dirty="0">
                <a:solidFill>
                  <a:schemeClr val="accent2">
                    <a:lumMod val="75000"/>
                  </a:schemeClr>
                </a:solidFill>
              </a:rPr>
              <a:t>Discussion des cas + projets </a:t>
            </a:r>
            <a:r>
              <a:rPr lang="fr-FR" sz="2000" dirty="0" smtClean="0">
                <a:solidFill>
                  <a:schemeClr val="accent2">
                    <a:lumMod val="75000"/>
                  </a:schemeClr>
                </a:solidFill>
              </a:rPr>
              <a:t>d’intervention</a:t>
            </a:r>
          </a:p>
          <a:p>
            <a:pPr lvl="1">
              <a:lnSpc>
                <a:spcPct val="120000"/>
              </a:lnSpc>
            </a:pPr>
            <a:endParaRPr lang="fr-FR" sz="1800" dirty="0">
              <a:solidFill>
                <a:schemeClr val="accent2">
                  <a:lumMod val="75000"/>
                </a:schemeClr>
              </a:solidFill>
            </a:endParaRPr>
          </a:p>
          <a:p>
            <a:pPr>
              <a:lnSpc>
                <a:spcPct val="120000"/>
              </a:lnSpc>
            </a:pPr>
            <a:r>
              <a:rPr lang="fr-FR" sz="2000" b="1" dirty="0"/>
              <a:t>« L’appuyeur » : </a:t>
            </a:r>
          </a:p>
          <a:p>
            <a:pPr lvl="1">
              <a:lnSpc>
                <a:spcPct val="120000"/>
              </a:lnSpc>
            </a:pPr>
            <a:r>
              <a:rPr lang="fr-FR" sz="2000" dirty="0">
                <a:solidFill>
                  <a:schemeClr val="accent2">
                    <a:lumMod val="75000"/>
                  </a:schemeClr>
                </a:solidFill>
              </a:rPr>
              <a:t>Soutien + impulsion vers le mouvement</a:t>
            </a:r>
          </a:p>
          <a:p>
            <a:pPr lvl="1">
              <a:lnSpc>
                <a:spcPct val="120000"/>
              </a:lnSpc>
            </a:pPr>
            <a:r>
              <a:rPr lang="fr-FR" sz="2000" dirty="0">
                <a:solidFill>
                  <a:schemeClr val="accent2">
                    <a:lumMod val="75000"/>
                  </a:schemeClr>
                </a:solidFill>
              </a:rPr>
              <a:t>Demandes du groupe + thèmes apportés (mener le groupe à attendre les </a:t>
            </a:r>
            <a:r>
              <a:rPr lang="fr-FR" sz="2000" dirty="0" smtClean="0">
                <a:solidFill>
                  <a:schemeClr val="accent2">
                    <a:lumMod val="75000"/>
                  </a:schemeClr>
                </a:solidFill>
              </a:rPr>
              <a:t>objectifs) </a:t>
            </a:r>
            <a:endParaRPr lang="fr-FR" sz="2000" dirty="0">
              <a:solidFill>
                <a:schemeClr val="accent2">
                  <a:lumMod val="75000"/>
                </a:schemeClr>
              </a:solidFill>
            </a:endParaRPr>
          </a:p>
          <a:p>
            <a:pPr lvl="1">
              <a:lnSpc>
                <a:spcPct val="120000"/>
              </a:lnSpc>
            </a:pPr>
            <a:r>
              <a:rPr lang="fr-FR" sz="2000" dirty="0">
                <a:solidFill>
                  <a:schemeClr val="accent2">
                    <a:lumMod val="75000"/>
                  </a:schemeClr>
                </a:solidFill>
              </a:rPr>
              <a:t>Passer de l'analyse à l'intervention</a:t>
            </a:r>
          </a:p>
        </p:txBody>
      </p:sp>
    </p:spTree>
    <p:extLst>
      <p:ext uri="{BB962C8B-B14F-4D97-AF65-F5344CB8AC3E}">
        <p14:creationId xmlns:p14="http://schemas.microsoft.com/office/powerpoint/2010/main" val="223197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31136" y="500284"/>
            <a:ext cx="7729728" cy="789967"/>
          </a:xfrm>
        </p:spPr>
        <p:txBody>
          <a:bodyPr/>
          <a:lstStyle/>
          <a:p>
            <a:r>
              <a:rPr lang="fr-FR" dirty="0"/>
              <a:t>La méthodologie </a:t>
            </a:r>
            <a:r>
              <a:rPr lang="fr-FR" dirty="0" err="1"/>
              <a:t>Paideia</a:t>
            </a:r>
            <a:endParaRPr lang="fr-FR" dirty="0"/>
          </a:p>
        </p:txBody>
      </p:sp>
      <p:sp>
        <p:nvSpPr>
          <p:cNvPr id="3" name="Espace réservé du contenu 2"/>
          <p:cNvSpPr>
            <a:spLocks noGrp="1"/>
          </p:cNvSpPr>
          <p:nvPr>
            <p:ph idx="1"/>
          </p:nvPr>
        </p:nvSpPr>
        <p:spPr>
          <a:xfrm>
            <a:off x="766354" y="1922559"/>
            <a:ext cx="10659292" cy="4246421"/>
          </a:xfrm>
        </p:spPr>
        <p:txBody>
          <a:bodyPr>
            <a:normAutofit/>
          </a:bodyPr>
          <a:lstStyle/>
          <a:p>
            <a:r>
              <a:rPr lang="fr-FR" sz="2000" b="1" dirty="0" smtClean="0"/>
              <a:t>Discussion </a:t>
            </a:r>
            <a:r>
              <a:rPr lang="fr-FR" sz="2000" b="1" dirty="0"/>
              <a:t>de cas </a:t>
            </a:r>
            <a:endParaRPr lang="fr-FR" sz="2000" b="1" dirty="0" smtClean="0"/>
          </a:p>
          <a:p>
            <a:pPr lvl="1"/>
            <a:r>
              <a:rPr lang="fr-FR" sz="1800" dirty="0" smtClean="0">
                <a:solidFill>
                  <a:schemeClr val="accent2">
                    <a:lumMod val="75000"/>
                  </a:schemeClr>
                </a:solidFill>
              </a:rPr>
              <a:t>Cas réels, </a:t>
            </a:r>
            <a:r>
              <a:rPr lang="fr-FR" sz="1800" dirty="0">
                <a:solidFill>
                  <a:schemeClr val="accent2">
                    <a:lumMod val="75000"/>
                  </a:schemeClr>
                </a:solidFill>
              </a:rPr>
              <a:t>suivis par les professionnels </a:t>
            </a:r>
            <a:r>
              <a:rPr lang="fr-FR" sz="1800" dirty="0" smtClean="0">
                <a:solidFill>
                  <a:schemeClr val="accent2">
                    <a:lumMod val="75000"/>
                  </a:schemeClr>
                </a:solidFill>
              </a:rPr>
              <a:t>(Balint, 1988)</a:t>
            </a:r>
          </a:p>
          <a:p>
            <a:pPr lvl="1"/>
            <a:r>
              <a:rPr lang="fr-FR" sz="1800" dirty="0">
                <a:solidFill>
                  <a:schemeClr val="accent2">
                    <a:lumMod val="75000"/>
                  </a:schemeClr>
                </a:solidFill>
              </a:rPr>
              <a:t>Cas cliniques, mais aussi problèmes communautaires, de santé publique, </a:t>
            </a:r>
            <a:r>
              <a:rPr lang="fr-FR" sz="1800" dirty="0" smtClean="0">
                <a:solidFill>
                  <a:schemeClr val="accent2">
                    <a:lumMod val="75000"/>
                  </a:schemeClr>
                </a:solidFill>
              </a:rPr>
              <a:t>situations </a:t>
            </a:r>
            <a:r>
              <a:rPr lang="fr-FR" sz="1800" dirty="0">
                <a:solidFill>
                  <a:schemeClr val="accent2">
                    <a:lumMod val="75000"/>
                  </a:schemeClr>
                </a:solidFill>
              </a:rPr>
              <a:t>d’ordre </a:t>
            </a:r>
            <a:r>
              <a:rPr lang="fr-FR" sz="1800" dirty="0" smtClean="0">
                <a:solidFill>
                  <a:schemeClr val="accent2">
                    <a:lumMod val="75000"/>
                  </a:schemeClr>
                </a:solidFill>
              </a:rPr>
              <a:t>gestionnaire</a:t>
            </a:r>
            <a:r>
              <a:rPr lang="is-IS" sz="1800" dirty="0" smtClean="0">
                <a:solidFill>
                  <a:schemeClr val="accent2">
                    <a:lumMod val="75000"/>
                  </a:schemeClr>
                </a:solidFill>
              </a:rPr>
              <a:t>…</a:t>
            </a:r>
            <a:endParaRPr lang="fr-FR" sz="1800" dirty="0" smtClean="0">
              <a:solidFill>
                <a:schemeClr val="accent2">
                  <a:lumMod val="75000"/>
                </a:schemeClr>
              </a:solidFill>
            </a:endParaRPr>
          </a:p>
          <a:p>
            <a:pPr lvl="1"/>
            <a:r>
              <a:rPr lang="fr-FR" sz="1800" dirty="0" smtClean="0">
                <a:solidFill>
                  <a:schemeClr val="accent2">
                    <a:lumMod val="75000"/>
                  </a:schemeClr>
                </a:solidFill>
              </a:rPr>
              <a:t>Construction du cas, au sens psychanalytique : </a:t>
            </a:r>
            <a:r>
              <a:rPr lang="fr-FR" sz="1800" dirty="0">
                <a:solidFill>
                  <a:schemeClr val="accent2">
                    <a:lumMod val="75000"/>
                  </a:schemeClr>
                </a:solidFill>
              </a:rPr>
              <a:t>l</a:t>
            </a:r>
            <a:r>
              <a:rPr lang="fr-FR" sz="1800" dirty="0" smtClean="0">
                <a:solidFill>
                  <a:schemeClr val="accent2">
                    <a:lumMod val="75000"/>
                  </a:schemeClr>
                </a:solidFill>
              </a:rPr>
              <a:t>e récit </a:t>
            </a:r>
            <a:r>
              <a:rPr lang="fr-FR" sz="1800" dirty="0">
                <a:solidFill>
                  <a:schemeClr val="accent2">
                    <a:lumMod val="75000"/>
                  </a:schemeClr>
                </a:solidFill>
              </a:rPr>
              <a:t>d'un cas </a:t>
            </a:r>
            <a:r>
              <a:rPr lang="fr-FR" sz="1800" dirty="0" smtClean="0">
                <a:solidFill>
                  <a:schemeClr val="accent2">
                    <a:lumMod val="75000"/>
                  </a:schemeClr>
                </a:solidFill>
              </a:rPr>
              <a:t>est une </a:t>
            </a:r>
            <a:r>
              <a:rPr lang="fr-FR" sz="1800" dirty="0" smtClean="0">
                <a:solidFill>
                  <a:schemeClr val="accent2">
                    <a:lumMod val="75000"/>
                  </a:schemeClr>
                </a:solidFill>
              </a:rPr>
              <a:t>histoire reformulée </a:t>
            </a:r>
            <a:r>
              <a:rPr lang="fr-FR" sz="1800" dirty="0">
                <a:solidFill>
                  <a:schemeClr val="accent2">
                    <a:lumMod val="75000"/>
                  </a:schemeClr>
                </a:solidFill>
              </a:rPr>
              <a:t>à partir de la </a:t>
            </a:r>
            <a:r>
              <a:rPr lang="fr-FR" sz="1800" dirty="0" smtClean="0">
                <a:solidFill>
                  <a:schemeClr val="accent2">
                    <a:lumMod val="75000"/>
                  </a:schemeClr>
                </a:solidFill>
              </a:rPr>
              <a:t>subjectivité́ </a:t>
            </a:r>
            <a:r>
              <a:rPr lang="fr-FR" sz="1800" dirty="0">
                <a:solidFill>
                  <a:schemeClr val="accent2">
                    <a:lumMod val="75000"/>
                  </a:schemeClr>
                </a:solidFill>
              </a:rPr>
              <a:t>du professionnel </a:t>
            </a:r>
            <a:endParaRPr lang="fr-FR" sz="1800" dirty="0" smtClean="0">
              <a:solidFill>
                <a:schemeClr val="accent2">
                  <a:lumMod val="75000"/>
                </a:schemeClr>
              </a:solidFill>
            </a:endParaRPr>
          </a:p>
          <a:p>
            <a:pPr lvl="1"/>
            <a:r>
              <a:rPr lang="fr-FR" sz="1800" dirty="0" smtClean="0">
                <a:solidFill>
                  <a:schemeClr val="accent2">
                    <a:lumMod val="75000"/>
                  </a:schemeClr>
                </a:solidFill>
              </a:rPr>
              <a:t>La relation professionnel-patient (affects, conflits</a:t>
            </a:r>
            <a:r>
              <a:rPr lang="is-IS" sz="1800" dirty="0" smtClean="0">
                <a:solidFill>
                  <a:schemeClr val="accent2">
                    <a:lumMod val="75000"/>
                  </a:schemeClr>
                </a:solidFill>
              </a:rPr>
              <a:t>…</a:t>
            </a:r>
            <a:r>
              <a:rPr lang="fr-FR" sz="1800" dirty="0" smtClean="0">
                <a:solidFill>
                  <a:schemeClr val="accent2">
                    <a:lumMod val="75000"/>
                  </a:schemeClr>
                </a:solidFill>
              </a:rPr>
              <a:t>) et la manière </a:t>
            </a:r>
            <a:r>
              <a:rPr lang="fr-FR" sz="1800" dirty="0">
                <a:solidFill>
                  <a:schemeClr val="accent2">
                    <a:lumMod val="75000"/>
                  </a:schemeClr>
                </a:solidFill>
              </a:rPr>
              <a:t>dont </a:t>
            </a:r>
            <a:r>
              <a:rPr lang="fr-FR" sz="1800" dirty="0" smtClean="0">
                <a:solidFill>
                  <a:schemeClr val="accent2">
                    <a:lumMod val="75000"/>
                  </a:schemeClr>
                </a:solidFill>
              </a:rPr>
              <a:t>l’équipe </a:t>
            </a:r>
            <a:r>
              <a:rPr lang="fr-FR" sz="1800" dirty="0" smtClean="0">
                <a:solidFill>
                  <a:schemeClr val="accent2">
                    <a:lumMod val="75000"/>
                  </a:schemeClr>
                </a:solidFill>
              </a:rPr>
              <a:t>s'organise</a:t>
            </a:r>
          </a:p>
          <a:p>
            <a:pPr lvl="1"/>
            <a:endParaRPr lang="fr-FR" sz="1800" dirty="0" smtClean="0">
              <a:solidFill>
                <a:schemeClr val="accent2">
                  <a:lumMod val="75000"/>
                </a:schemeClr>
              </a:solidFill>
            </a:endParaRPr>
          </a:p>
          <a:p>
            <a:r>
              <a:rPr lang="fr-FR" sz="2000" dirty="0" smtClean="0"/>
              <a:t>À </a:t>
            </a:r>
            <a:r>
              <a:rPr lang="fr-FR" sz="2000" dirty="0"/>
              <a:t>chaque </a:t>
            </a:r>
            <a:r>
              <a:rPr lang="fr-FR" sz="2000" dirty="0" smtClean="0"/>
              <a:t>rencontre : </a:t>
            </a:r>
          </a:p>
          <a:p>
            <a:pPr lvl="1"/>
            <a:r>
              <a:rPr lang="fr-FR" sz="1800" dirty="0">
                <a:solidFill>
                  <a:schemeClr val="accent2">
                    <a:lumMod val="75000"/>
                  </a:schemeClr>
                </a:solidFill>
              </a:rPr>
              <a:t>A</a:t>
            </a:r>
            <a:r>
              <a:rPr lang="fr-FR" sz="1800" dirty="0" smtClean="0">
                <a:solidFill>
                  <a:schemeClr val="accent2">
                    <a:lumMod val="75000"/>
                  </a:schemeClr>
                </a:solidFill>
              </a:rPr>
              <a:t>nalyse d’un </a:t>
            </a:r>
            <a:r>
              <a:rPr lang="fr-FR" sz="1800" dirty="0">
                <a:solidFill>
                  <a:schemeClr val="accent2">
                    <a:lumMod val="75000"/>
                  </a:schemeClr>
                </a:solidFill>
              </a:rPr>
              <a:t>cas </a:t>
            </a:r>
            <a:r>
              <a:rPr lang="fr-FR" sz="1800" dirty="0" smtClean="0">
                <a:solidFill>
                  <a:schemeClr val="accent2">
                    <a:lumMod val="75000"/>
                  </a:schemeClr>
                </a:solidFill>
              </a:rPr>
              <a:t>+ définition des modes d’intervention </a:t>
            </a:r>
          </a:p>
          <a:p>
            <a:r>
              <a:rPr lang="fr-FR" sz="2000" dirty="0" smtClean="0"/>
              <a:t>Évaluation des actions et redéfinition de l’intervention</a:t>
            </a:r>
            <a:endParaRPr lang="fr-FR" sz="2000" dirty="0"/>
          </a:p>
        </p:txBody>
      </p:sp>
    </p:spTree>
    <p:extLst>
      <p:ext uri="{BB962C8B-B14F-4D97-AF65-F5344CB8AC3E}">
        <p14:creationId xmlns:p14="http://schemas.microsoft.com/office/powerpoint/2010/main" val="470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10486" y="494792"/>
            <a:ext cx="7729728" cy="749808"/>
          </a:xfrm>
        </p:spPr>
        <p:txBody>
          <a:bodyPr>
            <a:noAutofit/>
          </a:bodyPr>
          <a:lstStyle/>
          <a:p>
            <a:r>
              <a:rPr lang="fr-FR" sz="2400" dirty="0" smtClean="0"/>
              <a:t>Un exemple d’utilisation de la méthodologie </a:t>
            </a:r>
            <a:r>
              <a:rPr lang="fr-FR" sz="2400" dirty="0" err="1" smtClean="0"/>
              <a:t>paideia</a:t>
            </a:r>
            <a:endParaRPr lang="fr-FR" sz="2400" dirty="0"/>
          </a:p>
        </p:txBody>
      </p:sp>
      <p:sp>
        <p:nvSpPr>
          <p:cNvPr id="3" name="Espace réservé du contenu 2"/>
          <p:cNvSpPr>
            <a:spLocks noGrp="1"/>
          </p:cNvSpPr>
          <p:nvPr>
            <p:ph idx="1"/>
          </p:nvPr>
        </p:nvSpPr>
        <p:spPr>
          <a:xfrm>
            <a:off x="406400" y="1830946"/>
            <a:ext cx="11137900" cy="4672885"/>
          </a:xfrm>
        </p:spPr>
        <p:txBody>
          <a:bodyPr>
            <a:normAutofit/>
          </a:bodyPr>
          <a:lstStyle/>
          <a:p>
            <a:r>
              <a:rPr lang="fr-FR" sz="2000" dirty="0"/>
              <a:t>« Cours de Formation Continue en Santé de la </a:t>
            </a:r>
            <a:r>
              <a:rPr lang="fr-FR" sz="2000" dirty="0" smtClean="0"/>
              <a:t>Famille »</a:t>
            </a:r>
          </a:p>
          <a:p>
            <a:pPr lvl="1"/>
            <a:r>
              <a:rPr lang="fr-FR" sz="1800" dirty="0" smtClean="0">
                <a:solidFill>
                  <a:schemeClr val="accent2">
                    <a:lumMod val="75000"/>
                  </a:schemeClr>
                </a:solidFill>
              </a:rPr>
              <a:t>80 </a:t>
            </a:r>
            <a:r>
              <a:rPr lang="fr-FR" sz="1800" dirty="0">
                <a:solidFill>
                  <a:schemeClr val="accent2">
                    <a:lumMod val="75000"/>
                  </a:schemeClr>
                </a:solidFill>
              </a:rPr>
              <a:t>professionnels </a:t>
            </a:r>
            <a:r>
              <a:rPr lang="fr-FR" sz="1800" dirty="0" smtClean="0">
                <a:solidFill>
                  <a:schemeClr val="accent2">
                    <a:lumMod val="75000"/>
                  </a:schemeClr>
                </a:solidFill>
              </a:rPr>
              <a:t>des </a:t>
            </a:r>
            <a:r>
              <a:rPr lang="fr-FR" sz="1800" dirty="0">
                <a:solidFill>
                  <a:schemeClr val="accent2">
                    <a:lumMod val="75000"/>
                  </a:schemeClr>
                </a:solidFill>
              </a:rPr>
              <a:t>soins primaires de la ville de Campinas </a:t>
            </a:r>
            <a:r>
              <a:rPr lang="fr-FR" sz="1800" dirty="0" smtClean="0">
                <a:solidFill>
                  <a:schemeClr val="accent2">
                    <a:lumMod val="75000"/>
                  </a:schemeClr>
                </a:solidFill>
              </a:rPr>
              <a:t>(</a:t>
            </a:r>
            <a:r>
              <a:rPr lang="fr-FR" sz="1800" dirty="0" err="1" smtClean="0">
                <a:solidFill>
                  <a:schemeClr val="accent2">
                    <a:lumMod val="75000"/>
                  </a:schemeClr>
                </a:solidFill>
              </a:rPr>
              <a:t>São</a:t>
            </a:r>
            <a:r>
              <a:rPr lang="fr-FR" sz="1800" dirty="0" smtClean="0">
                <a:solidFill>
                  <a:schemeClr val="accent2">
                    <a:lumMod val="75000"/>
                  </a:schemeClr>
                </a:solidFill>
              </a:rPr>
              <a:t> </a:t>
            </a:r>
            <a:r>
              <a:rPr lang="fr-FR" sz="1800" dirty="0">
                <a:solidFill>
                  <a:schemeClr val="accent2">
                    <a:lumMod val="75000"/>
                  </a:schemeClr>
                </a:solidFill>
              </a:rPr>
              <a:t>Paulo</a:t>
            </a:r>
            <a:r>
              <a:rPr lang="fr-FR" sz="1800" dirty="0" smtClean="0">
                <a:solidFill>
                  <a:schemeClr val="accent2">
                    <a:lumMod val="75000"/>
                  </a:schemeClr>
                </a:solidFill>
              </a:rPr>
              <a:t>)</a:t>
            </a:r>
            <a:endParaRPr lang="fr-FR" sz="1800" dirty="0">
              <a:solidFill>
                <a:schemeClr val="accent2">
                  <a:lumMod val="75000"/>
                </a:schemeClr>
              </a:solidFill>
            </a:endParaRPr>
          </a:p>
          <a:p>
            <a:pPr lvl="1"/>
            <a:r>
              <a:rPr lang="fr-FR" sz="1800" dirty="0" smtClean="0">
                <a:solidFill>
                  <a:schemeClr val="accent2">
                    <a:lumMod val="75000"/>
                  </a:schemeClr>
                </a:solidFill>
              </a:rPr>
              <a:t>4 </a:t>
            </a:r>
            <a:r>
              <a:rPr lang="fr-FR" sz="1800" dirty="0">
                <a:solidFill>
                  <a:schemeClr val="accent2">
                    <a:lumMod val="75000"/>
                  </a:schemeClr>
                </a:solidFill>
              </a:rPr>
              <a:t>groupes </a:t>
            </a:r>
            <a:r>
              <a:rPr lang="fr-FR" sz="1800" dirty="0" smtClean="0">
                <a:solidFill>
                  <a:schemeClr val="accent2">
                    <a:lumMod val="75000"/>
                  </a:schemeClr>
                </a:solidFill>
              </a:rPr>
              <a:t>de </a:t>
            </a:r>
            <a:r>
              <a:rPr lang="fr-FR" sz="1800" dirty="0">
                <a:solidFill>
                  <a:schemeClr val="accent2">
                    <a:lumMod val="75000"/>
                  </a:schemeClr>
                </a:solidFill>
              </a:rPr>
              <a:t>20 </a:t>
            </a:r>
            <a:r>
              <a:rPr lang="fr-FR" sz="1800" dirty="0" smtClean="0">
                <a:solidFill>
                  <a:schemeClr val="accent2">
                    <a:lumMod val="75000"/>
                  </a:schemeClr>
                </a:solidFill>
              </a:rPr>
              <a:t>professionnels </a:t>
            </a:r>
          </a:p>
          <a:p>
            <a:pPr lvl="1"/>
            <a:r>
              <a:rPr lang="fr-FR" sz="1800" dirty="0" smtClean="0">
                <a:solidFill>
                  <a:schemeClr val="accent2">
                    <a:lumMod val="75000"/>
                  </a:schemeClr>
                </a:solidFill>
              </a:rPr>
              <a:t>18 mois – rencontres </a:t>
            </a:r>
            <a:r>
              <a:rPr lang="fr-FR" sz="1800" dirty="0">
                <a:solidFill>
                  <a:schemeClr val="accent2">
                    <a:lumMod val="75000"/>
                  </a:schemeClr>
                </a:solidFill>
              </a:rPr>
              <a:t>hebdomadaires </a:t>
            </a:r>
            <a:r>
              <a:rPr lang="fr-FR" sz="1800" dirty="0" smtClean="0">
                <a:solidFill>
                  <a:schemeClr val="accent2">
                    <a:lumMod val="75000"/>
                  </a:schemeClr>
                </a:solidFill>
              </a:rPr>
              <a:t>de </a:t>
            </a:r>
            <a:r>
              <a:rPr lang="fr-FR" sz="1800" dirty="0">
                <a:solidFill>
                  <a:schemeClr val="accent2">
                    <a:lumMod val="75000"/>
                  </a:schemeClr>
                </a:solidFill>
              </a:rPr>
              <a:t>4 </a:t>
            </a:r>
            <a:r>
              <a:rPr lang="fr-FR" sz="1800" dirty="0" smtClean="0">
                <a:solidFill>
                  <a:schemeClr val="accent2">
                    <a:lumMod val="75000"/>
                  </a:schemeClr>
                </a:solidFill>
              </a:rPr>
              <a:t>heures</a:t>
            </a:r>
          </a:p>
          <a:p>
            <a:pPr lvl="1"/>
            <a:r>
              <a:rPr lang="fr-FR" sz="1800" dirty="0" smtClean="0">
                <a:solidFill>
                  <a:schemeClr val="accent2">
                    <a:lumMod val="75000"/>
                  </a:schemeClr>
                </a:solidFill>
              </a:rPr>
              <a:t>Recherche interventionnelle – thèse de doctorat </a:t>
            </a:r>
          </a:p>
          <a:p>
            <a:endParaRPr lang="fr-FR" dirty="0"/>
          </a:p>
          <a:p>
            <a:pPr>
              <a:buFont typeface="Arial" charset="0"/>
              <a:buChar char="•"/>
            </a:pPr>
            <a:r>
              <a:rPr lang="pt-BR" sz="2000" dirty="0"/>
              <a:t>Le </a:t>
            </a:r>
            <a:r>
              <a:rPr lang="pt-BR" sz="2000" dirty="0" err="1"/>
              <a:t>cas</a:t>
            </a:r>
            <a:r>
              <a:rPr lang="pt-BR" sz="2000" dirty="0"/>
              <a:t> de </a:t>
            </a:r>
            <a:r>
              <a:rPr lang="fr-FR" sz="2000" dirty="0"/>
              <a:t>« </a:t>
            </a:r>
            <a:r>
              <a:rPr lang="pt-BR" sz="2000" dirty="0"/>
              <a:t>Ana </a:t>
            </a:r>
            <a:r>
              <a:rPr lang="fr-FR" sz="2000" dirty="0" smtClean="0"/>
              <a:t>»</a:t>
            </a:r>
          </a:p>
          <a:p>
            <a:pPr lvl="1">
              <a:buFont typeface="Arial" charset="0"/>
              <a:buChar char="•"/>
            </a:pPr>
            <a:r>
              <a:rPr lang="pt-BR" sz="1800" dirty="0" smtClean="0">
                <a:solidFill>
                  <a:schemeClr val="accent2">
                    <a:lumMod val="75000"/>
                  </a:schemeClr>
                </a:solidFill>
              </a:rPr>
              <a:t>75 </a:t>
            </a:r>
            <a:r>
              <a:rPr lang="pt-BR" sz="1800" dirty="0" err="1">
                <a:solidFill>
                  <a:schemeClr val="accent2">
                    <a:lumMod val="75000"/>
                  </a:schemeClr>
                </a:solidFill>
              </a:rPr>
              <a:t>ans</a:t>
            </a:r>
            <a:r>
              <a:rPr lang="pt-BR" sz="1800" dirty="0">
                <a:solidFill>
                  <a:schemeClr val="accent2">
                    <a:lumMod val="75000"/>
                  </a:schemeClr>
                </a:solidFill>
              </a:rPr>
              <a:t>, </a:t>
            </a:r>
            <a:r>
              <a:rPr lang="pt-BR" sz="1800" dirty="0" err="1">
                <a:solidFill>
                  <a:schemeClr val="accent2">
                    <a:lumMod val="75000"/>
                  </a:schemeClr>
                </a:solidFill>
              </a:rPr>
              <a:t>mère</a:t>
            </a:r>
            <a:r>
              <a:rPr lang="pt-BR" sz="1800" dirty="0">
                <a:solidFill>
                  <a:schemeClr val="accent2">
                    <a:lumMod val="75000"/>
                  </a:schemeClr>
                </a:solidFill>
              </a:rPr>
              <a:t> de 12 </a:t>
            </a:r>
            <a:r>
              <a:rPr lang="pt-BR" sz="1800" dirty="0" smtClean="0">
                <a:solidFill>
                  <a:schemeClr val="accent2">
                    <a:lumMod val="75000"/>
                  </a:schemeClr>
                </a:solidFill>
              </a:rPr>
              <a:t>enfants</a:t>
            </a:r>
          </a:p>
          <a:p>
            <a:pPr lvl="1">
              <a:buFont typeface="Arial" charset="0"/>
              <a:buChar char="•"/>
            </a:pPr>
            <a:r>
              <a:rPr lang="fr-FR" sz="1800" dirty="0" smtClean="0">
                <a:solidFill>
                  <a:schemeClr val="accent2">
                    <a:lumMod val="75000"/>
                  </a:schemeClr>
                </a:solidFill>
              </a:rPr>
              <a:t>Hypertension, douleurs</a:t>
            </a:r>
            <a:r>
              <a:rPr lang="fr-FR" sz="1800" dirty="0">
                <a:solidFill>
                  <a:schemeClr val="accent2">
                    <a:lumMod val="75000"/>
                  </a:schemeClr>
                </a:solidFill>
              </a:rPr>
              <a:t>, migraines, </a:t>
            </a:r>
            <a:r>
              <a:rPr lang="fr-FR" sz="1800" dirty="0" smtClean="0">
                <a:solidFill>
                  <a:schemeClr val="accent2">
                    <a:lumMod val="75000"/>
                  </a:schemeClr>
                </a:solidFill>
              </a:rPr>
              <a:t>insomnie </a:t>
            </a:r>
            <a:r>
              <a:rPr lang="fr-FR" sz="1800" dirty="0">
                <a:solidFill>
                  <a:schemeClr val="accent2">
                    <a:lumMod val="75000"/>
                  </a:schemeClr>
                </a:solidFill>
              </a:rPr>
              <a:t>– étiquette « </a:t>
            </a:r>
            <a:r>
              <a:rPr lang="pt-BR" sz="1800" dirty="0" err="1">
                <a:solidFill>
                  <a:schemeClr val="accent2">
                    <a:lumMod val="75000"/>
                  </a:schemeClr>
                </a:solidFill>
              </a:rPr>
              <a:t>polyplaintive</a:t>
            </a:r>
            <a:r>
              <a:rPr lang="fr-FR" sz="1800" dirty="0">
                <a:solidFill>
                  <a:schemeClr val="accent2">
                    <a:lumMod val="75000"/>
                  </a:schemeClr>
                </a:solidFill>
              </a:rPr>
              <a:t> » </a:t>
            </a:r>
            <a:endParaRPr lang="fr-FR" sz="1800" dirty="0" smtClean="0">
              <a:solidFill>
                <a:schemeClr val="accent2">
                  <a:lumMod val="75000"/>
                </a:schemeClr>
              </a:solidFill>
            </a:endParaRPr>
          </a:p>
          <a:p>
            <a:pPr lvl="1">
              <a:buFont typeface="Arial" charset="0"/>
              <a:buChar char="•"/>
            </a:pPr>
            <a:r>
              <a:rPr lang="fr-FR" sz="1800" dirty="0">
                <a:solidFill>
                  <a:schemeClr val="accent2">
                    <a:lumMod val="75000"/>
                  </a:schemeClr>
                </a:solidFill>
              </a:rPr>
              <a:t>E</a:t>
            </a:r>
            <a:r>
              <a:rPr lang="fr-FR" sz="1800" dirty="0" smtClean="0">
                <a:solidFill>
                  <a:schemeClr val="accent2">
                    <a:lumMod val="75000"/>
                  </a:schemeClr>
                </a:solidFill>
              </a:rPr>
              <a:t>lle prenait ses médicaments de façon irrégulière et n’acceptait pas d’être soignée par sa famille</a:t>
            </a:r>
          </a:p>
          <a:p>
            <a:pPr lvl="1">
              <a:buFont typeface="Arial" charset="0"/>
              <a:buChar char="•"/>
            </a:pPr>
            <a:r>
              <a:rPr lang="fr-FR" sz="1800" dirty="0">
                <a:solidFill>
                  <a:schemeClr val="accent2">
                    <a:lumMod val="75000"/>
                  </a:schemeClr>
                </a:solidFill>
              </a:rPr>
              <a:t>A</a:t>
            </a:r>
            <a:r>
              <a:rPr lang="fr-FR" sz="1800" dirty="0" smtClean="0">
                <a:solidFill>
                  <a:schemeClr val="accent2">
                    <a:lumMod val="75000"/>
                  </a:schemeClr>
                </a:solidFill>
              </a:rPr>
              <a:t>gressivité </a:t>
            </a:r>
            <a:r>
              <a:rPr lang="fr-FR" sz="1800" dirty="0" smtClean="0">
                <a:solidFill>
                  <a:schemeClr val="accent2">
                    <a:lumMod val="75000"/>
                  </a:schemeClr>
                </a:solidFill>
              </a:rPr>
              <a:t>et plusieurs conflits avec l’équipe</a:t>
            </a:r>
            <a:endParaRPr lang="fr-FR" sz="1800" dirty="0">
              <a:solidFill>
                <a:schemeClr val="accent2">
                  <a:lumMod val="75000"/>
                </a:schemeClr>
              </a:solidFill>
            </a:endParaRPr>
          </a:p>
          <a:p>
            <a:endParaRPr lang="fr-FR" dirty="0" smtClean="0"/>
          </a:p>
          <a:p>
            <a:endParaRPr lang="fr-FR" dirty="0"/>
          </a:p>
        </p:txBody>
      </p:sp>
    </p:spTree>
    <p:extLst>
      <p:ext uri="{BB962C8B-B14F-4D97-AF65-F5344CB8AC3E}">
        <p14:creationId xmlns:p14="http://schemas.microsoft.com/office/powerpoint/2010/main" val="794675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13686" y="253492"/>
            <a:ext cx="7729728" cy="749808"/>
          </a:xfrm>
        </p:spPr>
        <p:txBody>
          <a:bodyPr>
            <a:noAutofit/>
          </a:bodyPr>
          <a:lstStyle/>
          <a:p>
            <a:r>
              <a:rPr lang="fr-FR" sz="2400" dirty="0"/>
              <a:t>Un exemple d’utilisation de la méthodologie </a:t>
            </a:r>
            <a:r>
              <a:rPr lang="fr-FR" sz="2400" dirty="0" err="1"/>
              <a:t>paideia</a:t>
            </a:r>
            <a:endParaRPr lang="fr-FR" sz="2400" dirty="0"/>
          </a:p>
        </p:txBody>
      </p:sp>
      <p:sp>
        <p:nvSpPr>
          <p:cNvPr id="3" name="Espace réservé du contenu 2"/>
          <p:cNvSpPr>
            <a:spLocks noGrp="1"/>
          </p:cNvSpPr>
          <p:nvPr>
            <p:ph idx="1"/>
          </p:nvPr>
        </p:nvSpPr>
        <p:spPr>
          <a:xfrm>
            <a:off x="393700" y="1333500"/>
            <a:ext cx="11569700" cy="5295900"/>
          </a:xfrm>
        </p:spPr>
        <p:txBody>
          <a:bodyPr>
            <a:normAutofit lnSpcReduction="10000"/>
          </a:bodyPr>
          <a:lstStyle/>
          <a:p>
            <a:pPr>
              <a:buFont typeface="Arial" charset="0"/>
              <a:buChar char="•"/>
            </a:pPr>
            <a:r>
              <a:rPr lang="fr-FR" sz="2000" dirty="0" smtClean="0"/>
              <a:t>Discussion du groupe </a:t>
            </a:r>
            <a:r>
              <a:rPr lang="fr-FR" sz="2000" dirty="0"/>
              <a:t>:</a:t>
            </a:r>
          </a:p>
          <a:p>
            <a:pPr lvl="1">
              <a:buFont typeface="Arial" charset="0"/>
              <a:buChar char="•"/>
            </a:pPr>
            <a:r>
              <a:rPr lang="fr-FR" sz="1800" dirty="0" smtClean="0">
                <a:solidFill>
                  <a:schemeClr val="accent2">
                    <a:lumMod val="75000"/>
                  </a:schemeClr>
                </a:solidFill>
              </a:rPr>
              <a:t>L’</a:t>
            </a:r>
            <a:r>
              <a:rPr lang="fr-FR" sz="1800" dirty="0">
                <a:solidFill>
                  <a:schemeClr val="accent2">
                    <a:lumMod val="75000"/>
                  </a:schemeClr>
                </a:solidFill>
              </a:rPr>
              <a:t>a</a:t>
            </a:r>
            <a:r>
              <a:rPr lang="fr-FR" sz="1800" dirty="0" smtClean="0">
                <a:solidFill>
                  <a:schemeClr val="accent2">
                    <a:lumMod val="75000"/>
                  </a:schemeClr>
                </a:solidFill>
              </a:rPr>
              <a:t>pproche </a:t>
            </a:r>
            <a:r>
              <a:rPr lang="fr-FR" sz="1800" dirty="0">
                <a:solidFill>
                  <a:schemeClr val="accent2">
                    <a:lumMod val="75000"/>
                  </a:schemeClr>
                </a:solidFill>
              </a:rPr>
              <a:t>prescriptive</a:t>
            </a:r>
          </a:p>
          <a:p>
            <a:pPr lvl="1">
              <a:buFont typeface="Arial" charset="0"/>
              <a:buChar char="•"/>
            </a:pPr>
            <a:r>
              <a:rPr lang="fr-FR" sz="1800" dirty="0" smtClean="0">
                <a:solidFill>
                  <a:schemeClr val="accent2">
                    <a:lumMod val="75000"/>
                  </a:schemeClr>
                </a:solidFill>
              </a:rPr>
              <a:t>L’impuissance </a:t>
            </a:r>
            <a:r>
              <a:rPr lang="fr-FR" sz="1800" dirty="0">
                <a:solidFill>
                  <a:schemeClr val="accent2">
                    <a:lumMod val="75000"/>
                  </a:schemeClr>
                </a:solidFill>
              </a:rPr>
              <a:t>par rapport à la complexité </a:t>
            </a:r>
          </a:p>
          <a:p>
            <a:pPr lvl="1">
              <a:buFont typeface="Arial" charset="0"/>
              <a:buChar char="•"/>
            </a:pPr>
            <a:r>
              <a:rPr lang="fr-FR" sz="1800" dirty="0">
                <a:solidFill>
                  <a:schemeClr val="accent2">
                    <a:lumMod val="75000"/>
                  </a:schemeClr>
                </a:solidFill>
              </a:rPr>
              <a:t>L</a:t>
            </a:r>
            <a:r>
              <a:rPr lang="fr-FR" sz="1800" dirty="0" smtClean="0">
                <a:solidFill>
                  <a:schemeClr val="accent2">
                    <a:lumMod val="75000"/>
                  </a:schemeClr>
                </a:solidFill>
              </a:rPr>
              <a:t>a </a:t>
            </a:r>
            <a:r>
              <a:rPr lang="fr-FR" sz="1800" dirty="0" smtClean="0">
                <a:solidFill>
                  <a:schemeClr val="accent2">
                    <a:lumMod val="75000"/>
                  </a:schemeClr>
                </a:solidFill>
              </a:rPr>
              <a:t>résolution </a:t>
            </a:r>
            <a:r>
              <a:rPr lang="fr-FR" sz="1800" dirty="0">
                <a:solidFill>
                  <a:schemeClr val="accent2">
                    <a:lumMod val="75000"/>
                  </a:schemeClr>
                </a:solidFill>
              </a:rPr>
              <a:t>des problèmes dans les soins </a:t>
            </a:r>
            <a:r>
              <a:rPr lang="fr-FR" sz="1800" dirty="0" smtClean="0">
                <a:solidFill>
                  <a:schemeClr val="accent2">
                    <a:lumMod val="75000"/>
                  </a:schemeClr>
                </a:solidFill>
              </a:rPr>
              <a:t>primaires (guérison x accompagnement dans la durée)</a:t>
            </a:r>
            <a:endParaRPr lang="fr-FR" sz="1800" dirty="0" smtClean="0"/>
          </a:p>
          <a:p>
            <a:pPr>
              <a:buFont typeface="Arial" charset="0"/>
              <a:buChar char="•"/>
            </a:pPr>
            <a:r>
              <a:rPr lang="fr-FR" sz="2000" dirty="0" smtClean="0"/>
              <a:t>Les </a:t>
            </a:r>
            <a:r>
              <a:rPr lang="fr-FR" sz="2000" dirty="0"/>
              <a:t>interventions </a:t>
            </a:r>
            <a:r>
              <a:rPr lang="fr-FR" sz="2000" dirty="0" smtClean="0"/>
              <a:t>proposées et leurs effets :</a:t>
            </a:r>
            <a:endParaRPr lang="fr-FR" sz="2000" dirty="0"/>
          </a:p>
          <a:p>
            <a:pPr lvl="1">
              <a:buFont typeface="Arial" charset="0"/>
              <a:buChar char="•"/>
            </a:pPr>
            <a:r>
              <a:rPr lang="fr-FR" sz="1800" dirty="0">
                <a:solidFill>
                  <a:schemeClr val="accent2">
                    <a:lumMod val="75000"/>
                  </a:schemeClr>
                </a:solidFill>
              </a:rPr>
              <a:t>Une visite « sans </a:t>
            </a:r>
            <a:r>
              <a:rPr lang="fr-FR" sz="1800" dirty="0" smtClean="0">
                <a:solidFill>
                  <a:schemeClr val="accent2">
                    <a:lumMod val="75000"/>
                  </a:schemeClr>
                </a:solidFill>
              </a:rPr>
              <a:t>prétentions </a:t>
            </a:r>
            <a:r>
              <a:rPr lang="fr-FR" sz="1800" dirty="0">
                <a:solidFill>
                  <a:schemeClr val="accent2">
                    <a:lumMod val="75000"/>
                  </a:schemeClr>
                </a:solidFill>
              </a:rPr>
              <a:t>» chez la patiente </a:t>
            </a:r>
            <a:r>
              <a:rPr lang="fr-FR" sz="1800" u="sng" dirty="0">
                <a:solidFill>
                  <a:schemeClr val="accent2">
                    <a:lumMod val="75000"/>
                  </a:schemeClr>
                </a:solidFill>
              </a:rPr>
              <a:t>&gt;&gt;&gt; diagnostic approfondi &gt;&gt;&gt; resserrement des liens</a:t>
            </a:r>
          </a:p>
          <a:p>
            <a:pPr lvl="1">
              <a:buFont typeface="Arial" charset="0"/>
              <a:buChar char="•"/>
            </a:pPr>
            <a:r>
              <a:rPr lang="fr-FR" sz="1800" dirty="0">
                <a:solidFill>
                  <a:schemeClr val="accent2">
                    <a:lumMod val="75000"/>
                  </a:schemeClr>
                </a:solidFill>
              </a:rPr>
              <a:t>Discussion avec les fils </a:t>
            </a:r>
            <a:r>
              <a:rPr lang="fr-FR" sz="1800" u="sng" dirty="0">
                <a:solidFill>
                  <a:schemeClr val="accent2">
                    <a:lumMod val="75000"/>
                  </a:schemeClr>
                </a:solidFill>
              </a:rPr>
              <a:t>&gt;&gt;&gt; </a:t>
            </a:r>
            <a:r>
              <a:rPr lang="fr-FR" sz="1800" u="sng" dirty="0" smtClean="0">
                <a:solidFill>
                  <a:schemeClr val="accent2">
                    <a:lumMod val="75000"/>
                  </a:schemeClr>
                </a:solidFill>
              </a:rPr>
              <a:t>rapprochement </a:t>
            </a:r>
            <a:r>
              <a:rPr lang="fr-FR" sz="1800" u="sng" dirty="0">
                <a:solidFill>
                  <a:schemeClr val="accent2">
                    <a:lumMod val="75000"/>
                  </a:schemeClr>
                </a:solidFill>
              </a:rPr>
              <a:t>de la famille</a:t>
            </a:r>
            <a:endParaRPr lang="fr-FR" sz="1800" u="sng" dirty="0"/>
          </a:p>
          <a:p>
            <a:pPr>
              <a:buFont typeface="Arial" charset="0"/>
              <a:buChar char="•"/>
            </a:pPr>
            <a:r>
              <a:rPr lang="fr-FR" sz="2000" dirty="0"/>
              <a:t>Changement de la relation entre l´équipe et la </a:t>
            </a:r>
            <a:r>
              <a:rPr lang="fr-FR" sz="2000" dirty="0" smtClean="0"/>
              <a:t>patiente :</a:t>
            </a:r>
            <a:endParaRPr lang="fr-FR" sz="2000" dirty="0"/>
          </a:p>
          <a:p>
            <a:pPr marL="228600" lvl="1" indent="0">
              <a:buNone/>
            </a:pPr>
            <a:r>
              <a:rPr lang="fr-FR" i="1" dirty="0" smtClean="0">
                <a:solidFill>
                  <a:schemeClr val="accent2">
                    <a:lumMod val="75000"/>
                  </a:schemeClr>
                </a:solidFill>
              </a:rPr>
              <a:t>« </a:t>
            </a:r>
            <a:r>
              <a:rPr lang="fr-FR" i="1" dirty="0">
                <a:solidFill>
                  <a:schemeClr val="accent2">
                    <a:lumMod val="75000"/>
                  </a:schemeClr>
                </a:solidFill>
              </a:rPr>
              <a:t>Le fils lui a repeint les murs et lui a remplacé quelques meubles. Ana était sereine, elle disait que ce n’était pas nécessaire, mais qu'elle en était reconnaissante et heureuse. Lors d'une autre visite, Ana nous a invité à entrer chez elle et nous a dit qu'elle avait été très touchée par nos efforts. Elle nous a pris dans ses bras » </a:t>
            </a:r>
          </a:p>
          <a:p>
            <a:pPr marL="228600" lvl="1" indent="0">
              <a:buNone/>
            </a:pPr>
            <a:r>
              <a:rPr lang="fr-FR" i="1" dirty="0">
                <a:solidFill>
                  <a:schemeClr val="accent2">
                    <a:lumMod val="75000"/>
                  </a:schemeClr>
                </a:solidFill>
              </a:rPr>
              <a:t>« C’était l'effet d'action et de réaction : en peu de temps, Ana allait bien mieux. Actuellement, c'est quelqu'un de différent de celle qui nous faisait fuir quand elle se présentait au centre de santé »</a:t>
            </a:r>
          </a:p>
          <a:p>
            <a:pPr marL="228600" lvl="1" indent="0">
              <a:buNone/>
            </a:pPr>
            <a:r>
              <a:rPr lang="fr-FR" i="1" dirty="0">
                <a:solidFill>
                  <a:schemeClr val="accent2">
                    <a:lumMod val="75000"/>
                  </a:schemeClr>
                </a:solidFill>
              </a:rPr>
              <a:t>« Nous nous sommes aperçus qu'il faut une écoute et une action moins prescriptive et répressive. L’équipe se sent plus productive et utile. On constate moins d'angoisse et plus de capacité́ de résolution » </a:t>
            </a:r>
            <a:endParaRPr lang="fr-FR" dirty="0">
              <a:solidFill>
                <a:schemeClr val="accent2">
                  <a:lumMod val="75000"/>
                </a:schemeClr>
              </a:solidFill>
            </a:endParaRPr>
          </a:p>
        </p:txBody>
      </p:sp>
    </p:spTree>
    <p:extLst>
      <p:ext uri="{BB962C8B-B14F-4D97-AF65-F5344CB8AC3E}">
        <p14:creationId xmlns:p14="http://schemas.microsoft.com/office/powerpoint/2010/main" val="1495645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62940" y="320425"/>
            <a:ext cx="7729728" cy="826008"/>
          </a:xfrm>
        </p:spPr>
        <p:txBody>
          <a:bodyPr>
            <a:noAutofit/>
          </a:bodyPr>
          <a:lstStyle/>
          <a:p>
            <a:r>
              <a:rPr lang="fr-FR" sz="2400" dirty="0" smtClean="0"/>
              <a:t>Les effets de </a:t>
            </a:r>
            <a:r>
              <a:rPr lang="fr-FR" sz="2400" dirty="0"/>
              <a:t>la méthodologie </a:t>
            </a:r>
            <a:r>
              <a:rPr lang="fr-FR" sz="2400" dirty="0" err="1"/>
              <a:t>paideia</a:t>
            </a:r>
            <a:endParaRPr lang="fr-FR" sz="2400" dirty="0"/>
          </a:p>
        </p:txBody>
      </p:sp>
      <p:sp>
        <p:nvSpPr>
          <p:cNvPr id="3" name="Espace réservé du contenu 2"/>
          <p:cNvSpPr>
            <a:spLocks noGrp="1"/>
          </p:cNvSpPr>
          <p:nvPr>
            <p:ph idx="1"/>
          </p:nvPr>
        </p:nvSpPr>
        <p:spPr>
          <a:xfrm>
            <a:off x="481912" y="1556953"/>
            <a:ext cx="11491784" cy="5115698"/>
          </a:xfrm>
        </p:spPr>
        <p:txBody>
          <a:bodyPr>
            <a:normAutofit/>
          </a:bodyPr>
          <a:lstStyle/>
          <a:p>
            <a:pPr>
              <a:buFont typeface="Arial" charset="0"/>
              <a:buChar char="•"/>
            </a:pPr>
            <a:r>
              <a:rPr lang="fr-FR" sz="2000" b="1" dirty="0"/>
              <a:t>S</a:t>
            </a:r>
            <a:r>
              <a:rPr lang="fr-FR" sz="2000" b="1" dirty="0" smtClean="0"/>
              <a:t>ur les pratiques – du soin à l’accompagnement :</a:t>
            </a:r>
          </a:p>
          <a:p>
            <a:pPr>
              <a:buFont typeface="Arial" charset="0"/>
              <a:buChar char="•"/>
            </a:pPr>
            <a:endParaRPr lang="fr-FR" sz="2000" b="1" dirty="0"/>
          </a:p>
          <a:p>
            <a:pPr lvl="1">
              <a:buFont typeface="Arial" charset="0"/>
              <a:buChar char="•"/>
            </a:pPr>
            <a:r>
              <a:rPr lang="fr-FR" sz="2000" dirty="0" smtClean="0">
                <a:solidFill>
                  <a:schemeClr val="tx1"/>
                </a:solidFill>
              </a:rPr>
              <a:t>Développement </a:t>
            </a:r>
            <a:r>
              <a:rPr lang="fr-FR" sz="2000" dirty="0">
                <a:solidFill>
                  <a:schemeClr val="tx1"/>
                </a:solidFill>
              </a:rPr>
              <a:t>de la capacité d´écouter, de réfléchir et de </a:t>
            </a:r>
            <a:r>
              <a:rPr lang="fr-FR" sz="2000" dirty="0" smtClean="0">
                <a:solidFill>
                  <a:schemeClr val="tx1"/>
                </a:solidFill>
              </a:rPr>
              <a:t>dialoguer</a:t>
            </a:r>
          </a:p>
          <a:p>
            <a:pPr lvl="2">
              <a:buFont typeface="Arial" charset="0"/>
              <a:buChar char="•"/>
            </a:pPr>
            <a:r>
              <a:rPr lang="fr-FR" sz="1800" dirty="0">
                <a:solidFill>
                  <a:schemeClr val="accent2">
                    <a:lumMod val="75000"/>
                  </a:schemeClr>
                </a:solidFill>
              </a:rPr>
              <a:t>Éviter l’angoisse de « ne pas savoir » - médicaments, valeurs morales du professionnel</a:t>
            </a:r>
          </a:p>
          <a:p>
            <a:pPr lvl="2">
              <a:buFont typeface="Arial" charset="0"/>
              <a:buChar char="•"/>
            </a:pPr>
            <a:r>
              <a:rPr lang="fr-FR" sz="1800" dirty="0">
                <a:solidFill>
                  <a:schemeClr val="accent2">
                    <a:lumMod val="75000"/>
                  </a:schemeClr>
                </a:solidFill>
              </a:rPr>
              <a:t>Identification des affects </a:t>
            </a:r>
          </a:p>
          <a:p>
            <a:pPr lvl="2">
              <a:buFont typeface="Arial" charset="0"/>
              <a:buChar char="•"/>
            </a:pPr>
            <a:r>
              <a:rPr lang="fr-FR" sz="1800" dirty="0">
                <a:solidFill>
                  <a:schemeClr val="accent2">
                    <a:lumMod val="75000"/>
                  </a:schemeClr>
                </a:solidFill>
              </a:rPr>
              <a:t>R</a:t>
            </a:r>
            <a:r>
              <a:rPr lang="fr-FR" sz="1800" dirty="0" smtClean="0">
                <a:solidFill>
                  <a:schemeClr val="accent2">
                    <a:lumMod val="75000"/>
                  </a:schemeClr>
                </a:solidFill>
              </a:rPr>
              <a:t>approchement </a:t>
            </a:r>
            <a:r>
              <a:rPr lang="fr-FR" sz="1800" dirty="0">
                <a:solidFill>
                  <a:schemeClr val="accent2">
                    <a:lumMod val="75000"/>
                  </a:schemeClr>
                </a:solidFill>
              </a:rPr>
              <a:t>des liens avec la patiente &gt;&gt;&gt; meilleure compréhension des </a:t>
            </a:r>
            <a:r>
              <a:rPr lang="fr-FR" sz="1800" dirty="0" smtClean="0">
                <a:solidFill>
                  <a:schemeClr val="accent2">
                    <a:lumMod val="75000"/>
                  </a:schemeClr>
                </a:solidFill>
              </a:rPr>
              <a:t>besoins</a:t>
            </a:r>
          </a:p>
          <a:p>
            <a:pPr lvl="1">
              <a:buFont typeface="Arial" charset="0"/>
              <a:buChar char="•"/>
            </a:pPr>
            <a:endParaRPr lang="fr-FR" sz="1800" dirty="0" smtClean="0">
              <a:solidFill>
                <a:schemeClr val="accent2">
                  <a:lumMod val="75000"/>
                </a:schemeClr>
              </a:solidFill>
            </a:endParaRPr>
          </a:p>
          <a:p>
            <a:pPr lvl="1">
              <a:buFont typeface="Arial" charset="0"/>
              <a:buChar char="•"/>
            </a:pPr>
            <a:r>
              <a:rPr lang="fr-FR" sz="2000" dirty="0" smtClean="0">
                <a:solidFill>
                  <a:schemeClr val="tx1"/>
                </a:solidFill>
              </a:rPr>
              <a:t>Changement de posture - </a:t>
            </a:r>
            <a:r>
              <a:rPr lang="fr-FR" sz="2000" dirty="0">
                <a:solidFill>
                  <a:schemeClr val="tx1"/>
                </a:solidFill>
              </a:rPr>
              <a:t>d</a:t>
            </a:r>
            <a:r>
              <a:rPr lang="fr-FR" sz="2000" dirty="0" smtClean="0">
                <a:solidFill>
                  <a:schemeClr val="tx1"/>
                </a:solidFill>
              </a:rPr>
              <a:t>isponibilité </a:t>
            </a:r>
            <a:r>
              <a:rPr lang="fr-FR" sz="2000" dirty="0">
                <a:solidFill>
                  <a:schemeClr val="tx1"/>
                </a:solidFill>
              </a:rPr>
              <a:t>à « être là </a:t>
            </a:r>
            <a:r>
              <a:rPr lang="fr-FR" sz="2000" dirty="0" smtClean="0">
                <a:solidFill>
                  <a:schemeClr val="tx1"/>
                </a:solidFill>
              </a:rPr>
              <a:t>» :</a:t>
            </a:r>
          </a:p>
          <a:p>
            <a:pPr lvl="2">
              <a:buFont typeface="Arial" charset="0"/>
              <a:buChar char="•"/>
            </a:pPr>
            <a:r>
              <a:rPr lang="fr-FR" sz="1800" dirty="0">
                <a:solidFill>
                  <a:schemeClr val="accent2">
                    <a:lumMod val="75000"/>
                  </a:schemeClr>
                </a:solidFill>
              </a:rPr>
              <a:t>P</a:t>
            </a:r>
            <a:r>
              <a:rPr lang="fr-FR" sz="1800" dirty="0" smtClean="0">
                <a:solidFill>
                  <a:schemeClr val="accent2">
                    <a:lumMod val="75000"/>
                  </a:schemeClr>
                </a:solidFill>
              </a:rPr>
              <a:t>oser le </a:t>
            </a:r>
            <a:r>
              <a:rPr lang="fr-FR" sz="1800" dirty="0">
                <a:solidFill>
                  <a:schemeClr val="accent2">
                    <a:lumMod val="75000"/>
                  </a:schemeClr>
                </a:solidFill>
              </a:rPr>
              <a:t>stylo </a:t>
            </a:r>
            <a:r>
              <a:rPr lang="fr-FR" sz="1800" dirty="0" smtClean="0">
                <a:solidFill>
                  <a:schemeClr val="accent2">
                    <a:lumMod val="75000"/>
                  </a:schemeClr>
                </a:solidFill>
              </a:rPr>
              <a:t>et regarder </a:t>
            </a:r>
            <a:r>
              <a:rPr lang="fr-FR" sz="1800" dirty="0">
                <a:solidFill>
                  <a:schemeClr val="accent2">
                    <a:lumMod val="75000"/>
                  </a:schemeClr>
                </a:solidFill>
              </a:rPr>
              <a:t>dans les </a:t>
            </a:r>
            <a:r>
              <a:rPr lang="fr-FR" sz="1800" dirty="0" smtClean="0">
                <a:solidFill>
                  <a:schemeClr val="accent2">
                    <a:lumMod val="75000"/>
                  </a:schemeClr>
                </a:solidFill>
              </a:rPr>
              <a:t>yeux</a:t>
            </a:r>
          </a:p>
          <a:p>
            <a:pPr lvl="2"/>
            <a:r>
              <a:rPr lang="fr-FR" sz="1800" dirty="0" smtClean="0">
                <a:solidFill>
                  <a:schemeClr val="accent2">
                    <a:lumMod val="75000"/>
                  </a:schemeClr>
                </a:solidFill>
              </a:rPr>
              <a:t>Poser </a:t>
            </a:r>
            <a:r>
              <a:rPr lang="fr-FR" sz="1800" dirty="0">
                <a:solidFill>
                  <a:schemeClr val="accent2">
                    <a:lumMod val="75000"/>
                  </a:schemeClr>
                </a:solidFill>
              </a:rPr>
              <a:t>des questions ouvertes et stimuler le </a:t>
            </a:r>
            <a:r>
              <a:rPr lang="fr-FR" sz="1800" dirty="0" smtClean="0">
                <a:solidFill>
                  <a:schemeClr val="accent2">
                    <a:lumMod val="75000"/>
                  </a:schemeClr>
                </a:solidFill>
              </a:rPr>
              <a:t>récit sur les sentiments et les significations</a:t>
            </a:r>
            <a:endParaRPr lang="fr-FR" sz="1800" dirty="0">
              <a:solidFill>
                <a:schemeClr val="accent2">
                  <a:lumMod val="75000"/>
                </a:schemeClr>
              </a:solidFill>
            </a:endParaRPr>
          </a:p>
          <a:p>
            <a:pPr lvl="2"/>
            <a:r>
              <a:rPr lang="fr-FR" sz="1800" dirty="0">
                <a:solidFill>
                  <a:schemeClr val="accent2">
                    <a:lumMod val="75000"/>
                  </a:schemeClr>
                </a:solidFill>
              </a:rPr>
              <a:t>Faire attention sur le ton et le rythme de la parole, les gestes</a:t>
            </a:r>
          </a:p>
          <a:p>
            <a:pPr lvl="2"/>
            <a:r>
              <a:rPr lang="fr-FR" sz="1800" dirty="0">
                <a:solidFill>
                  <a:schemeClr val="accent2">
                    <a:lumMod val="75000"/>
                  </a:schemeClr>
                </a:solidFill>
              </a:rPr>
              <a:t>Valoriser le silence</a:t>
            </a:r>
          </a:p>
          <a:p>
            <a:pPr lvl="1">
              <a:buFont typeface="Arial" charset="0"/>
              <a:buChar char="•"/>
            </a:pPr>
            <a:endParaRPr lang="fr-FR" sz="1900" dirty="0">
              <a:solidFill>
                <a:schemeClr val="accent2">
                  <a:lumMod val="75000"/>
                </a:schemeClr>
              </a:solidFill>
            </a:endParaRPr>
          </a:p>
          <a:p>
            <a:pPr>
              <a:buFont typeface="Arial" charset="0"/>
              <a:buChar char="•"/>
            </a:pPr>
            <a:endParaRPr lang="fr-FR" sz="1900" dirty="0" smtClean="0"/>
          </a:p>
          <a:p>
            <a:pPr marL="457200" lvl="2">
              <a:buFont typeface="Arial" charset="0"/>
              <a:buChar char="•"/>
            </a:pPr>
            <a:endParaRPr lang="fr-FR" sz="2100" dirty="0">
              <a:solidFill>
                <a:schemeClr val="accent2">
                  <a:lumMod val="75000"/>
                </a:schemeClr>
              </a:solidFill>
            </a:endParaRPr>
          </a:p>
          <a:p>
            <a:pPr>
              <a:buFont typeface="Arial" charset="0"/>
              <a:buChar char="•"/>
            </a:pPr>
            <a:endParaRPr lang="fr-FR" sz="2100" dirty="0" smtClean="0">
              <a:solidFill>
                <a:schemeClr val="accent2">
                  <a:lumMod val="75000"/>
                </a:schemeClr>
              </a:solidFill>
            </a:endParaRPr>
          </a:p>
          <a:p>
            <a:pPr>
              <a:buFont typeface="Arial" charset="0"/>
              <a:buChar char="•"/>
            </a:pPr>
            <a:endParaRPr lang="fr-FR" sz="2000" dirty="0" smtClean="0"/>
          </a:p>
          <a:p>
            <a:pPr>
              <a:buFont typeface="Arial" charset="0"/>
              <a:buChar char="•"/>
            </a:pPr>
            <a:endParaRPr lang="fr-FR" sz="2000" dirty="0"/>
          </a:p>
        </p:txBody>
      </p:sp>
    </p:spTree>
    <p:extLst>
      <p:ext uri="{BB962C8B-B14F-4D97-AF65-F5344CB8AC3E}">
        <p14:creationId xmlns:p14="http://schemas.microsoft.com/office/powerpoint/2010/main" val="2003279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7562" y="309784"/>
            <a:ext cx="7729728" cy="827038"/>
          </a:xfrm>
        </p:spPr>
        <p:txBody>
          <a:bodyPr>
            <a:noAutofit/>
          </a:bodyPr>
          <a:lstStyle/>
          <a:p>
            <a:r>
              <a:rPr lang="fr-FR" sz="2400" dirty="0" smtClean="0"/>
              <a:t>Les effets </a:t>
            </a:r>
            <a:r>
              <a:rPr lang="fr-FR" sz="2400" dirty="0"/>
              <a:t>de la méthodologie </a:t>
            </a:r>
            <a:r>
              <a:rPr lang="fr-FR" sz="2400" dirty="0" err="1"/>
              <a:t>paideia</a:t>
            </a:r>
            <a:endParaRPr lang="fr-FR" sz="2400" dirty="0"/>
          </a:p>
        </p:txBody>
      </p:sp>
      <p:sp>
        <p:nvSpPr>
          <p:cNvPr id="3" name="Espace réservé du contenu 2"/>
          <p:cNvSpPr>
            <a:spLocks noGrp="1"/>
          </p:cNvSpPr>
          <p:nvPr>
            <p:ph idx="1"/>
          </p:nvPr>
        </p:nvSpPr>
        <p:spPr>
          <a:xfrm>
            <a:off x="706581" y="1643449"/>
            <a:ext cx="10411691" cy="4670854"/>
          </a:xfrm>
        </p:spPr>
        <p:txBody>
          <a:bodyPr>
            <a:normAutofit fontScale="92500" lnSpcReduction="10000"/>
          </a:bodyPr>
          <a:lstStyle/>
          <a:p>
            <a:pPr>
              <a:buFont typeface="Arial" charset="0"/>
              <a:buChar char="•"/>
            </a:pPr>
            <a:r>
              <a:rPr lang="fr-FR" sz="2200" b="1" dirty="0"/>
              <a:t>S</a:t>
            </a:r>
            <a:r>
              <a:rPr lang="fr-FR" sz="2200" b="1" dirty="0" smtClean="0"/>
              <a:t>ur </a:t>
            </a:r>
            <a:r>
              <a:rPr lang="fr-FR" sz="2200" b="1" dirty="0"/>
              <a:t>le travail en équipe :</a:t>
            </a:r>
          </a:p>
          <a:p>
            <a:pPr marL="457200" lvl="2">
              <a:buFont typeface="Arial" charset="0"/>
              <a:buChar char="•"/>
            </a:pPr>
            <a:r>
              <a:rPr lang="fr-FR" sz="1900" dirty="0">
                <a:solidFill>
                  <a:schemeClr val="accent2">
                    <a:lumMod val="75000"/>
                  </a:schemeClr>
                </a:solidFill>
              </a:rPr>
              <a:t>Projet commun, significations du </a:t>
            </a:r>
            <a:r>
              <a:rPr lang="fr-FR" sz="1900" dirty="0" smtClean="0">
                <a:solidFill>
                  <a:schemeClr val="accent2">
                    <a:lumMod val="75000"/>
                  </a:schemeClr>
                </a:solidFill>
              </a:rPr>
              <a:t>travail – </a:t>
            </a:r>
            <a:r>
              <a:rPr lang="fr-FR" sz="1900" dirty="0">
                <a:solidFill>
                  <a:schemeClr val="accent2">
                    <a:lumMod val="75000"/>
                  </a:schemeClr>
                </a:solidFill>
              </a:rPr>
              <a:t>besoin d’un lieu et un temps</a:t>
            </a:r>
          </a:p>
          <a:p>
            <a:pPr marL="457200" lvl="2">
              <a:buFont typeface="Arial" charset="0"/>
              <a:buChar char="•"/>
            </a:pPr>
            <a:r>
              <a:rPr lang="fr-FR" sz="1900" dirty="0">
                <a:solidFill>
                  <a:schemeClr val="accent2">
                    <a:lumMod val="75000"/>
                  </a:schemeClr>
                </a:solidFill>
              </a:rPr>
              <a:t>Finalités des soins primaires – des actions prioritaires</a:t>
            </a:r>
          </a:p>
          <a:p>
            <a:pPr marL="457200" lvl="2">
              <a:buFont typeface="Arial" charset="0"/>
              <a:buChar char="•"/>
            </a:pPr>
            <a:r>
              <a:rPr lang="fr-FR" sz="1900" dirty="0">
                <a:solidFill>
                  <a:schemeClr val="accent2">
                    <a:lumMod val="75000"/>
                  </a:schemeClr>
                </a:solidFill>
              </a:rPr>
              <a:t>Réunions axées sur les projets – travail collectif – constitution d’une vrai équipe</a:t>
            </a:r>
          </a:p>
          <a:p>
            <a:pPr lvl="1">
              <a:buFont typeface="Arial" charset="0"/>
              <a:buChar char="•"/>
            </a:pPr>
            <a:r>
              <a:rPr lang="fr-FR" sz="1900" dirty="0" smtClean="0">
                <a:solidFill>
                  <a:schemeClr val="accent2">
                    <a:lumMod val="75000"/>
                  </a:schemeClr>
                </a:solidFill>
              </a:rPr>
              <a:t>Surcharge</a:t>
            </a:r>
            <a:endParaRPr lang="fr-FR" sz="1900" dirty="0">
              <a:solidFill>
                <a:schemeClr val="accent2">
                  <a:lumMod val="75000"/>
                </a:schemeClr>
              </a:solidFill>
            </a:endParaRPr>
          </a:p>
          <a:p>
            <a:pPr marL="457200" lvl="2">
              <a:buFont typeface="Arial" charset="0"/>
              <a:buChar char="•"/>
            </a:pPr>
            <a:r>
              <a:rPr lang="fr-FR" sz="1900" b="1" dirty="0">
                <a:solidFill>
                  <a:schemeClr val="accent2">
                    <a:lumMod val="75000"/>
                  </a:schemeClr>
                </a:solidFill>
              </a:rPr>
              <a:t>L'espace collectif et le partage des expériences &gt;&gt;&gt; production de santé des </a:t>
            </a:r>
            <a:r>
              <a:rPr lang="fr-FR" sz="1900" b="1" dirty="0" smtClean="0">
                <a:solidFill>
                  <a:schemeClr val="accent2">
                    <a:lumMod val="75000"/>
                  </a:schemeClr>
                </a:solidFill>
              </a:rPr>
              <a:t>professionnels</a:t>
            </a:r>
          </a:p>
          <a:p>
            <a:pPr marL="457200" lvl="2">
              <a:buFont typeface="Arial" charset="0"/>
              <a:buChar char="•"/>
            </a:pPr>
            <a:endParaRPr lang="fr-FR" sz="1900" b="1" dirty="0">
              <a:solidFill>
                <a:schemeClr val="accent2">
                  <a:lumMod val="75000"/>
                </a:schemeClr>
              </a:solidFill>
            </a:endParaRPr>
          </a:p>
          <a:p>
            <a:pPr>
              <a:buFont typeface="Arial" charset="0"/>
              <a:buChar char="•"/>
            </a:pPr>
            <a:r>
              <a:rPr lang="fr-FR" sz="2200" b="1" dirty="0"/>
              <a:t>S</a:t>
            </a:r>
            <a:r>
              <a:rPr lang="fr-FR" sz="2200" b="1" dirty="0" smtClean="0"/>
              <a:t>ur « soi-même » </a:t>
            </a:r>
            <a:r>
              <a:rPr lang="fr-FR" sz="2200" b="1" dirty="0"/>
              <a:t>:</a:t>
            </a:r>
          </a:p>
          <a:p>
            <a:pPr lvl="1">
              <a:buFont typeface="Arial" charset="0"/>
              <a:buChar char="•"/>
            </a:pPr>
            <a:r>
              <a:rPr lang="fr-FR" sz="1900" dirty="0" smtClean="0">
                <a:solidFill>
                  <a:schemeClr val="accent2">
                    <a:lumMod val="75000"/>
                  </a:schemeClr>
                </a:solidFill>
              </a:rPr>
              <a:t>Le </a:t>
            </a:r>
            <a:r>
              <a:rPr lang="fr-FR" sz="1900" dirty="0" smtClean="0">
                <a:solidFill>
                  <a:schemeClr val="accent2">
                    <a:lumMod val="75000"/>
                  </a:schemeClr>
                </a:solidFill>
              </a:rPr>
              <a:t>cas le plus difficile – implication</a:t>
            </a:r>
          </a:p>
          <a:p>
            <a:pPr lvl="1">
              <a:buFont typeface="Arial" charset="0"/>
              <a:buChar char="•"/>
            </a:pPr>
            <a:r>
              <a:rPr lang="fr-FR" sz="1900" dirty="0" smtClean="0">
                <a:solidFill>
                  <a:schemeClr val="accent2">
                    <a:lumMod val="75000"/>
                  </a:schemeClr>
                </a:solidFill>
              </a:rPr>
              <a:t>Sentiments, </a:t>
            </a:r>
            <a:r>
              <a:rPr lang="fr-FR" sz="1900" dirty="0" smtClean="0">
                <a:solidFill>
                  <a:schemeClr val="accent2">
                    <a:lumMod val="75000"/>
                  </a:schemeClr>
                </a:solidFill>
              </a:rPr>
              <a:t>préjugés</a:t>
            </a:r>
          </a:p>
          <a:p>
            <a:pPr lvl="1">
              <a:buFont typeface="Arial" charset="0"/>
              <a:buChar char="•"/>
            </a:pPr>
            <a:r>
              <a:rPr lang="fr-FR" sz="1900" dirty="0" smtClean="0">
                <a:solidFill>
                  <a:schemeClr val="accent2">
                    <a:lumMod val="75000"/>
                  </a:schemeClr>
                </a:solidFill>
              </a:rPr>
              <a:t>La </a:t>
            </a:r>
            <a:r>
              <a:rPr lang="fr-FR" sz="1900" dirty="0">
                <a:solidFill>
                  <a:schemeClr val="accent2">
                    <a:lumMod val="75000"/>
                  </a:schemeClr>
                </a:solidFill>
              </a:rPr>
              <a:t>valeur </a:t>
            </a:r>
            <a:r>
              <a:rPr lang="fr-FR" sz="1900" dirty="0" smtClean="0">
                <a:solidFill>
                  <a:schemeClr val="accent2">
                    <a:lumMod val="75000"/>
                  </a:schemeClr>
                </a:solidFill>
              </a:rPr>
              <a:t>du travail – </a:t>
            </a:r>
            <a:r>
              <a:rPr lang="fr-FR" sz="1900" dirty="0">
                <a:solidFill>
                  <a:schemeClr val="accent2">
                    <a:lumMod val="75000"/>
                  </a:schemeClr>
                </a:solidFill>
              </a:rPr>
              <a:t>soins primaires x hôpital</a:t>
            </a:r>
            <a:endParaRPr lang="fr-FR" sz="1900" dirty="0" smtClean="0">
              <a:solidFill>
                <a:schemeClr val="accent2">
                  <a:lumMod val="75000"/>
                </a:schemeClr>
              </a:solidFill>
            </a:endParaRPr>
          </a:p>
          <a:p>
            <a:pPr lvl="1">
              <a:buFont typeface="Arial" charset="0"/>
              <a:buChar char="•"/>
            </a:pPr>
            <a:r>
              <a:rPr lang="fr-FR" sz="1900" dirty="0" smtClean="0">
                <a:solidFill>
                  <a:schemeClr val="accent2">
                    <a:lumMod val="75000"/>
                  </a:schemeClr>
                </a:solidFill>
              </a:rPr>
              <a:t>Changement de posture dans d’autres domaines - vie </a:t>
            </a:r>
            <a:r>
              <a:rPr lang="fr-FR" sz="1900" dirty="0" smtClean="0">
                <a:solidFill>
                  <a:schemeClr val="accent2">
                    <a:lumMod val="75000"/>
                  </a:schemeClr>
                </a:solidFill>
              </a:rPr>
              <a:t>personnelle</a:t>
            </a:r>
            <a:endParaRPr lang="fr-FR" sz="1900" dirty="0">
              <a:solidFill>
                <a:schemeClr val="accent2">
                  <a:lumMod val="75000"/>
                </a:schemeClr>
              </a:solidFill>
            </a:endParaRPr>
          </a:p>
          <a:p>
            <a:pPr lvl="1">
              <a:buFont typeface="Arial" charset="0"/>
              <a:buChar char="•"/>
            </a:pPr>
            <a:endParaRPr lang="fr-FR" sz="2300" dirty="0" smtClean="0">
              <a:solidFill>
                <a:schemeClr val="accent2">
                  <a:lumMod val="75000"/>
                </a:schemeClr>
              </a:solidFill>
            </a:endParaRPr>
          </a:p>
          <a:p>
            <a:pPr lvl="1">
              <a:buFont typeface="Arial" charset="0"/>
              <a:buChar char="•"/>
            </a:pPr>
            <a:endParaRPr lang="pt-BR" dirty="0"/>
          </a:p>
          <a:p>
            <a:endParaRPr lang="fr-FR" dirty="0"/>
          </a:p>
        </p:txBody>
      </p:sp>
    </p:spTree>
    <p:extLst>
      <p:ext uri="{BB962C8B-B14F-4D97-AF65-F5344CB8AC3E}">
        <p14:creationId xmlns:p14="http://schemas.microsoft.com/office/powerpoint/2010/main" val="445933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16801" y="888492"/>
            <a:ext cx="3568642" cy="902208"/>
          </a:xfrm>
        </p:spPr>
        <p:txBody>
          <a:bodyPr>
            <a:normAutofit/>
          </a:bodyPr>
          <a:lstStyle/>
          <a:p>
            <a:r>
              <a:rPr lang="fr-FR" sz="1800" dirty="0" smtClean="0"/>
              <a:t>Conclusion</a:t>
            </a:r>
            <a:endParaRPr lang="fr-FR" sz="1800" dirty="0"/>
          </a:p>
        </p:txBody>
      </p:sp>
      <p:sp>
        <p:nvSpPr>
          <p:cNvPr id="3" name="Espace réservé du contenu 2"/>
          <p:cNvSpPr>
            <a:spLocks noGrp="1"/>
          </p:cNvSpPr>
          <p:nvPr>
            <p:ph idx="1"/>
          </p:nvPr>
        </p:nvSpPr>
        <p:spPr>
          <a:xfrm>
            <a:off x="679620" y="1790700"/>
            <a:ext cx="10824519" cy="4222236"/>
          </a:xfrm>
        </p:spPr>
        <p:txBody>
          <a:bodyPr>
            <a:normAutofit/>
          </a:bodyPr>
          <a:lstStyle/>
          <a:p>
            <a:pPr marL="228600" lvl="1"/>
            <a:r>
              <a:rPr lang="fr-FR" sz="2000" dirty="0"/>
              <a:t>C</a:t>
            </a:r>
            <a:r>
              <a:rPr lang="fr-FR" sz="2000" dirty="0" smtClean="0"/>
              <a:t>onnaissance + attitudes, postures, compétences</a:t>
            </a:r>
          </a:p>
          <a:p>
            <a:pPr marL="228600" lvl="1"/>
            <a:endParaRPr lang="fr-FR" sz="2000" dirty="0" smtClean="0"/>
          </a:p>
          <a:p>
            <a:pPr marL="228600" lvl="1"/>
            <a:r>
              <a:rPr lang="fr-FR" sz="2000" dirty="0" smtClean="0"/>
              <a:t>Discussion des cas :</a:t>
            </a:r>
          </a:p>
          <a:p>
            <a:pPr marL="457200" lvl="2"/>
            <a:r>
              <a:rPr lang="fr-FR" sz="2000" dirty="0">
                <a:solidFill>
                  <a:schemeClr val="accent2">
                    <a:lumMod val="75000"/>
                  </a:schemeClr>
                </a:solidFill>
              </a:rPr>
              <a:t>C</a:t>
            </a:r>
            <a:r>
              <a:rPr lang="fr-FR" sz="2000" dirty="0" smtClean="0">
                <a:solidFill>
                  <a:schemeClr val="accent2">
                    <a:lumMod val="75000"/>
                  </a:schemeClr>
                </a:solidFill>
              </a:rPr>
              <a:t>omprendre les rapports </a:t>
            </a:r>
          </a:p>
          <a:p>
            <a:pPr marL="457200" lvl="2"/>
            <a:r>
              <a:rPr lang="fr-FR" sz="2000" dirty="0" smtClean="0">
                <a:solidFill>
                  <a:schemeClr val="accent2">
                    <a:lumMod val="75000"/>
                  </a:schemeClr>
                </a:solidFill>
              </a:rPr>
              <a:t>Échanger des expériences et enrichir les actions</a:t>
            </a:r>
          </a:p>
          <a:p>
            <a:pPr marL="228600" lvl="1"/>
            <a:r>
              <a:rPr lang="fr-FR" sz="2000" dirty="0" smtClean="0"/>
              <a:t>Théorie-pratique :</a:t>
            </a:r>
          </a:p>
          <a:p>
            <a:pPr marL="457200" lvl="2"/>
            <a:r>
              <a:rPr lang="fr-FR" sz="2000" dirty="0">
                <a:solidFill>
                  <a:schemeClr val="accent2">
                    <a:lumMod val="75000"/>
                  </a:schemeClr>
                </a:solidFill>
              </a:rPr>
              <a:t>C</a:t>
            </a:r>
            <a:r>
              <a:rPr lang="fr-FR" sz="2000" dirty="0" smtClean="0">
                <a:solidFill>
                  <a:schemeClr val="accent2">
                    <a:lumMod val="75000"/>
                  </a:schemeClr>
                </a:solidFill>
              </a:rPr>
              <a:t>apacité </a:t>
            </a:r>
            <a:r>
              <a:rPr lang="fr-FR" sz="2000" dirty="0">
                <a:solidFill>
                  <a:schemeClr val="accent2">
                    <a:lumMod val="75000"/>
                  </a:schemeClr>
                </a:solidFill>
              </a:rPr>
              <a:t>d'analyse et d'intervention </a:t>
            </a:r>
            <a:endParaRPr lang="fr-FR" sz="2000" dirty="0" smtClean="0">
              <a:solidFill>
                <a:schemeClr val="accent2">
                  <a:lumMod val="75000"/>
                </a:schemeClr>
              </a:solidFill>
            </a:endParaRPr>
          </a:p>
          <a:p>
            <a:pPr marL="457200" lvl="2"/>
            <a:endParaRPr lang="fr-FR" sz="2000" dirty="0" smtClean="0">
              <a:solidFill>
                <a:schemeClr val="accent2">
                  <a:lumMod val="75000"/>
                </a:schemeClr>
              </a:solidFill>
            </a:endParaRPr>
          </a:p>
          <a:p>
            <a:pPr marL="228600" lvl="1"/>
            <a:r>
              <a:rPr lang="fr-FR" sz="2000" dirty="0"/>
              <a:t>P</a:t>
            </a:r>
            <a:r>
              <a:rPr lang="fr-FR" sz="2000" dirty="0" smtClean="0"/>
              <a:t>ratiques sensibles </a:t>
            </a:r>
            <a:r>
              <a:rPr lang="fr-FR" sz="2000" dirty="0"/>
              <a:t>à la complexité </a:t>
            </a:r>
            <a:r>
              <a:rPr lang="fr-FR" sz="2000" dirty="0" smtClean="0"/>
              <a:t>biopsychosociale, </a:t>
            </a:r>
            <a:r>
              <a:rPr lang="fr-FR" sz="2000" dirty="0" err="1" smtClean="0"/>
              <a:t>co</a:t>
            </a:r>
            <a:r>
              <a:rPr lang="fr-FR" sz="2000" dirty="0" smtClean="0"/>
              <a:t>-construites</a:t>
            </a:r>
            <a:r>
              <a:rPr lang="fr-FR" sz="2000" dirty="0"/>
              <a:t>, </a:t>
            </a:r>
            <a:r>
              <a:rPr lang="fr-FR" sz="2000" dirty="0" smtClean="0"/>
              <a:t>et </a:t>
            </a:r>
            <a:r>
              <a:rPr lang="fr-FR" sz="2000" dirty="0"/>
              <a:t>à la recherche du développement de </a:t>
            </a:r>
            <a:r>
              <a:rPr lang="fr-FR" sz="2000" dirty="0" smtClean="0"/>
              <a:t>l’autonomie</a:t>
            </a:r>
            <a:endParaRPr lang="fr-FR" sz="2000" dirty="0"/>
          </a:p>
          <a:p>
            <a:endParaRPr lang="fr-FR" dirty="0"/>
          </a:p>
        </p:txBody>
      </p:sp>
    </p:spTree>
    <p:extLst>
      <p:ext uri="{BB962C8B-B14F-4D97-AF65-F5344CB8AC3E}">
        <p14:creationId xmlns:p14="http://schemas.microsoft.com/office/powerpoint/2010/main" val="952163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6359" y="1613060"/>
            <a:ext cx="2819400" cy="3809840"/>
          </a:xfrm>
        </p:spPr>
        <p:txBody>
          <a:bodyPr>
            <a:noAutofit/>
          </a:bodyPr>
          <a:lstStyle/>
          <a:p>
            <a:r>
              <a:rPr lang="fr-FR" sz="2000" dirty="0"/>
              <a:t>Appuyer, Soutenir, </a:t>
            </a:r>
            <a:r>
              <a:rPr lang="fr-FR" sz="2000" dirty="0" smtClean="0"/>
              <a:t>Accompagner</a:t>
            </a:r>
            <a:br>
              <a:rPr lang="fr-FR" sz="2000" dirty="0" smtClean="0"/>
            </a:br>
            <a:r>
              <a:rPr lang="fr-FR" sz="2000" dirty="0"/>
              <a:t/>
            </a:r>
            <a:br>
              <a:rPr lang="fr-FR" sz="2000" dirty="0"/>
            </a:br>
            <a:r>
              <a:rPr lang="fr-FR" sz="2000" dirty="0" smtClean="0"/>
              <a:t>les professionnels</a:t>
            </a:r>
            <a:br>
              <a:rPr lang="fr-FR" sz="2000" dirty="0" smtClean="0"/>
            </a:br>
            <a:r>
              <a:rPr lang="fr-FR" sz="2000" dirty="0" smtClean="0"/>
              <a:t/>
            </a:r>
            <a:br>
              <a:rPr lang="fr-FR" sz="2000" dirty="0" smtClean="0"/>
            </a:br>
            <a:r>
              <a:rPr lang="fr-FR" sz="2000" dirty="0"/>
              <a:t/>
            </a:r>
            <a:br>
              <a:rPr lang="fr-FR" sz="2000" dirty="0"/>
            </a:br>
            <a:r>
              <a:rPr lang="fr-FR" sz="2000" dirty="0"/>
              <a:t/>
            </a:r>
            <a:br>
              <a:rPr lang="fr-FR" sz="2000" dirty="0"/>
            </a:br>
            <a:r>
              <a:rPr lang="fr-FR" sz="2000" dirty="0"/>
              <a:t> </a:t>
            </a:r>
            <a:r>
              <a:rPr lang="fr-FR" sz="2000" dirty="0" smtClean="0"/>
              <a:t>les </a:t>
            </a:r>
            <a:br>
              <a:rPr lang="fr-FR" sz="2000" dirty="0" smtClean="0"/>
            </a:br>
            <a:r>
              <a:rPr lang="fr-FR" sz="2000" dirty="0" smtClean="0"/>
              <a:t>Patients</a:t>
            </a:r>
            <a:endParaRPr lang="fr-FR" sz="2000" dirty="0"/>
          </a:p>
        </p:txBody>
      </p:sp>
      <p:pic>
        <p:nvPicPr>
          <p:cNvPr id="4" name="image7.jpeg"/>
          <p:cNvPicPr>
            <a:picLocks noGrp="1" noChangeAspect="1"/>
          </p:cNvPicPr>
          <p:nvPr>
            <p:ph idx="1"/>
          </p:nvPr>
        </p:nvPicPr>
        <p:blipFill>
          <a:blip r:embed="rId2">
            <a:extLst/>
          </a:blip>
          <a:srcRect t="1086" b="1086"/>
          <a:stretch>
            <a:fillRect/>
          </a:stretch>
        </p:blipFill>
        <p:spPr>
          <a:xfrm>
            <a:off x="3729924" y="274638"/>
            <a:ext cx="3922142" cy="2941665"/>
          </a:xfrm>
          <a:prstGeom prst="rect">
            <a:avLst/>
          </a:prstGeom>
          <a:ln w="12700">
            <a:miter lim="400000"/>
          </a:ln>
          <a:extLst>
            <a:ext uri="{C572A759-6A51-4108-AA02-DFA0A04FC94B}">
              <ma14:wrappingTextBoxFlag xmlns:ma14="http://schemas.microsoft.com/office/mac/drawingml/2011/main" xmlns="" val="1"/>
            </a:ext>
          </a:extLst>
        </p:spPr>
      </p:pic>
      <p:pic>
        <p:nvPicPr>
          <p:cNvPr id="1026" name="Picture 2" descr="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595" y="3538567"/>
            <a:ext cx="3606800" cy="27952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6231" y="2065366"/>
            <a:ext cx="3983100" cy="2657475"/>
          </a:xfrm>
          <a:prstGeom prst="rect">
            <a:avLst/>
          </a:prstGeom>
          <a:noFill/>
          <a:extLst>
            <a:ext uri="{909E8E84-426E-40DD-AFC4-6F175D3DCCD1}">
              <a14:hiddenFill xmlns:a14="http://schemas.microsoft.com/office/drawing/2010/main">
                <a:solidFill>
                  <a:srgbClr val="FFFFFF"/>
                </a:solidFill>
              </a14:hiddenFill>
            </a:ext>
          </a:extLst>
        </p:spPr>
      </p:pic>
      <p:sp>
        <p:nvSpPr>
          <p:cNvPr id="5" name="Double flèche verticale 4"/>
          <p:cNvSpPr/>
          <p:nvPr/>
        </p:nvSpPr>
        <p:spPr>
          <a:xfrm>
            <a:off x="1803400" y="3721100"/>
            <a:ext cx="342899" cy="5969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06422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pt-BR" sz="2000" dirty="0" err="1" smtClean="0"/>
              <a:t>Réferences</a:t>
            </a:r>
            <a:r>
              <a:rPr lang="pt-BR" sz="2000" dirty="0" smtClean="0"/>
              <a:t> </a:t>
            </a:r>
            <a:r>
              <a:rPr lang="pt-BR" sz="2000" dirty="0" err="1" smtClean="0"/>
              <a:t>bibliographiques</a:t>
            </a:r>
            <a:r>
              <a:rPr lang="pt-BR" sz="2000" dirty="0" smtClean="0"/>
              <a:t>:</a:t>
            </a:r>
          </a:p>
          <a:p>
            <a:r>
              <a:rPr lang="pt-BR" dirty="0" smtClean="0"/>
              <a:t>BALINT</a:t>
            </a:r>
            <a:r>
              <a:rPr lang="pt-BR" dirty="0"/>
              <a:t>, M. </a:t>
            </a:r>
            <a:r>
              <a:rPr lang="fr-FR" i="1" dirty="0"/>
              <a:t>Le </a:t>
            </a:r>
            <a:r>
              <a:rPr lang="fr-FR" i="1" dirty="0" smtClean="0"/>
              <a:t>médecin</a:t>
            </a:r>
            <a:r>
              <a:rPr lang="fr-FR" i="1" dirty="0"/>
              <a:t>, son malade et la maladie</a:t>
            </a:r>
            <a:r>
              <a:rPr lang="fr-FR" dirty="0"/>
              <a:t>. Paris: Payot, 2003</a:t>
            </a:r>
            <a:r>
              <a:rPr lang="fr-FR" dirty="0" smtClean="0"/>
              <a:t>.</a:t>
            </a:r>
            <a:endParaRPr lang="pt-BR" dirty="0"/>
          </a:p>
          <a:p>
            <a:r>
              <a:rPr lang="pt-BR" dirty="0"/>
              <a:t>CAMPOS, GWS. </a:t>
            </a:r>
            <a:r>
              <a:rPr lang="pt-BR" i="1" dirty="0"/>
              <a:t>Um método para análise e </a:t>
            </a:r>
            <a:r>
              <a:rPr lang="pt-BR" i="1" dirty="0" err="1"/>
              <a:t>co-gestão</a:t>
            </a:r>
            <a:r>
              <a:rPr lang="pt-BR" i="1" dirty="0"/>
              <a:t> de coletivos</a:t>
            </a:r>
            <a:r>
              <a:rPr lang="pt-BR" dirty="0"/>
              <a:t>. São Paulo: </a:t>
            </a:r>
            <a:r>
              <a:rPr lang="pt-BR" dirty="0" err="1"/>
              <a:t>Hucitec</a:t>
            </a:r>
            <a:r>
              <a:rPr lang="pt-BR" dirty="0"/>
              <a:t>, 2000</a:t>
            </a:r>
            <a:r>
              <a:rPr lang="pt-BR" dirty="0" smtClean="0"/>
              <a:t>.</a:t>
            </a:r>
          </a:p>
          <a:p>
            <a:endParaRPr lang="pt-BR" dirty="0"/>
          </a:p>
          <a:p>
            <a:pPr algn="r"/>
            <a:endParaRPr lang="pt-BR" i="1" dirty="0" smtClean="0"/>
          </a:p>
          <a:p>
            <a:pPr marL="0" indent="0" algn="r">
              <a:buNone/>
            </a:pPr>
            <a:r>
              <a:rPr lang="fr-FR" dirty="0" smtClean="0"/>
              <a:t>madorsa@poletp.fr</a:t>
            </a:r>
            <a:endParaRPr lang="fr-FR" dirty="0"/>
          </a:p>
        </p:txBody>
      </p:sp>
    </p:spTree>
    <p:extLst>
      <p:ext uri="{BB962C8B-B14F-4D97-AF65-F5344CB8AC3E}">
        <p14:creationId xmlns:p14="http://schemas.microsoft.com/office/powerpoint/2010/main" val="1471180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ttp://www.jump-voyage.com/wp-content/uploads/2015/02/Carte-Br%C3%A9sil-4.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1762" y="142875"/>
            <a:ext cx="6557963" cy="655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2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ttachment.outlook.office.net/owa/madorsa@hotmail.com/service.svc/s/GetAttachmentThumbnail?id=AQMkADAwATExADkwOC1hMGQwLTQwYmMtMDACLTAwCgBGAAADiGEyZJ0Mpku1m9MBbY5U5gcAfNAAWlGqfEqcQl7YF%2BE9WwAAAgEMAAAAfNAAWlGqfEqcQl7YF%2BE9WwAAAE0B80oAAAABEgAQAAIG2C2UIZRLkmOeWI0nXdY%3D&amp;thumbnailType=2&amp;X-OWA-CANARY=7WM8X_8WnU60QAKH1DysvYAC79tfR9QYqa3ITMTbua6I7vWEk4uGPzAI-1ho6GhK77CqH_QIYXo.&amp;token=b65de96a-2ab4-4a90-ad59-ab9d8089895b&amp;owa=outlook.live.com&amp;isc=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1182" y="214313"/>
            <a:ext cx="8553449" cy="641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405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4809" y="318558"/>
            <a:ext cx="10963723" cy="6304141"/>
          </a:xfrm>
        </p:spPr>
      </p:pic>
    </p:spTree>
    <p:extLst>
      <p:ext uri="{BB962C8B-B14F-4D97-AF65-F5344CB8AC3E}">
        <p14:creationId xmlns:p14="http://schemas.microsoft.com/office/powerpoint/2010/main" val="1683643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307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2"/>
          </a:solidFill>
          <a:ln>
            <a:noFill/>
          </a:ln>
          <a:effectLst/>
        </p:spPr>
      </p:sp>
      <p:pic>
        <p:nvPicPr>
          <p:cNvPr id="3076" name="Picture 4" descr="fficher l'image d'origine"/>
          <p:cNvPicPr>
            <a:picLocks noChangeAspect="1" noChangeArrowheads="1"/>
          </p:cNvPicPr>
          <p:nvPr/>
        </p:nvPicPr>
        <p:blipFill rotWithShape="1">
          <a:blip r:embed="rId2">
            <a:extLst>
              <a:ext uri="{28A0092B-C50C-407E-A947-70E740481C1C}">
                <a14:useLocalDpi xmlns:a14="http://schemas.microsoft.com/office/drawing/2010/main" val="0"/>
              </a:ext>
            </a:extLst>
          </a:blip>
          <a:srcRect l="26350" r="11825"/>
          <a:stretch/>
        </p:blipFill>
        <p:spPr bwMode="auto">
          <a:xfrm>
            <a:off x="4654296" y="10"/>
            <a:ext cx="7537707"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0099" y="806357"/>
            <a:ext cx="6734553"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Espace réservé du contenu 3"/>
          <p:cNvPicPr>
            <a:picLocks noChangeAspect="1"/>
          </p:cNvPicPr>
          <p:nvPr/>
        </p:nvPicPr>
        <p:blipFill rotWithShape="1">
          <a:blip r:embed="rId3">
            <a:extLst>
              <a:ext uri="{28A0092B-C50C-407E-A947-70E740481C1C}">
                <a14:useLocalDpi xmlns:a14="http://schemas.microsoft.com/office/drawing/2010/main" val="0"/>
              </a:ext>
            </a:extLst>
          </a:blip>
          <a:srcRect l="6295" r="-3" b="-3"/>
          <a:stretch/>
        </p:blipFill>
        <p:spPr>
          <a:xfrm>
            <a:off x="962403" y="979071"/>
            <a:ext cx="6409944" cy="4583188"/>
          </a:xfrm>
          <a:prstGeom prst="rect">
            <a:avLst/>
          </a:prstGeom>
        </p:spPr>
      </p:pic>
    </p:spTree>
    <p:extLst>
      <p:ext uri="{BB962C8B-B14F-4D97-AF65-F5344CB8AC3E}">
        <p14:creationId xmlns:p14="http://schemas.microsoft.com/office/powerpoint/2010/main" val="3460564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a:t>
            </a:r>
            <a:endParaRPr lang="fr-FR" dirty="0"/>
          </a:p>
        </p:txBody>
      </p:sp>
      <p:sp>
        <p:nvSpPr>
          <p:cNvPr id="3" name="Espace réservé du contenu 2"/>
          <p:cNvSpPr>
            <a:spLocks noGrp="1"/>
          </p:cNvSpPr>
          <p:nvPr>
            <p:ph idx="1"/>
          </p:nvPr>
        </p:nvSpPr>
        <p:spPr>
          <a:xfrm>
            <a:off x="2231135" y="2946964"/>
            <a:ext cx="7729729" cy="2440582"/>
          </a:xfrm>
        </p:spPr>
        <p:txBody>
          <a:bodyPr>
            <a:normAutofit fontScale="92500" lnSpcReduction="10000"/>
          </a:bodyPr>
          <a:lstStyle/>
          <a:p>
            <a:pPr>
              <a:lnSpc>
                <a:spcPct val="150000"/>
              </a:lnSpc>
            </a:pPr>
            <a:r>
              <a:rPr lang="fr-FR" sz="2400" dirty="0" smtClean="0"/>
              <a:t>Contexte : le système de santé publique brésilien</a:t>
            </a:r>
          </a:p>
          <a:p>
            <a:pPr>
              <a:lnSpc>
                <a:spcPct val="150000"/>
              </a:lnSpc>
            </a:pPr>
            <a:r>
              <a:rPr lang="fr-FR" sz="2400" dirty="0" smtClean="0"/>
              <a:t>La formation des professionnels de santé</a:t>
            </a:r>
          </a:p>
          <a:p>
            <a:pPr>
              <a:lnSpc>
                <a:spcPct val="150000"/>
              </a:lnSpc>
            </a:pPr>
            <a:r>
              <a:rPr lang="fr-FR" sz="2400" dirty="0" smtClean="0"/>
              <a:t>La méthodologie </a:t>
            </a:r>
            <a:r>
              <a:rPr lang="fr-FR" sz="2400" dirty="0" err="1" smtClean="0"/>
              <a:t>Paideia</a:t>
            </a:r>
            <a:endParaRPr lang="fr-FR" sz="2400" dirty="0" smtClean="0"/>
          </a:p>
          <a:p>
            <a:pPr>
              <a:lnSpc>
                <a:spcPct val="150000"/>
              </a:lnSpc>
            </a:pPr>
            <a:r>
              <a:rPr lang="fr-FR" sz="2400" dirty="0" smtClean="0"/>
              <a:t>Un exemple d’utilisation</a:t>
            </a:r>
          </a:p>
        </p:txBody>
      </p:sp>
    </p:spTree>
    <p:extLst>
      <p:ext uri="{BB962C8B-B14F-4D97-AF65-F5344CB8AC3E}">
        <p14:creationId xmlns:p14="http://schemas.microsoft.com/office/powerpoint/2010/main" val="1100378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8789" y="657328"/>
            <a:ext cx="4983312" cy="1171472"/>
          </a:xfrm>
        </p:spPr>
        <p:txBody>
          <a:bodyPr>
            <a:normAutofit/>
          </a:bodyPr>
          <a:lstStyle/>
          <a:p>
            <a:r>
              <a:rPr lang="fr-FR" dirty="0" smtClean="0"/>
              <a:t>Le système de santé publique brésilien </a:t>
            </a:r>
            <a:endParaRPr lang="fr-FR" dirty="0"/>
          </a:p>
        </p:txBody>
      </p:sp>
      <p:pic>
        <p:nvPicPr>
          <p:cNvPr id="6150" name="Picture 6" descr="fficher l'image d'origi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2193" y="2564319"/>
            <a:ext cx="5359908" cy="386299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www.tudosobreomielomamultiplo.com.br/wp-content/uploads/2013/10/su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500" y="335280"/>
            <a:ext cx="3965082" cy="1593963"/>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5994400" y="2179998"/>
            <a:ext cx="6045200" cy="4247317"/>
          </a:xfrm>
          <a:prstGeom prst="rect">
            <a:avLst/>
          </a:prstGeom>
          <a:noFill/>
        </p:spPr>
        <p:txBody>
          <a:bodyPr wrap="square" rtlCol="0">
            <a:spAutoFit/>
          </a:bodyPr>
          <a:lstStyle/>
          <a:p>
            <a:pPr marL="342900" indent="-342900">
              <a:lnSpc>
                <a:spcPct val="150000"/>
              </a:lnSpc>
              <a:buFont typeface="Arial" charset="0"/>
              <a:buChar char="•"/>
            </a:pPr>
            <a:r>
              <a:rPr lang="fr-FR" sz="2000" dirty="0" smtClean="0">
                <a:ea typeface="Calibri" charset="0"/>
                <a:cs typeface="Calibri" charset="0"/>
              </a:rPr>
              <a:t>Universel ; intégral</a:t>
            </a:r>
            <a:r>
              <a:rPr lang="fr-FR" sz="2000" dirty="0">
                <a:ea typeface="Calibri" charset="0"/>
                <a:cs typeface="Calibri" charset="0"/>
              </a:rPr>
              <a:t> </a:t>
            </a:r>
            <a:r>
              <a:rPr lang="fr-FR" sz="2000" dirty="0" smtClean="0">
                <a:ea typeface="Calibri" charset="0"/>
                <a:cs typeface="Calibri" charset="0"/>
              </a:rPr>
              <a:t>; décentralisé ; hiérarchisé</a:t>
            </a:r>
          </a:p>
          <a:p>
            <a:pPr marL="342900" indent="-342900">
              <a:lnSpc>
                <a:spcPct val="150000"/>
              </a:lnSpc>
              <a:buFont typeface="Arial" charset="0"/>
              <a:buChar char="•"/>
            </a:pPr>
            <a:r>
              <a:rPr lang="fr-FR" sz="2000" dirty="0">
                <a:ea typeface="Calibri" charset="0"/>
                <a:cs typeface="Calibri" charset="0"/>
              </a:rPr>
              <a:t>Cogestion et contrôle </a:t>
            </a:r>
            <a:r>
              <a:rPr lang="fr-FR" sz="2000" dirty="0" smtClean="0">
                <a:ea typeface="Calibri" charset="0"/>
                <a:cs typeface="Calibri" charset="0"/>
              </a:rPr>
              <a:t>social</a:t>
            </a:r>
          </a:p>
          <a:p>
            <a:pPr marL="342900" indent="-342900">
              <a:lnSpc>
                <a:spcPct val="150000"/>
              </a:lnSpc>
              <a:buFont typeface="Arial" charset="0"/>
              <a:buChar char="•"/>
            </a:pPr>
            <a:r>
              <a:rPr lang="fr-FR" sz="2000" b="1" dirty="0" smtClean="0">
                <a:solidFill>
                  <a:schemeClr val="accent2">
                    <a:lumMod val="75000"/>
                  </a:schemeClr>
                </a:solidFill>
                <a:ea typeface="Calibri" charset="0"/>
                <a:cs typeface="Calibri" charset="0"/>
              </a:rPr>
              <a:t>Soins Primaires : </a:t>
            </a:r>
            <a:r>
              <a:rPr lang="fr-FR" sz="2000" dirty="0" smtClean="0">
                <a:ea typeface="Calibri" charset="0"/>
                <a:cs typeface="Calibri" charset="0"/>
              </a:rPr>
              <a:t>continuité ; </a:t>
            </a:r>
            <a:r>
              <a:rPr lang="fr-FR" sz="2000" dirty="0" err="1" smtClean="0">
                <a:ea typeface="Calibri" charset="0"/>
                <a:cs typeface="Calibri" charset="0"/>
              </a:rPr>
              <a:t>adscription</a:t>
            </a:r>
            <a:r>
              <a:rPr lang="fr-FR" sz="2000" dirty="0" smtClean="0">
                <a:ea typeface="Calibri" charset="0"/>
                <a:cs typeface="Calibri" charset="0"/>
              </a:rPr>
              <a:t>/territoire</a:t>
            </a:r>
            <a:r>
              <a:rPr lang="fr-FR" sz="2000" dirty="0">
                <a:ea typeface="Calibri" charset="0"/>
                <a:cs typeface="Calibri" charset="0"/>
              </a:rPr>
              <a:t> </a:t>
            </a:r>
            <a:r>
              <a:rPr lang="fr-FR" sz="2000" dirty="0" smtClean="0">
                <a:ea typeface="Calibri" charset="0"/>
                <a:cs typeface="Calibri" charset="0"/>
              </a:rPr>
              <a:t>; coordination</a:t>
            </a:r>
            <a:r>
              <a:rPr lang="fr-FR" sz="2000" dirty="0">
                <a:ea typeface="Calibri" charset="0"/>
                <a:cs typeface="Calibri" charset="0"/>
              </a:rPr>
              <a:t> </a:t>
            </a:r>
            <a:r>
              <a:rPr lang="fr-FR" sz="2000" dirty="0" smtClean="0">
                <a:ea typeface="Calibri" charset="0"/>
                <a:cs typeface="Calibri" charset="0"/>
              </a:rPr>
              <a:t>; famille et communauté ; régulation</a:t>
            </a:r>
          </a:p>
          <a:p>
            <a:pPr marL="342900" indent="-342900">
              <a:lnSpc>
                <a:spcPct val="150000"/>
              </a:lnSpc>
              <a:buFont typeface="Arial" charset="0"/>
              <a:buChar char="•"/>
            </a:pPr>
            <a:r>
              <a:rPr lang="fr-FR" sz="2000" dirty="0" smtClean="0">
                <a:ea typeface="Calibri" charset="0"/>
                <a:cs typeface="Calibri" charset="0"/>
              </a:rPr>
              <a:t>Soins + prévention + promotion + éducation</a:t>
            </a:r>
          </a:p>
          <a:p>
            <a:pPr marL="342900" indent="-342900">
              <a:lnSpc>
                <a:spcPct val="150000"/>
              </a:lnSpc>
              <a:buFont typeface="Arial" charset="0"/>
              <a:buChar char="•"/>
            </a:pPr>
            <a:r>
              <a:rPr lang="fr-FR" sz="2000" dirty="0" smtClean="0">
                <a:ea typeface="Calibri" charset="0"/>
                <a:cs typeface="Calibri" charset="0"/>
              </a:rPr>
              <a:t>Équipes interdisciplinaires (MG, </a:t>
            </a:r>
            <a:r>
              <a:rPr lang="fr-FR" sz="2000" dirty="0" smtClean="0"/>
              <a:t>infirmier, aide soignant, dentiste, agents communautaires de santé + support : psychologue, kiné, assistant social</a:t>
            </a:r>
            <a:r>
              <a:rPr lang="is-IS" sz="2000" dirty="0" smtClean="0"/>
              <a:t>…</a:t>
            </a:r>
            <a:r>
              <a:rPr lang="fr-FR" sz="2000" dirty="0" smtClean="0"/>
              <a:t>)</a:t>
            </a:r>
            <a:endParaRPr lang="fr-FR" sz="2000" dirty="0" smtClean="0">
              <a:ea typeface="Calibri" charset="0"/>
              <a:cs typeface="Calibri" charset="0"/>
            </a:endParaRPr>
          </a:p>
          <a:p>
            <a:pPr marL="342900" indent="-342900">
              <a:lnSpc>
                <a:spcPct val="150000"/>
              </a:lnSpc>
              <a:buFont typeface="Arial" charset="0"/>
              <a:buChar char="•"/>
            </a:pPr>
            <a:r>
              <a:rPr lang="fr-FR" sz="2000" dirty="0" smtClean="0">
                <a:ea typeface="Calibri" charset="0"/>
                <a:cs typeface="Calibri" charset="0"/>
              </a:rPr>
              <a:t>Abordage centrée sur le patient</a:t>
            </a:r>
          </a:p>
        </p:txBody>
      </p:sp>
    </p:spTree>
    <p:extLst>
      <p:ext uri="{BB962C8B-B14F-4D97-AF65-F5344CB8AC3E}">
        <p14:creationId xmlns:p14="http://schemas.microsoft.com/office/powerpoint/2010/main" val="1547433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2535" y="359211"/>
            <a:ext cx="8502767" cy="740541"/>
          </a:xfrm>
        </p:spPr>
        <p:txBody>
          <a:bodyPr>
            <a:normAutofit fontScale="90000"/>
          </a:bodyPr>
          <a:lstStyle/>
          <a:p>
            <a:r>
              <a:rPr lang="fr-FR" dirty="0"/>
              <a:t>La formation des professionnels de santé</a:t>
            </a:r>
          </a:p>
        </p:txBody>
      </p:sp>
      <p:sp>
        <p:nvSpPr>
          <p:cNvPr id="7" name="Espace réservé du contenu 6"/>
          <p:cNvSpPr>
            <a:spLocks noGrp="1"/>
          </p:cNvSpPr>
          <p:nvPr>
            <p:ph idx="1"/>
          </p:nvPr>
        </p:nvSpPr>
        <p:spPr>
          <a:xfrm>
            <a:off x="846437" y="1313645"/>
            <a:ext cx="10354962" cy="5318975"/>
          </a:xfrm>
        </p:spPr>
        <p:txBody>
          <a:bodyPr>
            <a:noAutofit/>
          </a:bodyPr>
          <a:lstStyle/>
          <a:p>
            <a:pPr>
              <a:lnSpc>
                <a:spcPct val="160000"/>
              </a:lnSpc>
            </a:pPr>
            <a:r>
              <a:rPr lang="fr-FR" sz="2000" b="1" dirty="0"/>
              <a:t>P</a:t>
            </a:r>
            <a:r>
              <a:rPr lang="fr-FR" sz="2000" b="1" dirty="0" smtClean="0"/>
              <a:t>aradigme biomédical </a:t>
            </a:r>
            <a:r>
              <a:rPr lang="fr-FR" sz="2000" dirty="0" smtClean="0"/>
              <a:t>: centré sur la maladie</a:t>
            </a:r>
          </a:p>
          <a:p>
            <a:pPr>
              <a:lnSpc>
                <a:spcPct val="160000"/>
              </a:lnSpc>
            </a:pPr>
            <a:r>
              <a:rPr lang="fr-FR" sz="2000" dirty="0"/>
              <a:t>V</a:t>
            </a:r>
            <a:r>
              <a:rPr lang="fr-FR" sz="2000" dirty="0" smtClean="0"/>
              <a:t>ision </a:t>
            </a:r>
            <a:r>
              <a:rPr lang="fr-FR" sz="2000" dirty="0"/>
              <a:t>plus </a:t>
            </a:r>
            <a:r>
              <a:rPr lang="fr-FR" sz="2000" dirty="0" smtClean="0"/>
              <a:t>large de la santé : </a:t>
            </a:r>
            <a:endParaRPr lang="fr-FR" sz="2000" dirty="0"/>
          </a:p>
          <a:p>
            <a:pPr lvl="1">
              <a:lnSpc>
                <a:spcPct val="160000"/>
              </a:lnSpc>
            </a:pPr>
            <a:r>
              <a:rPr lang="fr-FR" sz="1800" dirty="0">
                <a:solidFill>
                  <a:schemeClr val="tx1"/>
                </a:solidFill>
              </a:rPr>
              <a:t>L</a:t>
            </a:r>
            <a:r>
              <a:rPr lang="fr-FR" sz="1800" dirty="0" smtClean="0">
                <a:solidFill>
                  <a:schemeClr val="tx1"/>
                </a:solidFill>
              </a:rPr>
              <a:t>’univers </a:t>
            </a:r>
            <a:r>
              <a:rPr lang="fr-FR" sz="1800" dirty="0" smtClean="0">
                <a:solidFill>
                  <a:schemeClr val="tx1"/>
                </a:solidFill>
              </a:rPr>
              <a:t>émotionnel, </a:t>
            </a:r>
            <a:r>
              <a:rPr lang="fr-FR" sz="1800" dirty="0">
                <a:solidFill>
                  <a:schemeClr val="tx1"/>
                </a:solidFill>
              </a:rPr>
              <a:t>symbolique et socioculturel </a:t>
            </a:r>
            <a:endParaRPr lang="fr-FR" sz="1800" dirty="0" smtClean="0">
              <a:solidFill>
                <a:schemeClr val="tx1"/>
              </a:solidFill>
            </a:endParaRPr>
          </a:p>
          <a:p>
            <a:pPr lvl="1">
              <a:lnSpc>
                <a:spcPct val="160000"/>
              </a:lnSpc>
            </a:pPr>
            <a:r>
              <a:rPr lang="fr-FR" sz="1800" dirty="0" smtClean="0">
                <a:solidFill>
                  <a:schemeClr val="tx1"/>
                </a:solidFill>
              </a:rPr>
              <a:t>Pratiques en santé : relation professionnel-patient (affects, pouvoir</a:t>
            </a:r>
            <a:r>
              <a:rPr lang="is-IS" sz="1800" dirty="0" smtClean="0">
                <a:solidFill>
                  <a:schemeClr val="tx1"/>
                </a:solidFill>
              </a:rPr>
              <a:t>…)</a:t>
            </a:r>
            <a:endParaRPr lang="fr-FR" sz="1800" dirty="0">
              <a:solidFill>
                <a:schemeClr val="tx1"/>
              </a:solidFill>
            </a:endParaRPr>
          </a:p>
          <a:p>
            <a:endParaRPr lang="fr-FR" sz="1600" dirty="0" smtClean="0"/>
          </a:p>
          <a:p>
            <a:pPr>
              <a:lnSpc>
                <a:spcPct val="160000"/>
              </a:lnSpc>
            </a:pPr>
            <a:r>
              <a:rPr lang="fr-FR" sz="2000" b="1" dirty="0" smtClean="0"/>
              <a:t>Modèle d’éducation traditionnel </a:t>
            </a:r>
            <a:r>
              <a:rPr lang="fr-FR" sz="2000" dirty="0" smtClean="0"/>
              <a:t>: transmission d’information</a:t>
            </a:r>
          </a:p>
          <a:p>
            <a:pPr>
              <a:lnSpc>
                <a:spcPct val="160000"/>
              </a:lnSpc>
            </a:pPr>
            <a:r>
              <a:rPr lang="fr-FR" sz="2000" dirty="0"/>
              <a:t>C</a:t>
            </a:r>
            <a:r>
              <a:rPr lang="fr-FR" sz="2000" dirty="0" smtClean="0"/>
              <a:t>ompétences techniques + éthiques et relationnelles</a:t>
            </a:r>
          </a:p>
          <a:p>
            <a:pPr>
              <a:lnSpc>
                <a:spcPct val="160000"/>
              </a:lnSpc>
            </a:pPr>
            <a:r>
              <a:rPr lang="fr-FR" sz="2000" dirty="0" smtClean="0"/>
              <a:t>Sensibilité, capacité de réflexion et d’action dans </a:t>
            </a:r>
            <a:r>
              <a:rPr lang="fr-FR" sz="2000" dirty="0"/>
              <a:t>des contextes complexes et </a:t>
            </a:r>
            <a:r>
              <a:rPr lang="fr-FR" sz="2000" dirty="0" smtClean="0"/>
              <a:t>d’incertitude</a:t>
            </a:r>
            <a:endParaRPr lang="fr-FR" sz="2000" dirty="0"/>
          </a:p>
          <a:p>
            <a:pPr>
              <a:lnSpc>
                <a:spcPct val="160000"/>
              </a:lnSpc>
            </a:pPr>
            <a:r>
              <a:rPr lang="fr-FR" sz="2000" dirty="0" smtClean="0"/>
              <a:t>Théorie-pratique (réflexion et intervention) : à partir de situations concrètes </a:t>
            </a:r>
            <a:endParaRPr lang="fr-FR" sz="2000" dirty="0"/>
          </a:p>
        </p:txBody>
      </p:sp>
    </p:spTree>
    <p:extLst>
      <p:ext uri="{BB962C8B-B14F-4D97-AF65-F5344CB8AC3E}">
        <p14:creationId xmlns:p14="http://schemas.microsoft.com/office/powerpoint/2010/main" val="1939278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6402" y="734274"/>
            <a:ext cx="7729728" cy="789967"/>
          </a:xfrm>
        </p:spPr>
        <p:txBody>
          <a:bodyPr/>
          <a:lstStyle/>
          <a:p>
            <a:r>
              <a:rPr lang="fr-FR" dirty="0"/>
              <a:t>La méthodologie </a:t>
            </a:r>
            <a:r>
              <a:rPr lang="fr-FR" dirty="0" err="1" smtClean="0"/>
              <a:t>Paideia</a:t>
            </a:r>
            <a:endParaRPr lang="fr-FR" dirty="0"/>
          </a:p>
        </p:txBody>
      </p:sp>
      <p:sp>
        <p:nvSpPr>
          <p:cNvPr id="3" name="Espace réservé du contenu 2"/>
          <p:cNvSpPr>
            <a:spLocks noGrp="1"/>
          </p:cNvSpPr>
          <p:nvPr>
            <p:ph idx="1"/>
          </p:nvPr>
        </p:nvSpPr>
        <p:spPr>
          <a:xfrm>
            <a:off x="406402" y="2300310"/>
            <a:ext cx="11442356" cy="4332310"/>
          </a:xfrm>
        </p:spPr>
        <p:txBody>
          <a:bodyPr>
            <a:normAutofit/>
          </a:bodyPr>
          <a:lstStyle/>
          <a:p>
            <a:pPr>
              <a:lnSpc>
                <a:spcPct val="120000"/>
              </a:lnSpc>
            </a:pPr>
            <a:r>
              <a:rPr lang="fr-FR" sz="2000" dirty="0" smtClean="0"/>
              <a:t>Développé au Brésil (Campos, 2000) pour l’appui au changement des pratiques de santé </a:t>
            </a:r>
          </a:p>
          <a:p>
            <a:pPr lvl="1">
              <a:lnSpc>
                <a:spcPct val="120000"/>
              </a:lnSpc>
            </a:pPr>
            <a:r>
              <a:rPr lang="fr-FR" sz="1800" dirty="0">
                <a:solidFill>
                  <a:schemeClr val="accent2">
                    <a:lumMod val="75000"/>
                  </a:schemeClr>
                </a:solidFill>
              </a:rPr>
              <a:t>S</a:t>
            </a:r>
            <a:r>
              <a:rPr lang="fr-FR" sz="1800" dirty="0" smtClean="0">
                <a:solidFill>
                  <a:schemeClr val="accent2">
                    <a:lumMod val="75000"/>
                  </a:schemeClr>
                </a:solidFill>
              </a:rPr>
              <a:t>ervices de santé, formation initiale et continue</a:t>
            </a:r>
          </a:p>
          <a:p>
            <a:pPr lvl="2">
              <a:lnSpc>
                <a:spcPct val="120000"/>
              </a:lnSpc>
            </a:pPr>
            <a:r>
              <a:rPr lang="fr-FR" sz="1800" dirty="0" smtClean="0">
                <a:solidFill>
                  <a:schemeClr val="accent2">
                    <a:lumMod val="75000"/>
                  </a:schemeClr>
                </a:solidFill>
              </a:rPr>
              <a:t>Gestion </a:t>
            </a:r>
            <a:r>
              <a:rPr lang="fr-FR" sz="1800" dirty="0">
                <a:solidFill>
                  <a:schemeClr val="accent2">
                    <a:lumMod val="75000"/>
                  </a:schemeClr>
                </a:solidFill>
              </a:rPr>
              <a:t>participative </a:t>
            </a:r>
            <a:endParaRPr lang="fr-FR" sz="1800" dirty="0" smtClean="0">
              <a:solidFill>
                <a:schemeClr val="accent2">
                  <a:lumMod val="75000"/>
                </a:schemeClr>
              </a:solidFill>
            </a:endParaRPr>
          </a:p>
          <a:p>
            <a:pPr lvl="2">
              <a:lnSpc>
                <a:spcPct val="120000"/>
              </a:lnSpc>
            </a:pPr>
            <a:r>
              <a:rPr lang="fr-FR" sz="1800" dirty="0">
                <a:solidFill>
                  <a:schemeClr val="accent2">
                    <a:lumMod val="75000"/>
                  </a:schemeClr>
                </a:solidFill>
              </a:rPr>
              <a:t>R</a:t>
            </a:r>
            <a:r>
              <a:rPr lang="fr-FR" sz="1800" dirty="0" smtClean="0">
                <a:solidFill>
                  <a:schemeClr val="accent2">
                    <a:lumMod val="75000"/>
                  </a:schemeClr>
                </a:solidFill>
              </a:rPr>
              <a:t>apport </a:t>
            </a:r>
            <a:r>
              <a:rPr lang="fr-FR" sz="1800" dirty="0" smtClean="0">
                <a:solidFill>
                  <a:schemeClr val="accent2">
                    <a:lumMod val="75000"/>
                  </a:schemeClr>
                </a:solidFill>
              </a:rPr>
              <a:t>entre </a:t>
            </a:r>
            <a:r>
              <a:rPr lang="fr-FR" sz="1800" dirty="0">
                <a:solidFill>
                  <a:schemeClr val="accent2">
                    <a:lumMod val="75000"/>
                  </a:schemeClr>
                </a:solidFill>
              </a:rPr>
              <a:t>gestion </a:t>
            </a:r>
            <a:r>
              <a:rPr lang="fr-FR" sz="1800" dirty="0" smtClean="0">
                <a:solidFill>
                  <a:schemeClr val="accent2">
                    <a:lumMod val="75000"/>
                  </a:schemeClr>
                </a:solidFill>
              </a:rPr>
              <a:t>et modèle de soins </a:t>
            </a:r>
            <a:endParaRPr lang="fr-FR" sz="1800" dirty="0" smtClean="0">
              <a:solidFill>
                <a:schemeClr val="accent2">
                  <a:lumMod val="75000"/>
                </a:schemeClr>
              </a:solidFill>
            </a:endParaRPr>
          </a:p>
          <a:p>
            <a:pPr lvl="2">
              <a:lnSpc>
                <a:spcPct val="120000"/>
              </a:lnSpc>
            </a:pPr>
            <a:r>
              <a:rPr lang="fr-FR" sz="1800" dirty="0" smtClean="0">
                <a:solidFill>
                  <a:schemeClr val="accent2">
                    <a:lumMod val="75000"/>
                  </a:schemeClr>
                </a:solidFill>
              </a:rPr>
              <a:t>Valorisation </a:t>
            </a:r>
            <a:r>
              <a:rPr lang="fr-FR" sz="1800" dirty="0">
                <a:solidFill>
                  <a:schemeClr val="accent2">
                    <a:lumMod val="75000"/>
                  </a:schemeClr>
                </a:solidFill>
              </a:rPr>
              <a:t>des éléments </a:t>
            </a:r>
            <a:r>
              <a:rPr lang="fr-FR" sz="1800" dirty="0" smtClean="0">
                <a:solidFill>
                  <a:schemeClr val="accent2">
                    <a:lumMod val="75000"/>
                  </a:schemeClr>
                </a:solidFill>
              </a:rPr>
              <a:t>subjectifs</a:t>
            </a:r>
          </a:p>
          <a:p>
            <a:pPr lvl="2">
              <a:lnSpc>
                <a:spcPct val="120000"/>
              </a:lnSpc>
            </a:pPr>
            <a:endParaRPr lang="fr-FR" dirty="0" smtClean="0">
              <a:solidFill>
                <a:schemeClr val="accent2">
                  <a:lumMod val="75000"/>
                </a:schemeClr>
              </a:solidFill>
            </a:endParaRPr>
          </a:p>
          <a:p>
            <a:pPr>
              <a:lnSpc>
                <a:spcPct val="120000"/>
              </a:lnSpc>
            </a:pPr>
            <a:r>
              <a:rPr lang="fr-FR" sz="2000" dirty="0" smtClean="0"/>
              <a:t>Groupes de discussion sur la pratique (analyse des pratiques) : </a:t>
            </a:r>
          </a:p>
          <a:p>
            <a:pPr lvl="1">
              <a:lnSpc>
                <a:spcPct val="120000"/>
              </a:lnSpc>
            </a:pPr>
            <a:r>
              <a:rPr lang="fr-FR" sz="1800" dirty="0">
                <a:solidFill>
                  <a:schemeClr val="accent2">
                    <a:lumMod val="75000"/>
                  </a:schemeClr>
                </a:solidFill>
              </a:rPr>
              <a:t>C</a:t>
            </a:r>
            <a:r>
              <a:rPr lang="fr-FR" sz="1800" dirty="0" smtClean="0">
                <a:solidFill>
                  <a:schemeClr val="accent2">
                    <a:lumMod val="75000"/>
                  </a:schemeClr>
                </a:solidFill>
              </a:rPr>
              <a:t>apacité d’analyser, </a:t>
            </a:r>
            <a:r>
              <a:rPr lang="fr-FR" sz="1800" dirty="0" smtClean="0">
                <a:solidFill>
                  <a:schemeClr val="accent2">
                    <a:lumMod val="75000"/>
                  </a:schemeClr>
                </a:solidFill>
              </a:rPr>
              <a:t>de prendre des décisions </a:t>
            </a:r>
            <a:r>
              <a:rPr lang="fr-FR" sz="1800" dirty="0" smtClean="0">
                <a:solidFill>
                  <a:schemeClr val="accent2">
                    <a:lumMod val="75000"/>
                  </a:schemeClr>
                </a:solidFill>
              </a:rPr>
              <a:t>et </a:t>
            </a:r>
            <a:r>
              <a:rPr lang="fr-FR" sz="1800" dirty="0" smtClean="0">
                <a:solidFill>
                  <a:schemeClr val="accent2">
                    <a:lumMod val="75000"/>
                  </a:schemeClr>
                </a:solidFill>
              </a:rPr>
              <a:t>d’agir sur la réalité</a:t>
            </a:r>
          </a:p>
          <a:p>
            <a:pPr lvl="1">
              <a:lnSpc>
                <a:spcPct val="120000"/>
              </a:lnSpc>
            </a:pPr>
            <a:r>
              <a:rPr lang="fr-FR" sz="1800" dirty="0" smtClean="0">
                <a:solidFill>
                  <a:schemeClr val="accent2">
                    <a:lumMod val="75000"/>
                  </a:schemeClr>
                </a:solidFill>
              </a:rPr>
              <a:t>Interférer sur le contexte institutionnel (cogestion, travail interprofessionnel, abordage centrée sur le patient</a:t>
            </a:r>
            <a:r>
              <a:rPr lang="is-IS" sz="1800" dirty="0" smtClean="0">
                <a:solidFill>
                  <a:schemeClr val="accent2">
                    <a:lumMod val="75000"/>
                  </a:schemeClr>
                </a:solidFill>
              </a:rPr>
              <a:t>…)</a:t>
            </a:r>
            <a:endParaRPr lang="is-IS" sz="1800" dirty="0" smtClean="0">
              <a:solidFill>
                <a:schemeClr val="accent2">
                  <a:lumMod val="75000"/>
                </a:schemeClr>
              </a:solidFill>
            </a:endParaRPr>
          </a:p>
        </p:txBody>
      </p:sp>
      <p:pic>
        <p:nvPicPr>
          <p:cNvPr id="8196" name="Picture 4" descr="http://3.bp.blogspot.com/-rdeK92ym6G0/UzcWCD2R6bI/AAAAAAAAAb4/S8Qmt0dd6Cg/s1600/Paideia5-660x3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5958" y="252957"/>
            <a:ext cx="35052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32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Expédition">
  <a:themeElements>
    <a:clrScheme name="Expédition">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Expédition">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xpédition">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1273</TotalTime>
  <Words>822</Words>
  <Application>Microsoft Office PowerPoint</Application>
  <PresentationFormat>Widescreen</PresentationFormat>
  <Paragraphs>126</Paragraphs>
  <Slides>18</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18</vt:i4>
      </vt:variant>
    </vt:vector>
  </HeadingPairs>
  <TitlesOfParts>
    <vt:vector size="22" baseType="lpstr">
      <vt:lpstr>Arial</vt:lpstr>
      <vt:lpstr>Calibri</vt:lpstr>
      <vt:lpstr>Gill Sans MT</vt:lpstr>
      <vt:lpstr>Expédition</vt:lpstr>
      <vt:lpstr>Comment former les professionnels de santé à aborder les dimensions subjective et sociale des patients ?  l’exemple de la méthodologie Paideia en soins primaires au Brésil </vt:lpstr>
      <vt:lpstr>Apresentação do PowerPoint</vt:lpstr>
      <vt:lpstr>Apresentação do PowerPoint</vt:lpstr>
      <vt:lpstr>Apresentação do PowerPoint</vt:lpstr>
      <vt:lpstr>Apresentação do PowerPoint</vt:lpstr>
      <vt:lpstr>Plan</vt:lpstr>
      <vt:lpstr>Le système de santé publique brésilien </vt:lpstr>
      <vt:lpstr>La formation des professionnels de santé</vt:lpstr>
      <vt:lpstr>La méthodologie Paideia</vt:lpstr>
      <vt:lpstr>La méthodologie Paideia</vt:lpstr>
      <vt:lpstr>La méthodologie Paideia</vt:lpstr>
      <vt:lpstr>Un exemple d’utilisation de la méthodologie paideia</vt:lpstr>
      <vt:lpstr>Un exemple d’utilisation de la méthodologie paideia</vt:lpstr>
      <vt:lpstr>Les effets de la méthodologie paideia</vt:lpstr>
      <vt:lpstr>Les effets de la méthodologie paideia</vt:lpstr>
      <vt:lpstr>Conclusion</vt:lpstr>
      <vt:lpstr>Appuyer, Soutenir, Accompagner  les professionnels     les  Patients</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former les professionnels de santé à aborder les dimensions subjective et sociale des patients ?  l’exemple de la méthodologie Paideia en soins primaires au Brésil</dc:title>
  <dc:creator>Pole ETP</dc:creator>
  <cp:lastModifiedBy>Marcus Gebin</cp:lastModifiedBy>
  <cp:revision>78</cp:revision>
  <dcterms:created xsi:type="dcterms:W3CDTF">2017-01-28T09:03:26Z</dcterms:created>
  <dcterms:modified xsi:type="dcterms:W3CDTF">2017-02-03T05:58:08Z</dcterms:modified>
</cp:coreProperties>
</file>