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notesMasterIdLst>
    <p:notesMasterId r:id="rId24"/>
  </p:notesMasterIdLst>
  <p:handoutMasterIdLst>
    <p:handoutMasterId r:id="rId25"/>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6" r:id="rId22"/>
    <p:sldId id="275" r:id="rId23"/>
  </p:sldIdLst>
  <p:sldSz cx="12192000" cy="6858000"/>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99012"/>
          </a:xfrm>
          <a:prstGeom prst="rect">
            <a:avLst/>
          </a:prstGeom>
        </p:spPr>
        <p:txBody>
          <a:bodyPr vert="horz" lIns="91440" tIns="45720" rIns="91440" bIns="45720" rtlCol="0"/>
          <a:lstStyle>
            <a:lvl1pPr algn="r">
              <a:defRPr sz="1200"/>
            </a:lvl1pPr>
          </a:lstStyle>
          <a:p>
            <a:fld id="{6B8DBE5D-3504-4681-915B-6BCCB1E2A8A0}" type="datetimeFigureOut">
              <a:rPr lang="fr-FR" smtClean="0"/>
              <a:t>01/02/2017</a:t>
            </a:fld>
            <a:endParaRPr lang="fr-FR"/>
          </a:p>
        </p:txBody>
      </p:sp>
      <p:sp>
        <p:nvSpPr>
          <p:cNvPr id="4" name="Espace réservé du pied de page 3"/>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fld id="{8C66089B-8606-4C21-A5BF-894F1EC52860}" type="slidenum">
              <a:rPr lang="fr-FR" smtClean="0"/>
              <a:t>‹N°›</a:t>
            </a:fld>
            <a:endParaRPr lang="fr-FR"/>
          </a:p>
        </p:txBody>
      </p:sp>
    </p:spTree>
    <p:extLst>
      <p:ext uri="{BB962C8B-B14F-4D97-AF65-F5344CB8AC3E}">
        <p14:creationId xmlns:p14="http://schemas.microsoft.com/office/powerpoint/2010/main" val="39793189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F74E8E53-0081-4312-945E-F6FC6ECC528B}" type="datetimeFigureOut">
              <a:rPr lang="fr-FR" smtClean="0"/>
              <a:t>01/02/2017</a:t>
            </a:fld>
            <a:endParaRPr lang="fr-FR"/>
          </a:p>
        </p:txBody>
      </p:sp>
      <p:sp>
        <p:nvSpPr>
          <p:cNvPr id="4" name="Espace réservé de l'image des diapositives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2C228EBA-A2AE-4E2B-AEC1-D72D1FFADD9D}" type="slidenum">
              <a:rPr lang="fr-FR" smtClean="0"/>
              <a:t>‹N°›</a:t>
            </a:fld>
            <a:endParaRPr lang="fr-FR"/>
          </a:p>
        </p:txBody>
      </p:sp>
    </p:spTree>
    <p:extLst>
      <p:ext uri="{BB962C8B-B14F-4D97-AF65-F5344CB8AC3E}">
        <p14:creationId xmlns:p14="http://schemas.microsoft.com/office/powerpoint/2010/main" val="2176677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562E55-7C0E-4527-9AE3-FCB87885F6C8}"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1389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fr-FR" smtClean="0"/>
              <a:t>Modifiez le style du titre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2">
                    <a:lumMod val="50000"/>
                  </a:schemeClr>
                </a:solidFill>
              </a:defRPr>
            </a:lvl1pPr>
          </a:lstStyle>
          <a:p>
            <a:fld id="{F6E0E8E6-B6EB-498A-BC29-48D81AAAA5B6}" type="datetimeFigureOut">
              <a:rPr lang="en-US" dirty="0"/>
              <a:t>2/1/2017</a:t>
            </a:fld>
            <a:endParaRPr 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F4A8B59-FD8C-464E-A2E0-D2DB42977C43}" type="datetimeFigureOut">
              <a:rPr lang="en-US" dirty="0"/>
              <a:t>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fr-FR" smtClean="0"/>
              <a:t>Modifiez le style du titre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312D0685-9E9F-46AF-8733-3458A4A5B67E}" type="datetimeFigureOut">
              <a:rPr lang="en-US" dirty="0"/>
              <a:t>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fr-FR" smtClean="0"/>
              <a:t>Modifiez le style du titre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919578A0-4252-4A4F-8A4C-4F80F1AD91FF}" type="datetimeFigureOut">
              <a:rPr lang="en-US" dirty="0"/>
              <a:t>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fr-FR" smtClean="0"/>
              <a:t>Modifiez le style du titre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9DCDF071-3364-4AF2-8784-696D9E530376}" type="datetimeFigureOut">
              <a:rPr lang="en-US" dirty="0"/>
              <a:t>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fr-FR" smtClean="0"/>
              <a:t>Modifiez le style du titre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12E0C83B-2A0D-4895-8D19-F0DA28872F64}" type="datetimeFigureOut">
              <a:rPr lang="en-US" dirty="0"/>
              <a:t>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fr-FR" smtClean="0"/>
              <a:t>Modifiez le style du titre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5E32ACF0-C7E7-4CC8-840E-A2809FB4BDF6}" type="datetimeFigureOut">
              <a:rPr lang="en-US" dirty="0"/>
              <a:t>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fr-FR" smtClean="0"/>
              <a:t>Modifiez le style du titre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B1B64FF-53E9-4519-AFEB-B5EAE0A6C098}" type="datetimeFigureOut">
              <a:rPr lang="en-US" dirty="0"/>
              <a:t>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fr-FR" smtClean="0"/>
              <a:t>Modifiez le style du titre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3D0605F-0999-49B8-97E8-A9F5FE66FD89}" type="datetimeFigureOut">
              <a:rPr lang="en-US" dirty="0"/>
              <a:t>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pPr defTabSz="914400"/>
            <a:fld id="{6A560A7F-64C7-45A4-8824-8997C207E33E}" type="datetimeFigureOut">
              <a:rPr lang="fr-FR" smtClean="0">
                <a:solidFill>
                  <a:prstClr val="black">
                    <a:tint val="75000"/>
                  </a:prstClr>
                </a:solidFill>
              </a:rPr>
              <a:pPr defTabSz="914400"/>
              <a:t>01/02/2017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pPr defTabSz="914400"/>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defTabSz="914400"/>
            <a:fld id="{1F1D4948-1445-492C-96F2-7D3300F68721}" type="slidenum">
              <a:rPr lang="fr-FR" smtClean="0">
                <a:solidFill>
                  <a:prstClr val="black">
                    <a:tint val="75000"/>
                  </a:prstClr>
                </a:solidFill>
              </a:rPr>
              <a:pPr defTabSz="914400"/>
              <a:t>‹N°›</a:t>
            </a:fld>
            <a:endParaRPr lang="fr-FR">
              <a:solidFill>
                <a:prstClr val="black">
                  <a:tint val="75000"/>
                </a:prstClr>
              </a:solidFill>
            </a:endParaRPr>
          </a:p>
        </p:txBody>
      </p:sp>
    </p:spTree>
    <p:extLst>
      <p:ext uri="{BB962C8B-B14F-4D97-AF65-F5344CB8AC3E}">
        <p14:creationId xmlns:p14="http://schemas.microsoft.com/office/powerpoint/2010/main" val="2429368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defTabSz="914400"/>
            <a:fld id="{6A560A7F-64C7-45A4-8824-8997C207E33E}" type="datetimeFigureOut">
              <a:rPr lang="fr-FR" smtClean="0">
                <a:solidFill>
                  <a:prstClr val="black">
                    <a:tint val="75000"/>
                  </a:prstClr>
                </a:solidFill>
              </a:rPr>
              <a:pPr defTabSz="914400"/>
              <a:t>01/02/2017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pPr defTabSz="914400"/>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defTabSz="914400"/>
            <a:fld id="{1F1D4948-1445-492C-96F2-7D3300F68721}" type="slidenum">
              <a:rPr lang="fr-FR" smtClean="0">
                <a:solidFill>
                  <a:prstClr val="black">
                    <a:tint val="75000"/>
                  </a:prstClr>
                </a:solidFill>
              </a:rPr>
              <a:pPr defTabSz="914400"/>
              <a:t>‹N°›</a:t>
            </a:fld>
            <a:endParaRPr lang="fr-FR">
              <a:solidFill>
                <a:prstClr val="black">
                  <a:tint val="75000"/>
                </a:prstClr>
              </a:solidFill>
            </a:endParaRPr>
          </a:p>
        </p:txBody>
      </p:sp>
    </p:spTree>
    <p:extLst>
      <p:ext uri="{BB962C8B-B14F-4D97-AF65-F5344CB8AC3E}">
        <p14:creationId xmlns:p14="http://schemas.microsoft.com/office/powerpoint/2010/main" val="3567556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D041493-8214-4CD3-9E66-4A7CE0239274}" type="datetimeFigureOut">
              <a:rPr lang="en-US" dirty="0"/>
              <a:t>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pPr defTabSz="914400"/>
            <a:fld id="{6A560A7F-64C7-45A4-8824-8997C207E33E}" type="datetimeFigureOut">
              <a:rPr lang="fr-FR" smtClean="0">
                <a:solidFill>
                  <a:prstClr val="black">
                    <a:tint val="75000"/>
                  </a:prstClr>
                </a:solidFill>
              </a:rPr>
              <a:pPr defTabSz="914400"/>
              <a:t>01/02/2017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pPr defTabSz="914400"/>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defTabSz="914400"/>
            <a:fld id="{1F1D4948-1445-492C-96F2-7D3300F68721}" type="slidenum">
              <a:rPr lang="fr-FR" smtClean="0">
                <a:solidFill>
                  <a:prstClr val="black">
                    <a:tint val="75000"/>
                  </a:prstClr>
                </a:solidFill>
              </a:rPr>
              <a:pPr defTabSz="914400"/>
              <a:t>‹N°›</a:t>
            </a:fld>
            <a:endParaRPr lang="fr-FR">
              <a:solidFill>
                <a:prstClr val="black">
                  <a:tint val="75000"/>
                </a:prstClr>
              </a:solidFill>
            </a:endParaRPr>
          </a:p>
        </p:txBody>
      </p:sp>
    </p:spTree>
    <p:extLst>
      <p:ext uri="{BB962C8B-B14F-4D97-AF65-F5344CB8AC3E}">
        <p14:creationId xmlns:p14="http://schemas.microsoft.com/office/powerpoint/2010/main" val="4059218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pPr defTabSz="914400"/>
            <a:fld id="{6A560A7F-64C7-45A4-8824-8997C207E33E}" type="datetimeFigureOut">
              <a:rPr lang="fr-FR" smtClean="0">
                <a:solidFill>
                  <a:prstClr val="black">
                    <a:tint val="75000"/>
                  </a:prstClr>
                </a:solidFill>
              </a:rPr>
              <a:pPr defTabSz="914400"/>
              <a:t>01/02/2017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pPr defTabSz="914400"/>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pPr defTabSz="914400"/>
            <a:fld id="{1F1D4948-1445-492C-96F2-7D3300F68721}" type="slidenum">
              <a:rPr lang="fr-FR" smtClean="0">
                <a:solidFill>
                  <a:prstClr val="black">
                    <a:tint val="75000"/>
                  </a:prstClr>
                </a:solidFill>
              </a:rPr>
              <a:pPr defTabSz="914400"/>
              <a:t>‹N°›</a:t>
            </a:fld>
            <a:endParaRPr lang="fr-FR">
              <a:solidFill>
                <a:prstClr val="black">
                  <a:tint val="75000"/>
                </a:prstClr>
              </a:solidFill>
            </a:endParaRPr>
          </a:p>
        </p:txBody>
      </p:sp>
    </p:spTree>
    <p:extLst>
      <p:ext uri="{BB962C8B-B14F-4D97-AF65-F5344CB8AC3E}">
        <p14:creationId xmlns:p14="http://schemas.microsoft.com/office/powerpoint/2010/main" val="1473629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pPr defTabSz="914400"/>
            <a:fld id="{6A560A7F-64C7-45A4-8824-8997C207E33E}" type="datetimeFigureOut">
              <a:rPr lang="fr-FR" smtClean="0">
                <a:solidFill>
                  <a:prstClr val="black">
                    <a:tint val="75000"/>
                  </a:prstClr>
                </a:solidFill>
              </a:rPr>
              <a:pPr defTabSz="914400"/>
              <a:t>01/02/2017</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pPr defTabSz="914400"/>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pPr defTabSz="914400"/>
            <a:fld id="{1F1D4948-1445-492C-96F2-7D3300F68721}" type="slidenum">
              <a:rPr lang="fr-FR" smtClean="0">
                <a:solidFill>
                  <a:prstClr val="black">
                    <a:tint val="75000"/>
                  </a:prstClr>
                </a:solidFill>
              </a:rPr>
              <a:pPr defTabSz="914400"/>
              <a:t>‹N°›</a:t>
            </a:fld>
            <a:endParaRPr lang="fr-FR">
              <a:solidFill>
                <a:prstClr val="black">
                  <a:tint val="75000"/>
                </a:prstClr>
              </a:solidFill>
            </a:endParaRPr>
          </a:p>
        </p:txBody>
      </p:sp>
    </p:spTree>
    <p:extLst>
      <p:ext uri="{BB962C8B-B14F-4D97-AF65-F5344CB8AC3E}">
        <p14:creationId xmlns:p14="http://schemas.microsoft.com/office/powerpoint/2010/main" val="264482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pPr defTabSz="914400"/>
            <a:fld id="{6A560A7F-64C7-45A4-8824-8997C207E33E}" type="datetimeFigureOut">
              <a:rPr lang="fr-FR" smtClean="0">
                <a:solidFill>
                  <a:prstClr val="black">
                    <a:tint val="75000"/>
                  </a:prstClr>
                </a:solidFill>
              </a:rPr>
              <a:pPr defTabSz="914400"/>
              <a:t>01/02/2017</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pPr defTabSz="914400"/>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pPr defTabSz="914400"/>
            <a:fld id="{1F1D4948-1445-492C-96F2-7D3300F68721}" type="slidenum">
              <a:rPr lang="fr-FR" smtClean="0">
                <a:solidFill>
                  <a:prstClr val="black">
                    <a:tint val="75000"/>
                  </a:prstClr>
                </a:solidFill>
              </a:rPr>
              <a:pPr defTabSz="914400"/>
              <a:t>‹N°›</a:t>
            </a:fld>
            <a:endParaRPr lang="fr-FR">
              <a:solidFill>
                <a:prstClr val="black">
                  <a:tint val="75000"/>
                </a:prstClr>
              </a:solidFill>
            </a:endParaRPr>
          </a:p>
        </p:txBody>
      </p:sp>
    </p:spTree>
    <p:extLst>
      <p:ext uri="{BB962C8B-B14F-4D97-AF65-F5344CB8AC3E}">
        <p14:creationId xmlns:p14="http://schemas.microsoft.com/office/powerpoint/2010/main" val="3203494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defTabSz="914400"/>
            <a:fld id="{6A560A7F-64C7-45A4-8824-8997C207E33E}" type="datetimeFigureOut">
              <a:rPr lang="fr-FR" smtClean="0">
                <a:solidFill>
                  <a:prstClr val="black">
                    <a:tint val="75000"/>
                  </a:prstClr>
                </a:solidFill>
              </a:rPr>
              <a:pPr defTabSz="914400"/>
              <a:t>01/02/2017</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pPr defTabSz="914400"/>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pPr defTabSz="914400"/>
            <a:fld id="{1F1D4948-1445-492C-96F2-7D3300F68721}" type="slidenum">
              <a:rPr lang="fr-FR" smtClean="0">
                <a:solidFill>
                  <a:prstClr val="black">
                    <a:tint val="75000"/>
                  </a:prstClr>
                </a:solidFill>
              </a:rPr>
              <a:pPr defTabSz="914400"/>
              <a:t>‹N°›</a:t>
            </a:fld>
            <a:endParaRPr lang="fr-FR">
              <a:solidFill>
                <a:prstClr val="black">
                  <a:tint val="75000"/>
                </a:prstClr>
              </a:solidFill>
            </a:endParaRPr>
          </a:p>
        </p:txBody>
      </p:sp>
    </p:spTree>
    <p:extLst>
      <p:ext uri="{BB962C8B-B14F-4D97-AF65-F5344CB8AC3E}">
        <p14:creationId xmlns:p14="http://schemas.microsoft.com/office/powerpoint/2010/main" val="6743749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pPr defTabSz="914400"/>
            <a:fld id="{6A560A7F-64C7-45A4-8824-8997C207E33E}" type="datetimeFigureOut">
              <a:rPr lang="fr-FR" smtClean="0">
                <a:solidFill>
                  <a:prstClr val="black">
                    <a:tint val="75000"/>
                  </a:prstClr>
                </a:solidFill>
              </a:rPr>
              <a:pPr defTabSz="914400"/>
              <a:t>01/02/2017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pPr defTabSz="914400"/>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pPr defTabSz="914400"/>
            <a:fld id="{1F1D4948-1445-492C-96F2-7D3300F68721}" type="slidenum">
              <a:rPr lang="fr-FR" smtClean="0">
                <a:solidFill>
                  <a:prstClr val="black">
                    <a:tint val="75000"/>
                  </a:prstClr>
                </a:solidFill>
              </a:rPr>
              <a:pPr defTabSz="914400"/>
              <a:t>‹N°›</a:t>
            </a:fld>
            <a:endParaRPr lang="fr-FR">
              <a:solidFill>
                <a:prstClr val="black">
                  <a:tint val="75000"/>
                </a:prstClr>
              </a:solidFill>
            </a:endParaRPr>
          </a:p>
        </p:txBody>
      </p:sp>
    </p:spTree>
    <p:extLst>
      <p:ext uri="{BB962C8B-B14F-4D97-AF65-F5344CB8AC3E}">
        <p14:creationId xmlns:p14="http://schemas.microsoft.com/office/powerpoint/2010/main" val="3121828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pPr defTabSz="914400"/>
            <a:fld id="{6A560A7F-64C7-45A4-8824-8997C207E33E}" type="datetimeFigureOut">
              <a:rPr lang="fr-FR" smtClean="0">
                <a:solidFill>
                  <a:prstClr val="black">
                    <a:tint val="75000"/>
                  </a:prstClr>
                </a:solidFill>
              </a:rPr>
              <a:pPr defTabSz="914400"/>
              <a:t>01/02/2017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pPr defTabSz="914400"/>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pPr defTabSz="914400"/>
            <a:fld id="{1F1D4948-1445-492C-96F2-7D3300F68721}" type="slidenum">
              <a:rPr lang="fr-FR" smtClean="0">
                <a:solidFill>
                  <a:prstClr val="black">
                    <a:tint val="75000"/>
                  </a:prstClr>
                </a:solidFill>
              </a:rPr>
              <a:pPr defTabSz="914400"/>
              <a:t>‹N°›</a:t>
            </a:fld>
            <a:endParaRPr lang="fr-FR">
              <a:solidFill>
                <a:prstClr val="black">
                  <a:tint val="75000"/>
                </a:prstClr>
              </a:solidFill>
            </a:endParaRPr>
          </a:p>
        </p:txBody>
      </p:sp>
    </p:spTree>
    <p:extLst>
      <p:ext uri="{BB962C8B-B14F-4D97-AF65-F5344CB8AC3E}">
        <p14:creationId xmlns:p14="http://schemas.microsoft.com/office/powerpoint/2010/main" val="1759394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defTabSz="914400"/>
            <a:fld id="{6A560A7F-64C7-45A4-8824-8997C207E33E}" type="datetimeFigureOut">
              <a:rPr lang="fr-FR" smtClean="0">
                <a:solidFill>
                  <a:prstClr val="black">
                    <a:tint val="75000"/>
                  </a:prstClr>
                </a:solidFill>
              </a:rPr>
              <a:pPr defTabSz="914400"/>
              <a:t>01/02/2017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pPr defTabSz="914400"/>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defTabSz="914400"/>
            <a:fld id="{1F1D4948-1445-492C-96F2-7D3300F68721}" type="slidenum">
              <a:rPr lang="fr-FR" smtClean="0">
                <a:solidFill>
                  <a:prstClr val="black">
                    <a:tint val="75000"/>
                  </a:prstClr>
                </a:solidFill>
              </a:rPr>
              <a:pPr defTabSz="914400"/>
              <a:t>‹N°›</a:t>
            </a:fld>
            <a:endParaRPr lang="fr-FR">
              <a:solidFill>
                <a:prstClr val="black">
                  <a:tint val="75000"/>
                </a:prstClr>
              </a:solidFill>
            </a:endParaRPr>
          </a:p>
        </p:txBody>
      </p:sp>
    </p:spTree>
    <p:extLst>
      <p:ext uri="{BB962C8B-B14F-4D97-AF65-F5344CB8AC3E}">
        <p14:creationId xmlns:p14="http://schemas.microsoft.com/office/powerpoint/2010/main" val="30227628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defTabSz="914400"/>
            <a:fld id="{6A560A7F-64C7-45A4-8824-8997C207E33E}" type="datetimeFigureOut">
              <a:rPr lang="fr-FR" smtClean="0">
                <a:solidFill>
                  <a:prstClr val="black">
                    <a:tint val="75000"/>
                  </a:prstClr>
                </a:solidFill>
              </a:rPr>
              <a:pPr defTabSz="914400"/>
              <a:t>01/02/2017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pPr defTabSz="914400"/>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defTabSz="914400"/>
            <a:fld id="{1F1D4948-1445-492C-96F2-7D3300F68721}" type="slidenum">
              <a:rPr lang="fr-FR" smtClean="0">
                <a:solidFill>
                  <a:prstClr val="black">
                    <a:tint val="75000"/>
                  </a:prstClr>
                </a:solidFill>
              </a:rPr>
              <a:pPr defTabSz="914400"/>
              <a:t>‹N°›</a:t>
            </a:fld>
            <a:endParaRPr lang="fr-FR">
              <a:solidFill>
                <a:prstClr val="black">
                  <a:tint val="75000"/>
                </a:prstClr>
              </a:solidFill>
            </a:endParaRPr>
          </a:p>
        </p:txBody>
      </p:sp>
    </p:spTree>
    <p:extLst>
      <p:ext uri="{BB962C8B-B14F-4D97-AF65-F5344CB8AC3E}">
        <p14:creationId xmlns:p14="http://schemas.microsoft.com/office/powerpoint/2010/main" val="421866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fr-FR" smtClean="0"/>
              <a:t>Modifiez le style du titre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CD45397E-FD2D-4D0A-B33C-2E5AEFAED143}" type="datetimeFigureOut">
              <a:rPr lang="en-US" dirty="0"/>
              <a:t>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E15092E-80DC-4992-A0D4-E74F7FC3042B}" type="datetimeFigureOut">
              <a:rPr lang="en-US" dirty="0"/>
              <a:t>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Content Placeholder 3"/>
          <p:cNvSpPr>
            <a:spLocks noGrp="1"/>
          </p:cNvSpPr>
          <p:nvPr>
            <p:ph sz="quarter" idx="13"/>
          </p:nvPr>
        </p:nvSpPr>
        <p:spPr>
          <a:xfrm>
            <a:off x="685802" y="2861733"/>
            <a:ext cx="5088712" cy="2512852"/>
          </a:xfrm>
        </p:spPr>
        <p:txBody>
          <a:bodyPr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3" name="Content Placeholder 5"/>
          <p:cNvSpPr>
            <a:spLocks noGrp="1"/>
          </p:cNvSpPr>
          <p:nvPr>
            <p:ph sz="quarter" idx="14"/>
          </p:nvPr>
        </p:nvSpPr>
        <p:spPr>
          <a:xfrm>
            <a:off x="5993969" y="2861733"/>
            <a:ext cx="5088713" cy="2512852"/>
          </a:xfrm>
        </p:spPr>
        <p:txBody>
          <a:bodyPr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9569A4C6-EA06-4AF0-A839-1839C57399A0}" type="datetimeFigureOut">
              <a:rPr lang="en-US" dirty="0"/>
              <a:t>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BF0C016-2580-485A-AC4B-4452BC379743}" type="datetimeFigureOut">
              <a:rPr lang="en-US" dirty="0"/>
              <a:t>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0C8E6-7044-439E-9AE7-82A0C81AB0F0}" type="datetimeFigureOut">
              <a:rPr lang="en-US" dirty="0"/>
              <a:t>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fr-FR" smtClean="0"/>
              <a:t>Modifiez le style du titre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2E95F70E-5DFF-42EC-93B3-07D70D7ED1BD}" type="datetimeFigureOut">
              <a:rPr lang="en-US" dirty="0"/>
              <a:t>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064520B5-A0C9-4D15-A71B-70A075D52D64}" type="datetimeFigureOut">
              <a:rPr lang="en-US" dirty="0"/>
              <a:t>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2">
                    <a:lumMod val="50000"/>
                  </a:schemeClr>
                </a:solidFill>
              </a:defRPr>
            </a:lvl1pPr>
          </a:lstStyle>
          <a:p>
            <a:fld id="{61EAF71F-1A43-41B7-B605-0710A83174B7}" type="datetimeFigureOut">
              <a:rPr lang="en-US" dirty="0"/>
              <a:t>2/1/2017</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2">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2">
                    <a:lumMod val="50000"/>
                  </a:schemeClr>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A560A7F-64C7-45A4-8824-8997C207E33E}" type="datetimeFigureOut">
              <a:rPr lang="fr-FR" smtClean="0">
                <a:solidFill>
                  <a:prstClr val="black">
                    <a:tint val="75000"/>
                  </a:prstClr>
                </a:solidFill>
              </a:rPr>
              <a:pPr defTabSz="914400"/>
              <a:t>01/02/2017</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F1D4948-1445-492C-96F2-7D3300F68721}" type="slidenum">
              <a:rPr lang="fr-FR" smtClean="0">
                <a:solidFill>
                  <a:prstClr val="black">
                    <a:tint val="75000"/>
                  </a:prstClr>
                </a:solidFill>
              </a:rPr>
              <a:pPr defTabSz="914400"/>
              <a:t>‹N°›</a:t>
            </a:fld>
            <a:endParaRPr lang="fr-FR">
              <a:solidFill>
                <a:prstClr val="black">
                  <a:tint val="75000"/>
                </a:prstClr>
              </a:solidFill>
            </a:endParaRPr>
          </a:p>
        </p:txBody>
      </p:sp>
    </p:spTree>
    <p:extLst>
      <p:ext uri="{BB962C8B-B14F-4D97-AF65-F5344CB8AC3E}">
        <p14:creationId xmlns:p14="http://schemas.microsoft.com/office/powerpoint/2010/main" val="202820954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2.png"/><Relationship Id="rId7" Type="http://schemas.openxmlformats.org/officeDocument/2006/relationships/image" Target="../media/image18.jpeg"/><Relationship Id="rId2" Type="http://schemas.openxmlformats.org/officeDocument/2006/relationships/image" Target="../media/image11.png"/><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jpg"/><Relationship Id="rId2" Type="http://schemas.openxmlformats.org/officeDocument/2006/relationships/image" Target="../media/image20.png"/><Relationship Id="rId1" Type="http://schemas.openxmlformats.org/officeDocument/2006/relationships/slideLayout" Target="../slideLayouts/slideLayout19.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eg"/></Relationships>
</file>

<file path=ppt/slides/_rels/slide1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12.png"/><Relationship Id="rId7" Type="http://schemas.openxmlformats.org/officeDocument/2006/relationships/image" Target="../media/image28.png"/><Relationship Id="rId2" Type="http://schemas.openxmlformats.org/officeDocument/2006/relationships/image" Target="../media/image11.png"/><Relationship Id="rId1" Type="http://schemas.openxmlformats.org/officeDocument/2006/relationships/slideLayout" Target="../slideLayouts/slideLayout19.xml"/><Relationship Id="rId6" Type="http://schemas.openxmlformats.org/officeDocument/2006/relationships/image" Target="../media/image15.png"/><Relationship Id="rId11" Type="http://schemas.openxmlformats.org/officeDocument/2006/relationships/image" Target="../media/image32.jpeg"/><Relationship Id="rId5" Type="http://schemas.openxmlformats.org/officeDocument/2006/relationships/image" Target="../media/image14.png"/><Relationship Id="rId10" Type="http://schemas.openxmlformats.org/officeDocument/2006/relationships/image" Target="../media/image31.jpeg"/><Relationship Id="rId4" Type="http://schemas.openxmlformats.org/officeDocument/2006/relationships/image" Target="../media/image13.png"/><Relationship Id="rId9" Type="http://schemas.openxmlformats.org/officeDocument/2006/relationships/image" Target="../media/image30.jpeg"/></Relationships>
</file>

<file path=ppt/slides/_rels/slide1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2.png"/><Relationship Id="rId7" Type="http://schemas.openxmlformats.org/officeDocument/2006/relationships/image" Target="../media/image33.jpeg"/><Relationship Id="rId12" Type="http://schemas.openxmlformats.org/officeDocument/2006/relationships/image" Target="../media/image38.jpg"/><Relationship Id="rId2" Type="http://schemas.openxmlformats.org/officeDocument/2006/relationships/image" Target="../media/image11.png"/><Relationship Id="rId1" Type="http://schemas.openxmlformats.org/officeDocument/2006/relationships/slideLayout" Target="../slideLayouts/slideLayout19.xml"/><Relationship Id="rId6" Type="http://schemas.openxmlformats.org/officeDocument/2006/relationships/image" Target="../media/image15.png"/><Relationship Id="rId11" Type="http://schemas.openxmlformats.org/officeDocument/2006/relationships/image" Target="../media/image37.jpeg"/><Relationship Id="rId5" Type="http://schemas.openxmlformats.org/officeDocument/2006/relationships/image" Target="../media/image14.png"/><Relationship Id="rId10" Type="http://schemas.openxmlformats.org/officeDocument/2006/relationships/image" Target="../media/image36.jpg"/><Relationship Id="rId4" Type="http://schemas.openxmlformats.org/officeDocument/2006/relationships/image" Target="../media/image13.png"/><Relationship Id="rId9" Type="http://schemas.openxmlformats.org/officeDocument/2006/relationships/image" Target="../media/image35.jpe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19.xml"/><Relationship Id="rId6" Type="http://schemas.openxmlformats.org/officeDocument/2006/relationships/image" Target="../media/image43.jpeg"/><Relationship Id="rId5" Type="http://schemas.openxmlformats.org/officeDocument/2006/relationships/image" Target="../media/image42.jpeg"/><Relationship Id="rId10" Type="http://schemas.openxmlformats.org/officeDocument/2006/relationships/image" Target="../media/image46.png"/><Relationship Id="rId4" Type="http://schemas.openxmlformats.org/officeDocument/2006/relationships/image" Target="../media/image41.jpeg"/><Relationship Id="rId9" Type="http://schemas.openxmlformats.org/officeDocument/2006/relationships/image" Target="../media/image45.png"/></Relationships>
</file>

<file path=ppt/slides/_rels/slide17.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4.png"/><Relationship Id="rId11" Type="http://schemas.openxmlformats.org/officeDocument/2006/relationships/image" Target="../media/image50.jpeg"/><Relationship Id="rId5" Type="http://schemas.openxmlformats.org/officeDocument/2006/relationships/image" Target="../media/image13.png"/><Relationship Id="rId10" Type="http://schemas.openxmlformats.org/officeDocument/2006/relationships/image" Target="../media/image49.jpeg"/><Relationship Id="rId4" Type="http://schemas.openxmlformats.org/officeDocument/2006/relationships/image" Target="../media/image12.png"/><Relationship Id="rId9" Type="http://schemas.openxmlformats.org/officeDocument/2006/relationships/image" Target="../media/image48.jpeg"/></Relationships>
</file>

<file path=ppt/slides/_rels/slide18.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12.png"/><Relationship Id="rId7" Type="http://schemas.openxmlformats.org/officeDocument/2006/relationships/image" Target="../media/image51.jpeg"/><Relationship Id="rId2" Type="http://schemas.openxmlformats.org/officeDocument/2006/relationships/image" Target="../media/image11.png"/><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54.jpeg"/><Relationship Id="rId4" Type="http://schemas.openxmlformats.org/officeDocument/2006/relationships/image" Target="../media/image13.png"/><Relationship Id="rId9" Type="http://schemas.openxmlformats.org/officeDocument/2006/relationships/image" Target="../media/image53.jpeg"/></Relationships>
</file>

<file path=ppt/slides/_rels/slide19.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56.png"/><Relationship Id="rId1" Type="http://schemas.openxmlformats.org/officeDocument/2006/relationships/slideLayout" Target="../slideLayouts/slideLayout1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chor="t">
            <a:normAutofit/>
          </a:bodyPr>
          <a:lstStyle/>
          <a:p>
            <a:pPr algn="ctr"/>
            <a:r>
              <a:rPr lang="fr-FR" sz="3200" dirty="0" smtClean="0"/>
              <a:t/>
            </a:r>
            <a:br>
              <a:rPr lang="fr-FR" sz="3200" dirty="0" smtClean="0"/>
            </a:br>
            <a:r>
              <a:rPr lang="fr-FR" sz="3200" dirty="0" smtClean="0"/>
              <a:t>Place d’une association de patients  </a:t>
            </a:r>
            <a:br>
              <a:rPr lang="fr-FR" sz="3200" dirty="0" smtClean="0"/>
            </a:br>
            <a:r>
              <a:rPr lang="fr-FR" sz="3200" dirty="0" smtClean="0"/>
              <a:t>dans le parcours de soin en chirurgie de l’obésité  </a:t>
            </a:r>
            <a:br>
              <a:rPr lang="fr-FR" sz="3200" dirty="0" smtClean="0"/>
            </a:br>
            <a:r>
              <a:rPr lang="fr-FR" sz="3200" dirty="0" smtClean="0"/>
              <a:t>en Franche-Comté </a:t>
            </a:r>
            <a:endParaRPr lang="fr-FR" sz="3200" dirty="0"/>
          </a:p>
        </p:txBody>
      </p:sp>
      <p:sp>
        <p:nvSpPr>
          <p:cNvPr id="3" name="Sous-titre 2"/>
          <p:cNvSpPr>
            <a:spLocks noGrp="1"/>
          </p:cNvSpPr>
          <p:nvPr>
            <p:ph type="subTitle" idx="1"/>
          </p:nvPr>
        </p:nvSpPr>
        <p:spPr>
          <a:xfrm rot="21420000">
            <a:off x="384516" y="3520882"/>
            <a:ext cx="10354144" cy="550333"/>
          </a:xfrm>
        </p:spPr>
        <p:txBody>
          <a:bodyPr/>
          <a:lstStyle/>
          <a:p>
            <a:r>
              <a:rPr lang="fr-FR" sz="2400" dirty="0" smtClean="0"/>
              <a:t>Ressources et limites dans son rôle auprès des soignants et des patients</a:t>
            </a:r>
            <a:endParaRPr lang="fr-FR" sz="2400" dirty="0"/>
          </a:p>
        </p:txBody>
      </p:sp>
    </p:spTree>
    <p:extLst>
      <p:ext uri="{BB962C8B-B14F-4D97-AF65-F5344CB8AC3E}">
        <p14:creationId xmlns:p14="http://schemas.microsoft.com/office/powerpoint/2010/main" val="37528836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8" name="Rectangle 6"/>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a:endParaRPr lang="fr-FR">
              <a:solidFill>
                <a:prstClr val="black"/>
              </a:solidFill>
              <a:latin typeface="Calibri"/>
            </a:endParaRPr>
          </a:p>
        </p:txBody>
      </p:sp>
      <p:sp>
        <p:nvSpPr>
          <p:cNvPr id="202" name="ZoneTexte 201"/>
          <p:cNvSpPr txBox="1"/>
          <p:nvPr/>
        </p:nvSpPr>
        <p:spPr>
          <a:xfrm>
            <a:off x="1881158" y="3643314"/>
            <a:ext cx="5429288" cy="369332"/>
          </a:xfrm>
          <a:prstGeom prst="rect">
            <a:avLst/>
          </a:prstGeom>
          <a:noFill/>
        </p:spPr>
        <p:txBody>
          <a:bodyPr wrap="square" rtlCol="0">
            <a:spAutoFit/>
          </a:bodyPr>
          <a:lstStyle/>
          <a:p>
            <a:pPr defTabSz="914400"/>
            <a:endParaRPr lang="fr-FR" dirty="0">
              <a:solidFill>
                <a:prstClr val="black"/>
              </a:solidFill>
              <a:latin typeface="Calibri"/>
            </a:endParaRPr>
          </a:p>
        </p:txBody>
      </p:sp>
      <p:grpSp>
        <p:nvGrpSpPr>
          <p:cNvPr id="135" name="Groupe 134"/>
          <p:cNvGrpSpPr/>
          <p:nvPr/>
        </p:nvGrpSpPr>
        <p:grpSpPr>
          <a:xfrm>
            <a:off x="762359" y="81594"/>
            <a:ext cx="11030247" cy="6670344"/>
            <a:chOff x="58166" y="67284"/>
            <a:chExt cx="11030247" cy="6670344"/>
          </a:xfrm>
        </p:grpSpPr>
        <p:grpSp>
          <p:nvGrpSpPr>
            <p:cNvPr id="319" name="Groupe 318"/>
            <p:cNvGrpSpPr/>
            <p:nvPr/>
          </p:nvGrpSpPr>
          <p:grpSpPr>
            <a:xfrm>
              <a:off x="58166" y="67284"/>
              <a:ext cx="11030247" cy="2553654"/>
              <a:chOff x="58166" y="67284"/>
              <a:chExt cx="11030247" cy="2553654"/>
            </a:xfrm>
          </p:grpSpPr>
          <p:sp>
            <p:nvSpPr>
              <p:cNvPr id="49155" name="Freeform 3"/>
              <p:cNvSpPr>
                <a:spLocks/>
              </p:cNvSpPr>
              <p:nvPr/>
            </p:nvSpPr>
            <p:spPr bwMode="auto">
              <a:xfrm>
                <a:off x="1117553" y="2506723"/>
                <a:ext cx="89234" cy="114215"/>
              </a:xfrm>
              <a:custGeom>
                <a:avLst/>
                <a:gdLst/>
                <a:ahLst/>
                <a:cxnLst>
                  <a:cxn ang="0">
                    <a:pos x="94" y="142"/>
                  </a:cxn>
                  <a:cxn ang="0">
                    <a:pos x="72" y="138"/>
                  </a:cxn>
                  <a:cxn ang="0">
                    <a:pos x="83" y="177"/>
                  </a:cxn>
                  <a:cxn ang="0">
                    <a:pos x="94" y="178"/>
                  </a:cxn>
                  <a:cxn ang="0">
                    <a:pos x="117" y="175"/>
                  </a:cxn>
                  <a:cxn ang="0">
                    <a:pos x="114" y="139"/>
                  </a:cxn>
                  <a:cxn ang="0">
                    <a:pos x="94" y="142"/>
                  </a:cxn>
                </a:cxnLst>
                <a:rect l="0" t="0" r="r" b="b"/>
                <a:pathLst>
                  <a:path w="117" h="178">
                    <a:moveTo>
                      <a:pt x="94" y="142"/>
                    </a:moveTo>
                    <a:lnTo>
                      <a:pt x="72" y="138"/>
                    </a:lnTo>
                    <a:lnTo>
                      <a:pt x="83" y="177"/>
                    </a:lnTo>
                    <a:lnTo>
                      <a:pt x="94" y="178"/>
                    </a:lnTo>
                    <a:lnTo>
                      <a:pt x="117" y="175"/>
                    </a:lnTo>
                    <a:lnTo>
                      <a:pt x="114" y="139"/>
                    </a:lnTo>
                    <a:lnTo>
                      <a:pt x="94" y="142"/>
                    </a:lnTo>
                    <a:close/>
                  </a:path>
                </a:pathLst>
              </a:custGeom>
              <a:solidFill>
                <a:srgbClr val="6BC4CD"/>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49159" name="Rectangle 7"/>
              <p:cNvSpPr>
                <a:spLocks noChangeArrowheads="1"/>
              </p:cNvSpPr>
              <p:nvPr/>
            </p:nvSpPr>
            <p:spPr bwMode="auto">
              <a:xfrm>
                <a:off x="58166" y="67284"/>
                <a:ext cx="11030247"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400" fontAlgn="base">
                  <a:spcBef>
                    <a:spcPct val="0"/>
                  </a:spcBef>
                  <a:spcAft>
                    <a:spcPct val="0"/>
                  </a:spcAft>
                </a:pPr>
                <a:r>
                  <a:rPr lang="en-US" sz="2400" b="1" dirty="0">
                    <a:solidFill>
                      <a:srgbClr val="A0B00C"/>
                    </a:solidFill>
                    <a:latin typeface="Arial" pitchFamily="34" charset="0"/>
                    <a:ea typeface="Times New Roman" pitchFamily="18" charset="0"/>
                    <a:cs typeface="Arial" pitchFamily="34" charset="0"/>
                  </a:rPr>
                  <a:t>ELISEA, </a:t>
                </a:r>
                <a:r>
                  <a:rPr lang="en-US" sz="2400" b="1" dirty="0" smtClean="0">
                    <a:solidFill>
                      <a:srgbClr val="A0B00C"/>
                    </a:solidFill>
                    <a:latin typeface="Arial" pitchFamily="34" charset="0"/>
                    <a:ea typeface="Times New Roman" pitchFamily="18" charset="0"/>
                    <a:cs typeface="Arial" pitchFamily="34" charset="0"/>
                  </a:rPr>
                  <a:t>RESSOURCE </a:t>
                </a:r>
                <a:r>
                  <a:rPr lang="en-US" sz="2400" b="1" dirty="0">
                    <a:solidFill>
                      <a:srgbClr val="A0B00C"/>
                    </a:solidFill>
                    <a:latin typeface="Arial" pitchFamily="34" charset="0"/>
                    <a:ea typeface="Times New Roman" pitchFamily="18" charset="0"/>
                    <a:cs typeface="Arial" pitchFamily="34" charset="0"/>
                  </a:rPr>
                  <a:t>DES </a:t>
                </a:r>
              </a:p>
              <a:p>
                <a:pPr algn="ctr" defTabSz="914400" fontAlgn="base">
                  <a:spcBef>
                    <a:spcPct val="0"/>
                  </a:spcBef>
                  <a:spcAft>
                    <a:spcPct val="0"/>
                  </a:spcAft>
                </a:pPr>
                <a:r>
                  <a:rPr lang="en-US" sz="2400" b="1" dirty="0">
                    <a:solidFill>
                      <a:srgbClr val="A0B00C"/>
                    </a:solidFill>
                    <a:latin typeface="Arial" pitchFamily="34" charset="0"/>
                    <a:ea typeface="Times New Roman" pitchFamily="18" charset="0"/>
                    <a:cs typeface="Arial" pitchFamily="34" charset="0"/>
                  </a:rPr>
                  <a:t>PROFESSIONNELS DE SANTE </a:t>
                </a:r>
                <a:r>
                  <a:rPr lang="en-US" sz="2400" b="1" dirty="0" smtClean="0">
                    <a:solidFill>
                      <a:srgbClr val="A0B00C"/>
                    </a:solidFill>
                    <a:latin typeface="Arial" pitchFamily="34" charset="0"/>
                    <a:ea typeface="Times New Roman" pitchFamily="18" charset="0"/>
                    <a:cs typeface="Arial" pitchFamily="34" charset="0"/>
                  </a:rPr>
                  <a:t>DANS </a:t>
                </a:r>
                <a:r>
                  <a:rPr lang="en-US" sz="2400" b="1" dirty="0">
                    <a:solidFill>
                      <a:srgbClr val="A0B00C"/>
                    </a:solidFill>
                    <a:latin typeface="Arial" pitchFamily="34" charset="0"/>
                    <a:ea typeface="Times New Roman" pitchFamily="18" charset="0"/>
                    <a:cs typeface="Arial" pitchFamily="34" charset="0"/>
                  </a:rPr>
                  <a:t>NOTRE REGION </a:t>
                </a:r>
                <a:endParaRPr lang="en-US" sz="2400" dirty="0">
                  <a:solidFill>
                    <a:srgbClr val="A0B00C"/>
                  </a:solidFill>
                  <a:latin typeface="Arial" pitchFamily="34" charset="0"/>
                  <a:cs typeface="Arial" pitchFamily="34" charset="0"/>
                </a:endParaRPr>
              </a:p>
            </p:txBody>
          </p:sp>
        </p:grpSp>
        <p:grpSp>
          <p:nvGrpSpPr>
            <p:cNvPr id="132" name="Groupe 131"/>
            <p:cNvGrpSpPr/>
            <p:nvPr/>
          </p:nvGrpSpPr>
          <p:grpSpPr>
            <a:xfrm>
              <a:off x="58167" y="977628"/>
              <a:ext cx="5760000" cy="5760000"/>
              <a:chOff x="1513405" y="977628"/>
              <a:chExt cx="5760000" cy="5760000"/>
            </a:xfrm>
          </p:grpSpPr>
          <p:pic>
            <p:nvPicPr>
              <p:cNvPr id="118" name="Image 117" descr="elisea.jpg"/>
              <p:cNvPicPr>
                <a:picLocks noChangeAspect="1"/>
              </p:cNvPicPr>
              <p:nvPr/>
            </p:nvPicPr>
            <p:blipFill>
              <a:blip r:embed="rId2"/>
              <a:stretch>
                <a:fillRect/>
              </a:stretch>
            </p:blipFill>
            <p:spPr>
              <a:xfrm>
                <a:off x="1513405" y="977628"/>
                <a:ext cx="5760000" cy="5760000"/>
              </a:xfrm>
              <a:prstGeom prst="rect">
                <a:avLst/>
              </a:prstGeom>
            </p:spPr>
          </p:pic>
          <p:grpSp>
            <p:nvGrpSpPr>
              <p:cNvPr id="131" name="Groupe 130"/>
              <p:cNvGrpSpPr/>
              <p:nvPr/>
            </p:nvGrpSpPr>
            <p:grpSpPr>
              <a:xfrm>
                <a:off x="1778766" y="1643050"/>
                <a:ext cx="5248604" cy="4510619"/>
                <a:chOff x="1778766" y="1643050"/>
                <a:chExt cx="5248604" cy="4510619"/>
              </a:xfrm>
            </p:grpSpPr>
            <p:sp>
              <p:nvSpPr>
                <p:cNvPr id="120" name="ZoneTexte 119"/>
                <p:cNvSpPr txBox="1"/>
                <p:nvPr/>
              </p:nvSpPr>
              <p:spPr>
                <a:xfrm>
                  <a:off x="4786314" y="5214950"/>
                  <a:ext cx="928694" cy="938719"/>
                </a:xfrm>
                <a:prstGeom prst="rect">
                  <a:avLst/>
                </a:prstGeom>
                <a:noFill/>
              </p:spPr>
              <p:txBody>
                <a:bodyPr wrap="square" rtlCol="0">
                  <a:spAutoFit/>
                </a:bodyPr>
                <a:lstStyle/>
                <a:p>
                  <a:pPr algn="ctr" defTabSz="914400"/>
                  <a:r>
                    <a:rPr lang="fr-FR" sz="1100" b="1" dirty="0">
                      <a:solidFill>
                        <a:prstClr val="black">
                          <a:lumMod val="50000"/>
                          <a:lumOff val="50000"/>
                        </a:prstClr>
                      </a:solidFill>
                      <a:latin typeface="Calibri"/>
                    </a:rPr>
                    <a:t>CHU cliniques et maisons médicales, SSR</a:t>
                  </a:r>
                </a:p>
              </p:txBody>
            </p:sp>
            <p:sp>
              <p:nvSpPr>
                <p:cNvPr id="121" name="ZoneTexte 120"/>
                <p:cNvSpPr txBox="1"/>
                <p:nvPr/>
              </p:nvSpPr>
              <p:spPr>
                <a:xfrm>
                  <a:off x="5235150" y="2214554"/>
                  <a:ext cx="1357322" cy="769441"/>
                </a:xfrm>
                <a:prstGeom prst="rect">
                  <a:avLst/>
                </a:prstGeom>
                <a:noFill/>
              </p:spPr>
              <p:txBody>
                <a:bodyPr wrap="square" rtlCol="0">
                  <a:spAutoFit/>
                </a:bodyPr>
                <a:lstStyle/>
                <a:p>
                  <a:pPr algn="ctr" defTabSz="914400"/>
                  <a:r>
                    <a:rPr lang="fr-FR" sz="1100" b="1" dirty="0">
                      <a:solidFill>
                        <a:prstClr val="black">
                          <a:lumMod val="50000"/>
                          <a:lumOff val="50000"/>
                        </a:prstClr>
                      </a:solidFill>
                      <a:latin typeface="Calibri"/>
                    </a:rPr>
                    <a:t>STRUCTURES SPECIALISEES : la Beline, Fondation arc en ciel…</a:t>
                  </a:r>
                </a:p>
              </p:txBody>
            </p:sp>
            <p:sp>
              <p:nvSpPr>
                <p:cNvPr id="122" name="ZoneTexte 121"/>
                <p:cNvSpPr txBox="1"/>
                <p:nvPr/>
              </p:nvSpPr>
              <p:spPr>
                <a:xfrm>
                  <a:off x="5812924" y="3857628"/>
                  <a:ext cx="1214446" cy="938719"/>
                </a:xfrm>
                <a:prstGeom prst="rect">
                  <a:avLst/>
                </a:prstGeom>
                <a:noFill/>
              </p:spPr>
              <p:txBody>
                <a:bodyPr wrap="square" rtlCol="0">
                  <a:spAutoFit/>
                </a:bodyPr>
                <a:lstStyle/>
                <a:p>
                  <a:pPr defTabSz="914400"/>
                  <a:r>
                    <a:rPr lang="fr-FR" sz="1100" b="1" dirty="0">
                      <a:solidFill>
                        <a:prstClr val="black">
                          <a:lumMod val="50000"/>
                          <a:lumOff val="50000"/>
                        </a:prstClr>
                      </a:solidFill>
                      <a:latin typeface="Calibri"/>
                    </a:rPr>
                    <a:t>Médecins traitants, pharmaciens, APA, assistante sociale…</a:t>
                  </a:r>
                </a:p>
              </p:txBody>
            </p:sp>
            <p:sp>
              <p:nvSpPr>
                <p:cNvPr id="124" name="ZoneTexte 123"/>
                <p:cNvSpPr txBox="1"/>
                <p:nvPr/>
              </p:nvSpPr>
              <p:spPr>
                <a:xfrm>
                  <a:off x="3714744" y="1643050"/>
                  <a:ext cx="1357322" cy="430887"/>
                </a:xfrm>
                <a:prstGeom prst="rect">
                  <a:avLst/>
                </a:prstGeom>
                <a:noFill/>
              </p:spPr>
              <p:txBody>
                <a:bodyPr wrap="square" rtlCol="0">
                  <a:spAutoFit/>
                </a:bodyPr>
                <a:lstStyle/>
                <a:p>
                  <a:pPr algn="ctr" defTabSz="914400"/>
                  <a:r>
                    <a:rPr lang="fr-FR" sz="1100" b="1" dirty="0">
                      <a:solidFill>
                        <a:prstClr val="black">
                          <a:lumMod val="50000"/>
                          <a:lumOff val="50000"/>
                        </a:prstClr>
                      </a:solidFill>
                      <a:latin typeface="Calibri"/>
                    </a:rPr>
                    <a:t>CSO</a:t>
                  </a:r>
                </a:p>
                <a:p>
                  <a:pPr algn="ctr" defTabSz="914400"/>
                  <a:r>
                    <a:rPr lang="fr-FR" sz="1100" b="1" dirty="0">
                      <a:solidFill>
                        <a:prstClr val="black">
                          <a:lumMod val="50000"/>
                          <a:lumOff val="50000"/>
                        </a:prstClr>
                      </a:solidFill>
                      <a:latin typeface="Calibri"/>
                    </a:rPr>
                    <a:t>REPPOP</a:t>
                  </a:r>
                </a:p>
              </p:txBody>
            </p:sp>
            <p:sp>
              <p:nvSpPr>
                <p:cNvPr id="125" name="ZoneTexte 124"/>
                <p:cNvSpPr txBox="1"/>
                <p:nvPr/>
              </p:nvSpPr>
              <p:spPr>
                <a:xfrm>
                  <a:off x="1778766" y="3857628"/>
                  <a:ext cx="1357322" cy="938719"/>
                </a:xfrm>
                <a:prstGeom prst="rect">
                  <a:avLst/>
                </a:prstGeom>
                <a:noFill/>
              </p:spPr>
              <p:txBody>
                <a:bodyPr wrap="square" rtlCol="0">
                  <a:spAutoFit/>
                </a:bodyPr>
                <a:lstStyle/>
                <a:p>
                  <a:pPr algn="ctr" defTabSz="914400"/>
                  <a:r>
                    <a:rPr lang="fr-FR" sz="1100" b="1" dirty="0">
                      <a:solidFill>
                        <a:prstClr val="black">
                          <a:lumMod val="50000"/>
                          <a:lumOff val="50000"/>
                        </a:prstClr>
                      </a:solidFill>
                      <a:latin typeface="Calibri"/>
                    </a:rPr>
                    <a:t>SPECIALISTES : endocrinologues, diététiciens, psychiatres, psychologues</a:t>
                  </a:r>
                </a:p>
              </p:txBody>
            </p:sp>
            <p:sp>
              <p:nvSpPr>
                <p:cNvPr id="126" name="ZoneTexte 125"/>
                <p:cNvSpPr txBox="1"/>
                <p:nvPr/>
              </p:nvSpPr>
              <p:spPr>
                <a:xfrm>
                  <a:off x="2214546" y="2357430"/>
                  <a:ext cx="1357322" cy="600164"/>
                </a:xfrm>
                <a:prstGeom prst="rect">
                  <a:avLst/>
                </a:prstGeom>
                <a:noFill/>
              </p:spPr>
              <p:txBody>
                <a:bodyPr wrap="square" rtlCol="0">
                  <a:spAutoFit/>
                </a:bodyPr>
                <a:lstStyle/>
                <a:p>
                  <a:pPr algn="ctr" defTabSz="914400"/>
                  <a:r>
                    <a:rPr lang="fr-FR" sz="1100" b="1" dirty="0">
                      <a:solidFill>
                        <a:prstClr val="black">
                          <a:lumMod val="50000"/>
                          <a:lumOff val="50000"/>
                        </a:prstClr>
                      </a:solidFill>
                      <a:latin typeface="Calibri"/>
                    </a:rPr>
                    <a:t>Chirurgiens</a:t>
                  </a:r>
                </a:p>
                <a:p>
                  <a:pPr algn="ctr" defTabSz="914400"/>
                  <a:r>
                    <a:rPr lang="fr-FR" sz="1100" b="1" dirty="0">
                      <a:solidFill>
                        <a:prstClr val="black">
                          <a:lumMod val="50000"/>
                          <a:lumOff val="50000"/>
                        </a:prstClr>
                      </a:solidFill>
                      <a:latin typeface="Calibri"/>
                    </a:rPr>
                    <a:t>Bariatriques</a:t>
                  </a:r>
                </a:p>
                <a:p>
                  <a:pPr algn="ctr" defTabSz="914400"/>
                  <a:r>
                    <a:rPr lang="fr-FR" sz="1100" b="1" dirty="0">
                      <a:solidFill>
                        <a:prstClr val="black">
                          <a:lumMod val="50000"/>
                          <a:lumOff val="50000"/>
                        </a:prstClr>
                      </a:solidFill>
                      <a:latin typeface="Calibri"/>
                    </a:rPr>
                    <a:t>Et esthétique</a:t>
                  </a:r>
                </a:p>
              </p:txBody>
            </p:sp>
            <p:sp>
              <p:nvSpPr>
                <p:cNvPr id="128" name="ZoneTexte 127"/>
                <p:cNvSpPr txBox="1"/>
                <p:nvPr/>
              </p:nvSpPr>
              <p:spPr>
                <a:xfrm>
                  <a:off x="2858886" y="5429264"/>
                  <a:ext cx="1357322" cy="430887"/>
                </a:xfrm>
                <a:prstGeom prst="rect">
                  <a:avLst/>
                </a:prstGeom>
                <a:noFill/>
              </p:spPr>
              <p:txBody>
                <a:bodyPr wrap="square" rtlCol="0">
                  <a:spAutoFit/>
                </a:bodyPr>
                <a:lstStyle/>
                <a:p>
                  <a:pPr algn="ctr" defTabSz="914400"/>
                  <a:r>
                    <a:rPr lang="fr-FR" sz="1100" b="1" dirty="0">
                      <a:solidFill>
                        <a:prstClr val="black">
                          <a:lumMod val="50000"/>
                          <a:lumOff val="50000"/>
                        </a:prstClr>
                      </a:solidFill>
                      <a:latin typeface="Calibri"/>
                    </a:rPr>
                    <a:t>INSTITUTIONS : </a:t>
                  </a:r>
                </a:p>
                <a:p>
                  <a:pPr algn="ctr" defTabSz="914400"/>
                  <a:r>
                    <a:rPr lang="fr-FR" sz="1100" b="1" dirty="0">
                      <a:solidFill>
                        <a:prstClr val="black">
                          <a:lumMod val="50000"/>
                          <a:lumOff val="50000"/>
                        </a:prstClr>
                      </a:solidFill>
                      <a:latin typeface="Calibri"/>
                    </a:rPr>
                    <a:t>ARS, DRJSCS</a:t>
                  </a:r>
                </a:p>
              </p:txBody>
            </p:sp>
            <p:sp>
              <p:nvSpPr>
                <p:cNvPr id="129" name="ZoneTexte 128"/>
                <p:cNvSpPr txBox="1"/>
                <p:nvPr/>
              </p:nvSpPr>
              <p:spPr>
                <a:xfrm>
                  <a:off x="3370727" y="4205013"/>
                  <a:ext cx="2071702" cy="646331"/>
                </a:xfrm>
                <a:prstGeom prst="rect">
                  <a:avLst/>
                </a:prstGeom>
                <a:noFill/>
              </p:spPr>
              <p:txBody>
                <a:bodyPr wrap="square" rtlCol="0">
                  <a:spAutoFit/>
                </a:bodyPr>
                <a:lstStyle/>
                <a:p>
                  <a:pPr algn="ctr" defTabSz="914400"/>
                  <a:r>
                    <a:rPr lang="fr-FR" dirty="0">
                      <a:solidFill>
                        <a:prstClr val="black">
                          <a:lumMod val="65000"/>
                          <a:lumOff val="35000"/>
                        </a:prstClr>
                      </a:solidFill>
                      <a:latin typeface="Calibri"/>
                    </a:rPr>
                    <a:t>Les patients ont besoin de nous tous</a:t>
                  </a:r>
                </a:p>
              </p:txBody>
            </p:sp>
          </p:grpSp>
        </p:grpSp>
      </p:grpSp>
      <p:sp>
        <p:nvSpPr>
          <p:cNvPr id="133" name="ZoneTexte 132"/>
          <p:cNvSpPr txBox="1"/>
          <p:nvPr/>
        </p:nvSpPr>
        <p:spPr>
          <a:xfrm>
            <a:off x="7043176" y="1584001"/>
            <a:ext cx="3786214" cy="369332"/>
          </a:xfrm>
          <a:prstGeom prst="rect">
            <a:avLst/>
          </a:prstGeom>
          <a:noFill/>
        </p:spPr>
        <p:txBody>
          <a:bodyPr wrap="square" rtlCol="0">
            <a:spAutoFit/>
          </a:bodyPr>
          <a:lstStyle/>
          <a:p>
            <a:pPr algn="ctr" defTabSz="914400"/>
            <a:r>
              <a:rPr lang="fr-FR" b="1" dirty="0">
                <a:solidFill>
                  <a:srgbClr val="8064A2">
                    <a:lumMod val="75000"/>
                  </a:srgbClr>
                </a:solidFill>
                <a:latin typeface="Calibri"/>
              </a:rPr>
              <a:t>La passerelle soignants/soignés</a:t>
            </a:r>
          </a:p>
        </p:txBody>
      </p:sp>
      <p:sp>
        <p:nvSpPr>
          <p:cNvPr id="134" name="ZoneTexte 133"/>
          <p:cNvSpPr txBox="1"/>
          <p:nvPr/>
        </p:nvSpPr>
        <p:spPr>
          <a:xfrm>
            <a:off x="7394711" y="2635248"/>
            <a:ext cx="3786214" cy="3939540"/>
          </a:xfrm>
          <a:prstGeom prst="rect">
            <a:avLst/>
          </a:prstGeom>
          <a:noFill/>
        </p:spPr>
        <p:txBody>
          <a:bodyPr wrap="square" rtlCol="0">
            <a:spAutoFit/>
          </a:bodyPr>
          <a:lstStyle/>
          <a:p>
            <a:pPr defTabSz="914400"/>
            <a:r>
              <a:rPr lang="fr-FR" sz="1600" b="1" dirty="0">
                <a:solidFill>
                  <a:srgbClr val="8064A2">
                    <a:lumMod val="75000"/>
                  </a:srgbClr>
                </a:solidFill>
                <a:latin typeface="Calibri"/>
              </a:rPr>
              <a:t>Nos règles : </a:t>
            </a:r>
          </a:p>
          <a:p>
            <a:pPr defTabSz="914400"/>
            <a:endParaRPr lang="fr-FR" sz="1400" b="1" dirty="0">
              <a:solidFill>
                <a:srgbClr val="8064A2">
                  <a:lumMod val="75000"/>
                </a:srgbClr>
              </a:solidFill>
              <a:latin typeface="Calibri"/>
            </a:endParaRPr>
          </a:p>
          <a:p>
            <a:pPr defTabSz="914400"/>
            <a:r>
              <a:rPr lang="fr-FR" sz="1400" b="1" dirty="0">
                <a:solidFill>
                  <a:srgbClr val="8064A2">
                    <a:lumMod val="75000"/>
                  </a:srgbClr>
                </a:solidFill>
                <a:latin typeface="Calibri"/>
              </a:rPr>
              <a:t>Orienter vers des professionnels ou des structures spécialisées dans la prise en charge de l’obésité</a:t>
            </a:r>
          </a:p>
          <a:p>
            <a:pPr defTabSz="914400"/>
            <a:endParaRPr lang="fr-FR" sz="1400" b="1" dirty="0">
              <a:solidFill>
                <a:srgbClr val="8064A2">
                  <a:lumMod val="75000"/>
                </a:srgbClr>
              </a:solidFill>
              <a:latin typeface="Calibri"/>
            </a:endParaRPr>
          </a:p>
          <a:p>
            <a:pPr defTabSz="914400"/>
            <a:r>
              <a:rPr lang="fr-FR" sz="1400" b="1" dirty="0">
                <a:solidFill>
                  <a:srgbClr val="8064A2">
                    <a:lumMod val="75000"/>
                  </a:srgbClr>
                </a:solidFill>
                <a:latin typeface="Calibri"/>
              </a:rPr>
              <a:t>Échanger nos expériences en tant que « patient »</a:t>
            </a:r>
          </a:p>
          <a:p>
            <a:pPr defTabSz="914400"/>
            <a:endParaRPr lang="fr-FR" sz="1400" b="1" dirty="0">
              <a:solidFill>
                <a:srgbClr val="8064A2">
                  <a:lumMod val="75000"/>
                </a:srgbClr>
              </a:solidFill>
              <a:latin typeface="Calibri"/>
            </a:endParaRPr>
          </a:p>
          <a:p>
            <a:pPr defTabSz="914400"/>
            <a:r>
              <a:rPr lang="fr-FR" sz="1400" b="1" dirty="0">
                <a:solidFill>
                  <a:srgbClr val="8064A2">
                    <a:lumMod val="75000"/>
                  </a:srgbClr>
                </a:solidFill>
                <a:latin typeface="Calibri"/>
              </a:rPr>
              <a:t>Faire participer des professionnels compétents </a:t>
            </a:r>
          </a:p>
          <a:p>
            <a:pPr defTabSz="914400"/>
            <a:r>
              <a:rPr lang="fr-FR" sz="1400" b="1" dirty="0">
                <a:solidFill>
                  <a:srgbClr val="8064A2">
                    <a:lumMod val="75000"/>
                  </a:srgbClr>
                </a:solidFill>
                <a:latin typeface="Calibri"/>
              </a:rPr>
              <a:t>lors des ateliers ou réunions d’informations</a:t>
            </a:r>
          </a:p>
          <a:p>
            <a:pPr defTabSz="914400"/>
            <a:endParaRPr lang="fr-FR" sz="1400" b="1" dirty="0">
              <a:solidFill>
                <a:srgbClr val="8064A2">
                  <a:lumMod val="75000"/>
                </a:srgbClr>
              </a:solidFill>
              <a:latin typeface="Calibri"/>
            </a:endParaRPr>
          </a:p>
          <a:p>
            <a:pPr defTabSz="914400"/>
            <a:r>
              <a:rPr lang="fr-FR" sz="1400" b="1" dirty="0">
                <a:solidFill>
                  <a:srgbClr val="8064A2">
                    <a:lumMod val="75000"/>
                  </a:srgbClr>
                </a:solidFill>
                <a:latin typeface="Calibri"/>
              </a:rPr>
              <a:t>Secret médical et charte de bonne conduite</a:t>
            </a:r>
          </a:p>
          <a:p>
            <a:pPr defTabSz="914400"/>
            <a:endParaRPr lang="fr-FR" sz="1400" b="1" dirty="0">
              <a:solidFill>
                <a:srgbClr val="8064A2">
                  <a:lumMod val="75000"/>
                </a:srgbClr>
              </a:solidFill>
              <a:latin typeface="Calibri"/>
            </a:endParaRPr>
          </a:p>
          <a:p>
            <a:pPr defTabSz="914400"/>
            <a:r>
              <a:rPr lang="fr-FR" sz="1400" b="1" dirty="0">
                <a:solidFill>
                  <a:srgbClr val="8064A2">
                    <a:lumMod val="75000"/>
                  </a:srgbClr>
                </a:solidFill>
                <a:latin typeface="Calibri"/>
              </a:rPr>
              <a:t>Refus de propagande</a:t>
            </a:r>
          </a:p>
          <a:p>
            <a:pPr defTabSz="914400"/>
            <a:endParaRPr lang="fr-FR" sz="1400" b="1" dirty="0">
              <a:solidFill>
                <a:srgbClr val="8064A2">
                  <a:lumMod val="75000"/>
                </a:srgbClr>
              </a:solidFill>
              <a:latin typeface="Calibri"/>
            </a:endParaRPr>
          </a:p>
          <a:p>
            <a:pPr defTabSz="914400"/>
            <a:r>
              <a:rPr lang="fr-FR" sz="1400" b="1" dirty="0">
                <a:solidFill>
                  <a:srgbClr val="8064A2">
                    <a:lumMod val="75000"/>
                  </a:srgbClr>
                </a:solidFill>
                <a:latin typeface="Calibri"/>
              </a:rPr>
              <a:t>L’association est indépendante </a:t>
            </a:r>
          </a:p>
          <a:p>
            <a:pPr defTabSz="914400"/>
            <a:endParaRPr lang="fr-FR" sz="1200" b="1" dirty="0">
              <a:solidFill>
                <a:srgbClr val="8064A2">
                  <a:lumMod val="75000"/>
                </a:srgbClr>
              </a:solidFill>
              <a:latin typeface="Calibri"/>
            </a:endParaRPr>
          </a:p>
        </p:txBody>
      </p:sp>
      <p:sp>
        <p:nvSpPr>
          <p:cNvPr id="23" name="ZoneTexte 22"/>
          <p:cNvSpPr txBox="1"/>
          <p:nvPr/>
        </p:nvSpPr>
        <p:spPr>
          <a:xfrm>
            <a:off x="844960" y="1090105"/>
            <a:ext cx="2428892" cy="923330"/>
          </a:xfrm>
          <a:prstGeom prst="rect">
            <a:avLst/>
          </a:prstGeom>
          <a:noFill/>
        </p:spPr>
        <p:txBody>
          <a:bodyPr wrap="square" rtlCol="0">
            <a:spAutoFit/>
          </a:bodyPr>
          <a:lstStyle/>
          <a:p>
            <a:pPr defTabSz="914400"/>
            <a:r>
              <a:rPr lang="fr-FR" dirty="0">
                <a:solidFill>
                  <a:prstClr val="black">
                    <a:lumMod val="85000"/>
                    <a:lumOff val="15000"/>
                  </a:prstClr>
                </a:solidFill>
                <a:latin typeface="Calibri"/>
              </a:rPr>
              <a:t>Premier</a:t>
            </a:r>
          </a:p>
          <a:p>
            <a:pPr defTabSz="914400"/>
            <a:r>
              <a:rPr lang="fr-FR" dirty="0">
                <a:solidFill>
                  <a:prstClr val="black">
                    <a:lumMod val="85000"/>
                    <a:lumOff val="15000"/>
                  </a:prstClr>
                </a:solidFill>
                <a:latin typeface="Calibri"/>
              </a:rPr>
              <a:t>Deuxième et</a:t>
            </a:r>
          </a:p>
          <a:p>
            <a:pPr defTabSz="914400"/>
            <a:r>
              <a:rPr lang="fr-FR" dirty="0">
                <a:solidFill>
                  <a:prstClr val="black">
                    <a:lumMod val="85000"/>
                    <a:lumOff val="15000"/>
                  </a:prstClr>
                </a:solidFill>
                <a:latin typeface="Calibri"/>
              </a:rPr>
              <a:t>Troisième recours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88" y="2604902"/>
            <a:ext cx="1524010" cy="1655636"/>
          </a:xfrm>
          <a:prstGeom prst="rect">
            <a:avLst/>
          </a:prstGeom>
        </p:spPr>
      </p:pic>
    </p:spTree>
    <p:extLst>
      <p:ext uri="{BB962C8B-B14F-4D97-AF65-F5344CB8AC3E}">
        <p14:creationId xmlns:p14="http://schemas.microsoft.com/office/powerpoint/2010/main" val="3380666573"/>
      </p:ext>
    </p:extLst>
  </p:cSld>
  <p:clrMapOvr>
    <a:masterClrMapping/>
  </p:clrMapOvr>
  <mc:AlternateContent xmlns:mc="http://schemas.openxmlformats.org/markup-compatibility/2006" xmlns:p14="http://schemas.microsoft.com/office/powerpoint/2010/main">
    <mc:Choice Requires="p14">
      <p:transition p14:dur="0" advClick="0" advTm="75000"/>
    </mc:Choice>
    <mc:Fallback xmlns="">
      <p:transition advClick="0" advTm="7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Groupe 99"/>
          <p:cNvGrpSpPr/>
          <p:nvPr/>
        </p:nvGrpSpPr>
        <p:grpSpPr>
          <a:xfrm>
            <a:off x="-11885" y="5458898"/>
            <a:ext cx="9144000" cy="1446280"/>
            <a:chOff x="0" y="5315495"/>
            <a:chExt cx="9144000" cy="1446280"/>
          </a:xfrm>
        </p:grpSpPr>
        <p:pic>
          <p:nvPicPr>
            <p:cNvPr id="101" name="Image 10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15495"/>
              <a:ext cx="9144000" cy="1397134"/>
            </a:xfrm>
            <a:prstGeom prst="rect">
              <a:avLst/>
            </a:prstGeom>
          </p:spPr>
        </p:pic>
        <p:pic>
          <p:nvPicPr>
            <p:cNvPr id="102" name="Image 10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5927767"/>
              <a:ext cx="834008" cy="834008"/>
            </a:xfrm>
            <a:prstGeom prst="rect">
              <a:avLst/>
            </a:prstGeom>
          </p:spPr>
        </p:pic>
        <p:pic>
          <p:nvPicPr>
            <p:cNvPr id="103" name="Image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0161" y="5867091"/>
              <a:ext cx="551309" cy="551309"/>
            </a:xfrm>
            <a:prstGeom prst="rect">
              <a:avLst/>
            </a:prstGeom>
          </p:spPr>
        </p:pic>
        <p:pic>
          <p:nvPicPr>
            <p:cNvPr id="104" name="Image 10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8116" y="5654208"/>
              <a:ext cx="719708" cy="719708"/>
            </a:xfrm>
            <a:prstGeom prst="rect">
              <a:avLst/>
            </a:prstGeom>
          </p:spPr>
        </p:pic>
        <p:pic>
          <p:nvPicPr>
            <p:cNvPr id="105" name="Image 10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4128" y="5794518"/>
              <a:ext cx="439088" cy="439088"/>
            </a:xfrm>
            <a:prstGeom prst="rect">
              <a:avLst/>
            </a:prstGeom>
          </p:spPr>
        </p:pic>
      </p:grpSp>
      <p:sp>
        <p:nvSpPr>
          <p:cNvPr id="49158" name="Rectangle 6"/>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a:endParaRPr lang="fr-FR">
              <a:solidFill>
                <a:prstClr val="black"/>
              </a:solidFill>
              <a:latin typeface="Calibri"/>
            </a:endParaRPr>
          </a:p>
        </p:txBody>
      </p:sp>
      <p:sp>
        <p:nvSpPr>
          <p:cNvPr id="202" name="ZoneTexte 201"/>
          <p:cNvSpPr txBox="1"/>
          <p:nvPr/>
        </p:nvSpPr>
        <p:spPr>
          <a:xfrm>
            <a:off x="1881158" y="3643314"/>
            <a:ext cx="5429288" cy="369332"/>
          </a:xfrm>
          <a:prstGeom prst="rect">
            <a:avLst/>
          </a:prstGeom>
          <a:noFill/>
        </p:spPr>
        <p:txBody>
          <a:bodyPr wrap="square" rtlCol="0">
            <a:spAutoFit/>
          </a:bodyPr>
          <a:lstStyle/>
          <a:p>
            <a:pPr defTabSz="914400"/>
            <a:endParaRPr lang="fr-FR" dirty="0">
              <a:solidFill>
                <a:prstClr val="black"/>
              </a:solidFill>
              <a:latin typeface="Calibri"/>
            </a:endParaRPr>
          </a:p>
        </p:txBody>
      </p:sp>
      <p:grpSp>
        <p:nvGrpSpPr>
          <p:cNvPr id="5" name="Groupe 320"/>
          <p:cNvGrpSpPr/>
          <p:nvPr/>
        </p:nvGrpSpPr>
        <p:grpSpPr>
          <a:xfrm>
            <a:off x="1666844" y="2976088"/>
            <a:ext cx="7215238" cy="2381738"/>
            <a:chOff x="214282" y="3571876"/>
            <a:chExt cx="7215238" cy="2381738"/>
          </a:xfrm>
        </p:grpSpPr>
        <p:sp>
          <p:nvSpPr>
            <p:cNvPr id="227" name="ZoneTexte 226"/>
            <p:cNvSpPr txBox="1"/>
            <p:nvPr/>
          </p:nvSpPr>
          <p:spPr>
            <a:xfrm>
              <a:off x="214282" y="3571876"/>
              <a:ext cx="5357850" cy="584775"/>
            </a:xfrm>
            <a:prstGeom prst="rect">
              <a:avLst/>
            </a:prstGeom>
            <a:noFill/>
          </p:spPr>
          <p:txBody>
            <a:bodyPr wrap="square" rtlCol="0">
              <a:spAutoFit/>
            </a:bodyPr>
            <a:lstStyle/>
            <a:p>
              <a:pPr defTabSz="914400"/>
              <a:r>
                <a:rPr lang="fr-FR" sz="1600" b="1" dirty="0">
                  <a:solidFill>
                    <a:prstClr val="black"/>
                  </a:solidFill>
                  <a:latin typeface="Calibri"/>
                </a:rPr>
                <a:t>Activités en groupe proposées par l’association Elisea</a:t>
              </a:r>
            </a:p>
            <a:p>
              <a:pPr defTabSz="914400"/>
              <a:endParaRPr lang="fr-FR" sz="1600" b="1" dirty="0">
                <a:solidFill>
                  <a:prstClr val="black"/>
                </a:solidFill>
                <a:latin typeface="Calibri"/>
              </a:endParaRPr>
            </a:p>
          </p:txBody>
        </p:sp>
        <p:grpSp>
          <p:nvGrpSpPr>
            <p:cNvPr id="6" name="Groupe 294"/>
            <p:cNvGrpSpPr/>
            <p:nvPr/>
          </p:nvGrpSpPr>
          <p:grpSpPr>
            <a:xfrm>
              <a:off x="285720" y="3857628"/>
              <a:ext cx="7143800" cy="895327"/>
              <a:chOff x="285720" y="3929066"/>
              <a:chExt cx="7143800" cy="895327"/>
            </a:xfrm>
          </p:grpSpPr>
          <p:grpSp>
            <p:nvGrpSpPr>
              <p:cNvPr id="7" name="Group 1"/>
              <p:cNvGrpSpPr>
                <a:grpSpLocks noChangeAspect="1"/>
              </p:cNvGrpSpPr>
              <p:nvPr/>
            </p:nvGrpSpPr>
            <p:grpSpPr bwMode="auto">
              <a:xfrm>
                <a:off x="285720" y="4071942"/>
                <a:ext cx="93096" cy="72000"/>
                <a:chOff x="2127" y="316"/>
                <a:chExt cx="281" cy="334"/>
              </a:xfrm>
            </p:grpSpPr>
            <p:sp>
              <p:nvSpPr>
                <p:cNvPr id="229" name="Freeform 5"/>
                <p:cNvSpPr>
                  <a:spLocks/>
                </p:cNvSpPr>
                <p:nvPr/>
              </p:nvSpPr>
              <p:spPr bwMode="auto">
                <a:xfrm>
                  <a:off x="2137" y="415"/>
                  <a:ext cx="101" cy="409"/>
                </a:xfrm>
                <a:custGeom>
                  <a:avLst/>
                  <a:gdLst/>
                  <a:ahLst/>
                  <a:cxnLst>
                    <a:cxn ang="0">
                      <a:pos x="84" y="48"/>
                    </a:cxn>
                    <a:cxn ang="0">
                      <a:pos x="78" y="27"/>
                    </a:cxn>
                    <a:cxn ang="0">
                      <a:pos x="76" y="5"/>
                    </a:cxn>
                    <a:cxn ang="0">
                      <a:pos x="75" y="0"/>
                    </a:cxn>
                    <a:cxn ang="0">
                      <a:pos x="67" y="157"/>
                    </a:cxn>
                    <a:cxn ang="0">
                      <a:pos x="83" y="171"/>
                    </a:cxn>
                    <a:cxn ang="0">
                      <a:pos x="101" y="184"/>
                    </a:cxn>
                    <a:cxn ang="0">
                      <a:pos x="92" y="68"/>
                    </a:cxn>
                    <a:cxn ang="0">
                      <a:pos x="84" y="48"/>
                    </a:cxn>
                  </a:cxnLst>
                  <a:rect l="0" t="0" r="r" b="b"/>
                  <a:pathLst>
                    <a:path w="101" h="409">
                      <a:moveTo>
                        <a:pt x="84" y="48"/>
                      </a:moveTo>
                      <a:lnTo>
                        <a:pt x="78" y="27"/>
                      </a:lnTo>
                      <a:lnTo>
                        <a:pt x="76" y="5"/>
                      </a:lnTo>
                      <a:lnTo>
                        <a:pt x="75" y="0"/>
                      </a:lnTo>
                      <a:lnTo>
                        <a:pt x="67" y="157"/>
                      </a:lnTo>
                      <a:lnTo>
                        <a:pt x="83" y="171"/>
                      </a:lnTo>
                      <a:lnTo>
                        <a:pt x="101" y="184"/>
                      </a:lnTo>
                      <a:lnTo>
                        <a:pt x="92" y="68"/>
                      </a:lnTo>
                      <a:lnTo>
                        <a:pt x="84" y="48"/>
                      </a:lnTo>
                      <a:close/>
                    </a:path>
                  </a:pathLst>
                </a:custGeom>
                <a:solidFill>
                  <a:srgbClr val="6BC4CD"/>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230" name="Freeform 4"/>
                <p:cNvSpPr>
                  <a:spLocks/>
                </p:cNvSpPr>
                <p:nvPr/>
              </p:nvSpPr>
              <p:spPr bwMode="auto">
                <a:xfrm>
                  <a:off x="2137" y="415"/>
                  <a:ext cx="101" cy="409"/>
                </a:xfrm>
                <a:custGeom>
                  <a:avLst/>
                  <a:gdLst/>
                  <a:ahLst/>
                  <a:cxnLst>
                    <a:cxn ang="0">
                      <a:pos x="5" y="44"/>
                    </a:cxn>
                    <a:cxn ang="0">
                      <a:pos x="18" y="86"/>
                    </a:cxn>
                    <a:cxn ang="0">
                      <a:pos x="39" y="124"/>
                    </a:cxn>
                    <a:cxn ang="0">
                      <a:pos x="67" y="157"/>
                    </a:cxn>
                    <a:cxn ang="0">
                      <a:pos x="77" y="-22"/>
                    </a:cxn>
                    <a:cxn ang="0">
                      <a:pos x="90" y="-64"/>
                    </a:cxn>
                    <a:cxn ang="0">
                      <a:pos x="114" y="-100"/>
                    </a:cxn>
                    <a:cxn ang="0">
                      <a:pos x="147" y="-128"/>
                    </a:cxn>
                    <a:cxn ang="0">
                      <a:pos x="188" y="-146"/>
                    </a:cxn>
                    <a:cxn ang="0">
                      <a:pos x="233" y="-154"/>
                    </a:cxn>
                    <a:cxn ang="0">
                      <a:pos x="262" y="-152"/>
                    </a:cxn>
                    <a:cxn ang="0">
                      <a:pos x="305" y="-140"/>
                    </a:cxn>
                    <a:cxn ang="0">
                      <a:pos x="343" y="-117"/>
                    </a:cxn>
                    <a:cxn ang="0">
                      <a:pos x="373" y="-86"/>
                    </a:cxn>
                    <a:cxn ang="0">
                      <a:pos x="393" y="-48"/>
                    </a:cxn>
                    <a:cxn ang="0">
                      <a:pos x="401" y="-4"/>
                    </a:cxn>
                    <a:cxn ang="0">
                      <a:pos x="399" y="22"/>
                    </a:cxn>
                    <a:cxn ang="0">
                      <a:pos x="386" y="64"/>
                    </a:cxn>
                    <a:cxn ang="0">
                      <a:pos x="362" y="100"/>
                    </a:cxn>
                    <a:cxn ang="0">
                      <a:pos x="329" y="128"/>
                    </a:cxn>
                    <a:cxn ang="0">
                      <a:pos x="289" y="147"/>
                    </a:cxn>
                    <a:cxn ang="0">
                      <a:pos x="243" y="154"/>
                    </a:cxn>
                    <a:cxn ang="0">
                      <a:pos x="214" y="153"/>
                    </a:cxn>
                    <a:cxn ang="0">
                      <a:pos x="171" y="140"/>
                    </a:cxn>
                    <a:cxn ang="0">
                      <a:pos x="133" y="118"/>
                    </a:cxn>
                    <a:cxn ang="0">
                      <a:pos x="103" y="86"/>
                    </a:cxn>
                    <a:cxn ang="0">
                      <a:pos x="101" y="184"/>
                    </a:cxn>
                    <a:cxn ang="0">
                      <a:pos x="140" y="205"/>
                    </a:cxn>
                    <a:cxn ang="0">
                      <a:pos x="183" y="219"/>
                    </a:cxn>
                    <a:cxn ang="0">
                      <a:pos x="229" y="225"/>
                    </a:cxn>
                    <a:cxn ang="0">
                      <a:pos x="262" y="224"/>
                    </a:cxn>
                    <a:cxn ang="0">
                      <a:pos x="307" y="216"/>
                    </a:cxn>
                    <a:cxn ang="0">
                      <a:pos x="349" y="199"/>
                    </a:cxn>
                    <a:cxn ang="0">
                      <a:pos x="386" y="176"/>
                    </a:cxn>
                    <a:cxn ang="0">
                      <a:pos x="418" y="147"/>
                    </a:cxn>
                    <a:cxn ang="0">
                      <a:pos x="444" y="112"/>
                    </a:cxn>
                    <a:cxn ang="0">
                      <a:pos x="463" y="73"/>
                    </a:cxn>
                    <a:cxn ang="0">
                      <a:pos x="473" y="31"/>
                    </a:cxn>
                    <a:cxn ang="0">
                      <a:pos x="476" y="0"/>
                    </a:cxn>
                    <a:cxn ang="0">
                      <a:pos x="471" y="-44"/>
                    </a:cxn>
                    <a:cxn ang="0">
                      <a:pos x="458" y="-86"/>
                    </a:cxn>
                    <a:cxn ang="0">
                      <a:pos x="437" y="-123"/>
                    </a:cxn>
                    <a:cxn ang="0">
                      <a:pos x="409" y="-156"/>
                    </a:cxn>
                    <a:cxn ang="0">
                      <a:pos x="375" y="-184"/>
                    </a:cxn>
                    <a:cxn ang="0">
                      <a:pos x="336" y="-205"/>
                    </a:cxn>
                    <a:cxn ang="0">
                      <a:pos x="293" y="-219"/>
                    </a:cxn>
                    <a:cxn ang="0">
                      <a:pos x="247" y="-225"/>
                    </a:cxn>
                    <a:cxn ang="0">
                      <a:pos x="214" y="-224"/>
                    </a:cxn>
                    <a:cxn ang="0">
                      <a:pos x="169" y="-215"/>
                    </a:cxn>
                    <a:cxn ang="0">
                      <a:pos x="127" y="-199"/>
                    </a:cxn>
                    <a:cxn ang="0">
                      <a:pos x="90" y="-176"/>
                    </a:cxn>
                    <a:cxn ang="0">
                      <a:pos x="58" y="-146"/>
                    </a:cxn>
                    <a:cxn ang="0">
                      <a:pos x="32" y="-112"/>
                    </a:cxn>
                    <a:cxn ang="0">
                      <a:pos x="13" y="-73"/>
                    </a:cxn>
                    <a:cxn ang="0">
                      <a:pos x="3" y="-31"/>
                    </a:cxn>
                    <a:cxn ang="0">
                      <a:pos x="0" y="0"/>
                    </a:cxn>
                  </a:cxnLst>
                  <a:rect l="0" t="0" r="r" b="b"/>
                  <a:pathLst>
                    <a:path w="101" h="409">
                      <a:moveTo>
                        <a:pt x="2" y="23"/>
                      </a:moveTo>
                      <a:lnTo>
                        <a:pt x="5" y="44"/>
                      </a:lnTo>
                      <a:lnTo>
                        <a:pt x="11" y="66"/>
                      </a:lnTo>
                      <a:lnTo>
                        <a:pt x="18" y="86"/>
                      </a:lnTo>
                      <a:lnTo>
                        <a:pt x="28" y="105"/>
                      </a:lnTo>
                      <a:lnTo>
                        <a:pt x="39" y="124"/>
                      </a:lnTo>
                      <a:lnTo>
                        <a:pt x="52" y="141"/>
                      </a:lnTo>
                      <a:lnTo>
                        <a:pt x="67" y="157"/>
                      </a:lnTo>
                      <a:lnTo>
                        <a:pt x="75" y="0"/>
                      </a:lnTo>
                      <a:lnTo>
                        <a:pt x="77" y="-22"/>
                      </a:lnTo>
                      <a:lnTo>
                        <a:pt x="82" y="-44"/>
                      </a:lnTo>
                      <a:lnTo>
                        <a:pt x="90" y="-64"/>
                      </a:lnTo>
                      <a:lnTo>
                        <a:pt x="101" y="-82"/>
                      </a:lnTo>
                      <a:lnTo>
                        <a:pt x="114" y="-100"/>
                      </a:lnTo>
                      <a:lnTo>
                        <a:pt x="130" y="-115"/>
                      </a:lnTo>
                      <a:lnTo>
                        <a:pt x="147" y="-128"/>
                      </a:lnTo>
                      <a:lnTo>
                        <a:pt x="167" y="-138"/>
                      </a:lnTo>
                      <a:lnTo>
                        <a:pt x="188" y="-146"/>
                      </a:lnTo>
                      <a:lnTo>
                        <a:pt x="210" y="-152"/>
                      </a:lnTo>
                      <a:lnTo>
                        <a:pt x="233" y="-154"/>
                      </a:lnTo>
                      <a:lnTo>
                        <a:pt x="238" y="-154"/>
                      </a:lnTo>
                      <a:lnTo>
                        <a:pt x="262" y="-152"/>
                      </a:lnTo>
                      <a:lnTo>
                        <a:pt x="284" y="-148"/>
                      </a:lnTo>
                      <a:lnTo>
                        <a:pt x="305" y="-140"/>
                      </a:lnTo>
                      <a:lnTo>
                        <a:pt x="325" y="-130"/>
                      </a:lnTo>
                      <a:lnTo>
                        <a:pt x="343" y="-117"/>
                      </a:lnTo>
                      <a:lnTo>
                        <a:pt x="359" y="-103"/>
                      </a:lnTo>
                      <a:lnTo>
                        <a:pt x="373" y="-86"/>
                      </a:lnTo>
                      <a:lnTo>
                        <a:pt x="384" y="-68"/>
                      </a:lnTo>
                      <a:lnTo>
                        <a:pt x="393" y="-48"/>
                      </a:lnTo>
                      <a:lnTo>
                        <a:pt x="398" y="-27"/>
                      </a:lnTo>
                      <a:lnTo>
                        <a:pt x="401" y="-4"/>
                      </a:lnTo>
                      <a:lnTo>
                        <a:pt x="401" y="0"/>
                      </a:lnTo>
                      <a:lnTo>
                        <a:pt x="399" y="22"/>
                      </a:lnTo>
                      <a:lnTo>
                        <a:pt x="394" y="44"/>
                      </a:lnTo>
                      <a:lnTo>
                        <a:pt x="386" y="64"/>
                      </a:lnTo>
                      <a:lnTo>
                        <a:pt x="375" y="83"/>
                      </a:lnTo>
                      <a:lnTo>
                        <a:pt x="362" y="100"/>
                      </a:lnTo>
                      <a:lnTo>
                        <a:pt x="346" y="115"/>
                      </a:lnTo>
                      <a:lnTo>
                        <a:pt x="329" y="128"/>
                      </a:lnTo>
                      <a:lnTo>
                        <a:pt x="309" y="139"/>
                      </a:lnTo>
                      <a:lnTo>
                        <a:pt x="289" y="147"/>
                      </a:lnTo>
                      <a:lnTo>
                        <a:pt x="266" y="152"/>
                      </a:lnTo>
                      <a:lnTo>
                        <a:pt x="243" y="154"/>
                      </a:lnTo>
                      <a:lnTo>
                        <a:pt x="238" y="154"/>
                      </a:lnTo>
                      <a:lnTo>
                        <a:pt x="214" y="153"/>
                      </a:lnTo>
                      <a:lnTo>
                        <a:pt x="192" y="148"/>
                      </a:lnTo>
                      <a:lnTo>
                        <a:pt x="171" y="140"/>
                      </a:lnTo>
                      <a:lnTo>
                        <a:pt x="151" y="130"/>
                      </a:lnTo>
                      <a:lnTo>
                        <a:pt x="133" y="118"/>
                      </a:lnTo>
                      <a:lnTo>
                        <a:pt x="117" y="103"/>
                      </a:lnTo>
                      <a:lnTo>
                        <a:pt x="103" y="86"/>
                      </a:lnTo>
                      <a:lnTo>
                        <a:pt x="92" y="68"/>
                      </a:lnTo>
                      <a:lnTo>
                        <a:pt x="101" y="184"/>
                      </a:lnTo>
                      <a:lnTo>
                        <a:pt x="120" y="196"/>
                      </a:lnTo>
                      <a:lnTo>
                        <a:pt x="140" y="205"/>
                      </a:lnTo>
                      <a:lnTo>
                        <a:pt x="161" y="213"/>
                      </a:lnTo>
                      <a:lnTo>
                        <a:pt x="183" y="219"/>
                      </a:lnTo>
                      <a:lnTo>
                        <a:pt x="206" y="223"/>
                      </a:lnTo>
                      <a:lnTo>
                        <a:pt x="229" y="225"/>
                      </a:lnTo>
                      <a:lnTo>
                        <a:pt x="238" y="225"/>
                      </a:lnTo>
                      <a:lnTo>
                        <a:pt x="262" y="224"/>
                      </a:lnTo>
                      <a:lnTo>
                        <a:pt x="285" y="221"/>
                      </a:lnTo>
                      <a:lnTo>
                        <a:pt x="307" y="216"/>
                      </a:lnTo>
                      <a:lnTo>
                        <a:pt x="328" y="208"/>
                      </a:lnTo>
                      <a:lnTo>
                        <a:pt x="349" y="199"/>
                      </a:lnTo>
                      <a:lnTo>
                        <a:pt x="368" y="189"/>
                      </a:lnTo>
                      <a:lnTo>
                        <a:pt x="386" y="176"/>
                      </a:lnTo>
                      <a:lnTo>
                        <a:pt x="403" y="162"/>
                      </a:lnTo>
                      <a:lnTo>
                        <a:pt x="418" y="147"/>
                      </a:lnTo>
                      <a:lnTo>
                        <a:pt x="432" y="130"/>
                      </a:lnTo>
                      <a:lnTo>
                        <a:pt x="444" y="112"/>
                      </a:lnTo>
                      <a:lnTo>
                        <a:pt x="454" y="93"/>
                      </a:lnTo>
                      <a:lnTo>
                        <a:pt x="463" y="73"/>
                      </a:lnTo>
                      <a:lnTo>
                        <a:pt x="469" y="52"/>
                      </a:lnTo>
                      <a:lnTo>
                        <a:pt x="473" y="31"/>
                      </a:lnTo>
                      <a:lnTo>
                        <a:pt x="475" y="9"/>
                      </a:lnTo>
                      <a:lnTo>
                        <a:pt x="476" y="0"/>
                      </a:lnTo>
                      <a:lnTo>
                        <a:pt x="474" y="-22"/>
                      </a:lnTo>
                      <a:lnTo>
                        <a:pt x="471" y="-44"/>
                      </a:lnTo>
                      <a:lnTo>
                        <a:pt x="465" y="-65"/>
                      </a:lnTo>
                      <a:lnTo>
                        <a:pt x="458" y="-86"/>
                      </a:lnTo>
                      <a:lnTo>
                        <a:pt x="448" y="-105"/>
                      </a:lnTo>
                      <a:lnTo>
                        <a:pt x="437" y="-123"/>
                      </a:lnTo>
                      <a:lnTo>
                        <a:pt x="424" y="-140"/>
                      </a:lnTo>
                      <a:lnTo>
                        <a:pt x="409" y="-156"/>
                      </a:lnTo>
                      <a:lnTo>
                        <a:pt x="393" y="-171"/>
                      </a:lnTo>
                      <a:lnTo>
                        <a:pt x="375" y="-184"/>
                      </a:lnTo>
                      <a:lnTo>
                        <a:pt x="356" y="-195"/>
                      </a:lnTo>
                      <a:lnTo>
                        <a:pt x="336" y="-205"/>
                      </a:lnTo>
                      <a:lnTo>
                        <a:pt x="315" y="-213"/>
                      </a:lnTo>
                      <a:lnTo>
                        <a:pt x="293" y="-219"/>
                      </a:lnTo>
                      <a:lnTo>
                        <a:pt x="270" y="-223"/>
                      </a:lnTo>
                      <a:lnTo>
                        <a:pt x="247" y="-225"/>
                      </a:lnTo>
                      <a:lnTo>
                        <a:pt x="238" y="-225"/>
                      </a:lnTo>
                      <a:lnTo>
                        <a:pt x="214" y="-224"/>
                      </a:lnTo>
                      <a:lnTo>
                        <a:pt x="191" y="-221"/>
                      </a:lnTo>
                      <a:lnTo>
                        <a:pt x="169" y="-215"/>
                      </a:lnTo>
                      <a:lnTo>
                        <a:pt x="148" y="-208"/>
                      </a:lnTo>
                      <a:lnTo>
                        <a:pt x="127" y="-199"/>
                      </a:lnTo>
                      <a:lnTo>
                        <a:pt x="108" y="-188"/>
                      </a:lnTo>
                      <a:lnTo>
                        <a:pt x="90" y="-176"/>
                      </a:lnTo>
                      <a:lnTo>
                        <a:pt x="73" y="-162"/>
                      </a:lnTo>
                      <a:lnTo>
                        <a:pt x="58" y="-146"/>
                      </a:lnTo>
                      <a:lnTo>
                        <a:pt x="44" y="-130"/>
                      </a:lnTo>
                      <a:lnTo>
                        <a:pt x="32" y="-112"/>
                      </a:lnTo>
                      <a:lnTo>
                        <a:pt x="22" y="-93"/>
                      </a:lnTo>
                      <a:lnTo>
                        <a:pt x="13" y="-73"/>
                      </a:lnTo>
                      <a:lnTo>
                        <a:pt x="7" y="-52"/>
                      </a:lnTo>
                      <a:lnTo>
                        <a:pt x="3" y="-31"/>
                      </a:lnTo>
                      <a:lnTo>
                        <a:pt x="1" y="-8"/>
                      </a:lnTo>
                      <a:lnTo>
                        <a:pt x="0" y="0"/>
                      </a:lnTo>
                      <a:lnTo>
                        <a:pt x="2" y="23"/>
                      </a:lnTo>
                      <a:close/>
                    </a:path>
                  </a:pathLst>
                </a:custGeom>
                <a:solidFill>
                  <a:srgbClr val="6BC4CD"/>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231" name="Freeform 3"/>
                <p:cNvSpPr>
                  <a:spLocks/>
                </p:cNvSpPr>
                <p:nvPr/>
              </p:nvSpPr>
              <p:spPr bwMode="auto">
                <a:xfrm>
                  <a:off x="2281" y="326"/>
                  <a:ext cx="117" cy="178"/>
                </a:xfrm>
                <a:custGeom>
                  <a:avLst/>
                  <a:gdLst/>
                  <a:ahLst/>
                  <a:cxnLst>
                    <a:cxn ang="0">
                      <a:pos x="94" y="142"/>
                    </a:cxn>
                    <a:cxn ang="0">
                      <a:pos x="72" y="138"/>
                    </a:cxn>
                    <a:cxn ang="0">
                      <a:pos x="83" y="177"/>
                    </a:cxn>
                    <a:cxn ang="0">
                      <a:pos x="94" y="178"/>
                    </a:cxn>
                    <a:cxn ang="0">
                      <a:pos x="117" y="175"/>
                    </a:cxn>
                    <a:cxn ang="0">
                      <a:pos x="114" y="139"/>
                    </a:cxn>
                    <a:cxn ang="0">
                      <a:pos x="94" y="142"/>
                    </a:cxn>
                  </a:cxnLst>
                  <a:rect l="0" t="0" r="r" b="b"/>
                  <a:pathLst>
                    <a:path w="117" h="178">
                      <a:moveTo>
                        <a:pt x="94" y="142"/>
                      </a:moveTo>
                      <a:lnTo>
                        <a:pt x="72" y="138"/>
                      </a:lnTo>
                      <a:lnTo>
                        <a:pt x="83" y="177"/>
                      </a:lnTo>
                      <a:lnTo>
                        <a:pt x="94" y="178"/>
                      </a:lnTo>
                      <a:lnTo>
                        <a:pt x="117" y="175"/>
                      </a:lnTo>
                      <a:lnTo>
                        <a:pt x="114" y="139"/>
                      </a:lnTo>
                      <a:lnTo>
                        <a:pt x="94" y="142"/>
                      </a:lnTo>
                      <a:close/>
                    </a:path>
                  </a:pathLst>
                </a:custGeom>
                <a:solidFill>
                  <a:srgbClr val="6BC4CD"/>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232" name="Freeform 2"/>
                <p:cNvSpPr>
                  <a:spLocks/>
                </p:cNvSpPr>
                <p:nvPr/>
              </p:nvSpPr>
              <p:spPr bwMode="auto">
                <a:xfrm>
                  <a:off x="2281" y="326"/>
                  <a:ext cx="117" cy="178"/>
                </a:xfrm>
                <a:custGeom>
                  <a:avLst/>
                  <a:gdLst/>
                  <a:ahLst/>
                  <a:cxnLst>
                    <a:cxn ang="0">
                      <a:pos x="72" y="138"/>
                    </a:cxn>
                    <a:cxn ang="0">
                      <a:pos x="53" y="126"/>
                    </a:cxn>
                    <a:cxn ang="0">
                      <a:pos x="41" y="108"/>
                    </a:cxn>
                    <a:cxn ang="0">
                      <a:pos x="38" y="89"/>
                    </a:cxn>
                    <a:cxn ang="0">
                      <a:pos x="42" y="68"/>
                    </a:cxn>
                    <a:cxn ang="0">
                      <a:pos x="55" y="50"/>
                    </a:cxn>
                    <a:cxn ang="0">
                      <a:pos x="74" y="39"/>
                    </a:cxn>
                    <a:cxn ang="0">
                      <a:pos x="94" y="36"/>
                    </a:cxn>
                    <a:cxn ang="0">
                      <a:pos x="117" y="40"/>
                    </a:cxn>
                    <a:cxn ang="0">
                      <a:pos x="135" y="52"/>
                    </a:cxn>
                    <a:cxn ang="0">
                      <a:pos x="147" y="70"/>
                    </a:cxn>
                    <a:cxn ang="0">
                      <a:pos x="150" y="89"/>
                    </a:cxn>
                    <a:cxn ang="0">
                      <a:pos x="146" y="110"/>
                    </a:cxn>
                    <a:cxn ang="0">
                      <a:pos x="133" y="128"/>
                    </a:cxn>
                    <a:cxn ang="0">
                      <a:pos x="114" y="139"/>
                    </a:cxn>
                    <a:cxn ang="0">
                      <a:pos x="117" y="175"/>
                    </a:cxn>
                    <a:cxn ang="0">
                      <a:pos x="138" y="167"/>
                    </a:cxn>
                    <a:cxn ang="0">
                      <a:pos x="157" y="155"/>
                    </a:cxn>
                    <a:cxn ang="0">
                      <a:pos x="171" y="139"/>
                    </a:cxn>
                    <a:cxn ang="0">
                      <a:pos x="182" y="121"/>
                    </a:cxn>
                    <a:cxn ang="0">
                      <a:pos x="187" y="99"/>
                    </a:cxn>
                    <a:cxn ang="0">
                      <a:pos x="188" y="89"/>
                    </a:cxn>
                    <a:cxn ang="0">
                      <a:pos x="185" y="67"/>
                    </a:cxn>
                    <a:cxn ang="0">
                      <a:pos x="177" y="47"/>
                    </a:cxn>
                    <a:cxn ang="0">
                      <a:pos x="164" y="30"/>
                    </a:cxn>
                    <a:cxn ang="0">
                      <a:pos x="147" y="16"/>
                    </a:cxn>
                    <a:cxn ang="0">
                      <a:pos x="127" y="6"/>
                    </a:cxn>
                    <a:cxn ang="0">
                      <a:pos x="105" y="1"/>
                    </a:cxn>
                    <a:cxn ang="0">
                      <a:pos x="94" y="0"/>
                    </a:cxn>
                    <a:cxn ang="0">
                      <a:pos x="71" y="3"/>
                    </a:cxn>
                    <a:cxn ang="0">
                      <a:pos x="50" y="11"/>
                    </a:cxn>
                    <a:cxn ang="0">
                      <a:pos x="31" y="23"/>
                    </a:cxn>
                    <a:cxn ang="0">
                      <a:pos x="17" y="39"/>
                    </a:cxn>
                    <a:cxn ang="0">
                      <a:pos x="6" y="58"/>
                    </a:cxn>
                    <a:cxn ang="0">
                      <a:pos x="1" y="79"/>
                    </a:cxn>
                    <a:cxn ang="0">
                      <a:pos x="0" y="89"/>
                    </a:cxn>
                    <a:cxn ang="0">
                      <a:pos x="3" y="111"/>
                    </a:cxn>
                    <a:cxn ang="0">
                      <a:pos x="11" y="131"/>
                    </a:cxn>
                    <a:cxn ang="0">
                      <a:pos x="24" y="148"/>
                    </a:cxn>
                    <a:cxn ang="0">
                      <a:pos x="41" y="162"/>
                    </a:cxn>
                    <a:cxn ang="0">
                      <a:pos x="61" y="172"/>
                    </a:cxn>
                    <a:cxn ang="0">
                      <a:pos x="83" y="177"/>
                    </a:cxn>
                    <a:cxn ang="0">
                      <a:pos x="72" y="138"/>
                    </a:cxn>
                  </a:cxnLst>
                  <a:rect l="0" t="0" r="r" b="b"/>
                  <a:pathLst>
                    <a:path w="117" h="178">
                      <a:moveTo>
                        <a:pt x="72" y="138"/>
                      </a:moveTo>
                      <a:lnTo>
                        <a:pt x="53" y="126"/>
                      </a:lnTo>
                      <a:lnTo>
                        <a:pt x="41" y="108"/>
                      </a:lnTo>
                      <a:lnTo>
                        <a:pt x="38" y="89"/>
                      </a:lnTo>
                      <a:lnTo>
                        <a:pt x="42" y="68"/>
                      </a:lnTo>
                      <a:lnTo>
                        <a:pt x="55" y="50"/>
                      </a:lnTo>
                      <a:lnTo>
                        <a:pt x="74" y="39"/>
                      </a:lnTo>
                      <a:lnTo>
                        <a:pt x="94" y="36"/>
                      </a:lnTo>
                      <a:lnTo>
                        <a:pt x="117" y="40"/>
                      </a:lnTo>
                      <a:lnTo>
                        <a:pt x="135" y="52"/>
                      </a:lnTo>
                      <a:lnTo>
                        <a:pt x="147" y="70"/>
                      </a:lnTo>
                      <a:lnTo>
                        <a:pt x="150" y="89"/>
                      </a:lnTo>
                      <a:lnTo>
                        <a:pt x="146" y="110"/>
                      </a:lnTo>
                      <a:lnTo>
                        <a:pt x="133" y="128"/>
                      </a:lnTo>
                      <a:lnTo>
                        <a:pt x="114" y="139"/>
                      </a:lnTo>
                      <a:lnTo>
                        <a:pt x="117" y="175"/>
                      </a:lnTo>
                      <a:lnTo>
                        <a:pt x="138" y="167"/>
                      </a:lnTo>
                      <a:lnTo>
                        <a:pt x="157" y="155"/>
                      </a:lnTo>
                      <a:lnTo>
                        <a:pt x="171" y="139"/>
                      </a:lnTo>
                      <a:lnTo>
                        <a:pt x="182" y="121"/>
                      </a:lnTo>
                      <a:lnTo>
                        <a:pt x="187" y="99"/>
                      </a:lnTo>
                      <a:lnTo>
                        <a:pt x="188" y="89"/>
                      </a:lnTo>
                      <a:lnTo>
                        <a:pt x="185" y="67"/>
                      </a:lnTo>
                      <a:lnTo>
                        <a:pt x="177" y="47"/>
                      </a:lnTo>
                      <a:lnTo>
                        <a:pt x="164" y="30"/>
                      </a:lnTo>
                      <a:lnTo>
                        <a:pt x="147" y="16"/>
                      </a:lnTo>
                      <a:lnTo>
                        <a:pt x="127" y="6"/>
                      </a:lnTo>
                      <a:lnTo>
                        <a:pt x="105" y="1"/>
                      </a:lnTo>
                      <a:lnTo>
                        <a:pt x="94" y="0"/>
                      </a:lnTo>
                      <a:lnTo>
                        <a:pt x="71" y="3"/>
                      </a:lnTo>
                      <a:lnTo>
                        <a:pt x="50" y="11"/>
                      </a:lnTo>
                      <a:lnTo>
                        <a:pt x="31" y="23"/>
                      </a:lnTo>
                      <a:lnTo>
                        <a:pt x="17" y="39"/>
                      </a:lnTo>
                      <a:lnTo>
                        <a:pt x="6" y="58"/>
                      </a:lnTo>
                      <a:lnTo>
                        <a:pt x="1" y="79"/>
                      </a:lnTo>
                      <a:lnTo>
                        <a:pt x="0" y="89"/>
                      </a:lnTo>
                      <a:lnTo>
                        <a:pt x="3" y="111"/>
                      </a:lnTo>
                      <a:lnTo>
                        <a:pt x="11" y="131"/>
                      </a:lnTo>
                      <a:lnTo>
                        <a:pt x="24" y="148"/>
                      </a:lnTo>
                      <a:lnTo>
                        <a:pt x="41" y="162"/>
                      </a:lnTo>
                      <a:lnTo>
                        <a:pt x="61" y="172"/>
                      </a:lnTo>
                      <a:lnTo>
                        <a:pt x="83" y="177"/>
                      </a:lnTo>
                      <a:lnTo>
                        <a:pt x="72" y="138"/>
                      </a:lnTo>
                      <a:close/>
                    </a:path>
                  </a:pathLst>
                </a:custGeom>
                <a:solidFill>
                  <a:srgbClr val="6BC4CD"/>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grpSp>
          <p:grpSp>
            <p:nvGrpSpPr>
              <p:cNvPr id="8" name="Group 1"/>
              <p:cNvGrpSpPr>
                <a:grpSpLocks noChangeAspect="1"/>
              </p:cNvGrpSpPr>
              <p:nvPr/>
            </p:nvGrpSpPr>
            <p:grpSpPr bwMode="auto">
              <a:xfrm>
                <a:off x="285720" y="4286256"/>
                <a:ext cx="93096" cy="72000"/>
                <a:chOff x="2127" y="316"/>
                <a:chExt cx="281" cy="334"/>
              </a:xfrm>
            </p:grpSpPr>
            <p:sp>
              <p:nvSpPr>
                <p:cNvPr id="254" name="Freeform 5"/>
                <p:cNvSpPr>
                  <a:spLocks/>
                </p:cNvSpPr>
                <p:nvPr/>
              </p:nvSpPr>
              <p:spPr bwMode="auto">
                <a:xfrm>
                  <a:off x="2137" y="415"/>
                  <a:ext cx="101" cy="409"/>
                </a:xfrm>
                <a:custGeom>
                  <a:avLst/>
                  <a:gdLst/>
                  <a:ahLst/>
                  <a:cxnLst>
                    <a:cxn ang="0">
                      <a:pos x="84" y="48"/>
                    </a:cxn>
                    <a:cxn ang="0">
                      <a:pos x="78" y="27"/>
                    </a:cxn>
                    <a:cxn ang="0">
                      <a:pos x="76" y="5"/>
                    </a:cxn>
                    <a:cxn ang="0">
                      <a:pos x="75" y="0"/>
                    </a:cxn>
                    <a:cxn ang="0">
                      <a:pos x="67" y="157"/>
                    </a:cxn>
                    <a:cxn ang="0">
                      <a:pos x="83" y="171"/>
                    </a:cxn>
                    <a:cxn ang="0">
                      <a:pos x="101" y="184"/>
                    </a:cxn>
                    <a:cxn ang="0">
                      <a:pos x="92" y="68"/>
                    </a:cxn>
                    <a:cxn ang="0">
                      <a:pos x="84" y="48"/>
                    </a:cxn>
                  </a:cxnLst>
                  <a:rect l="0" t="0" r="r" b="b"/>
                  <a:pathLst>
                    <a:path w="101" h="409">
                      <a:moveTo>
                        <a:pt x="84" y="48"/>
                      </a:moveTo>
                      <a:lnTo>
                        <a:pt x="78" y="27"/>
                      </a:lnTo>
                      <a:lnTo>
                        <a:pt x="76" y="5"/>
                      </a:lnTo>
                      <a:lnTo>
                        <a:pt x="75" y="0"/>
                      </a:lnTo>
                      <a:lnTo>
                        <a:pt x="67" y="157"/>
                      </a:lnTo>
                      <a:lnTo>
                        <a:pt x="83" y="171"/>
                      </a:lnTo>
                      <a:lnTo>
                        <a:pt x="101" y="184"/>
                      </a:lnTo>
                      <a:lnTo>
                        <a:pt x="92" y="68"/>
                      </a:lnTo>
                      <a:lnTo>
                        <a:pt x="84" y="48"/>
                      </a:lnTo>
                      <a:close/>
                    </a:path>
                  </a:pathLst>
                </a:custGeom>
                <a:solidFill>
                  <a:srgbClr val="6BC4CD"/>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255" name="Freeform 4"/>
                <p:cNvSpPr>
                  <a:spLocks/>
                </p:cNvSpPr>
                <p:nvPr/>
              </p:nvSpPr>
              <p:spPr bwMode="auto">
                <a:xfrm>
                  <a:off x="2137" y="415"/>
                  <a:ext cx="101" cy="409"/>
                </a:xfrm>
                <a:custGeom>
                  <a:avLst/>
                  <a:gdLst/>
                  <a:ahLst/>
                  <a:cxnLst>
                    <a:cxn ang="0">
                      <a:pos x="5" y="44"/>
                    </a:cxn>
                    <a:cxn ang="0">
                      <a:pos x="18" y="86"/>
                    </a:cxn>
                    <a:cxn ang="0">
                      <a:pos x="39" y="124"/>
                    </a:cxn>
                    <a:cxn ang="0">
                      <a:pos x="67" y="157"/>
                    </a:cxn>
                    <a:cxn ang="0">
                      <a:pos x="77" y="-22"/>
                    </a:cxn>
                    <a:cxn ang="0">
                      <a:pos x="90" y="-64"/>
                    </a:cxn>
                    <a:cxn ang="0">
                      <a:pos x="114" y="-100"/>
                    </a:cxn>
                    <a:cxn ang="0">
                      <a:pos x="147" y="-128"/>
                    </a:cxn>
                    <a:cxn ang="0">
                      <a:pos x="188" y="-146"/>
                    </a:cxn>
                    <a:cxn ang="0">
                      <a:pos x="233" y="-154"/>
                    </a:cxn>
                    <a:cxn ang="0">
                      <a:pos x="262" y="-152"/>
                    </a:cxn>
                    <a:cxn ang="0">
                      <a:pos x="305" y="-140"/>
                    </a:cxn>
                    <a:cxn ang="0">
                      <a:pos x="343" y="-117"/>
                    </a:cxn>
                    <a:cxn ang="0">
                      <a:pos x="373" y="-86"/>
                    </a:cxn>
                    <a:cxn ang="0">
                      <a:pos x="393" y="-48"/>
                    </a:cxn>
                    <a:cxn ang="0">
                      <a:pos x="401" y="-4"/>
                    </a:cxn>
                    <a:cxn ang="0">
                      <a:pos x="399" y="22"/>
                    </a:cxn>
                    <a:cxn ang="0">
                      <a:pos x="386" y="64"/>
                    </a:cxn>
                    <a:cxn ang="0">
                      <a:pos x="362" y="100"/>
                    </a:cxn>
                    <a:cxn ang="0">
                      <a:pos x="329" y="128"/>
                    </a:cxn>
                    <a:cxn ang="0">
                      <a:pos x="289" y="147"/>
                    </a:cxn>
                    <a:cxn ang="0">
                      <a:pos x="243" y="154"/>
                    </a:cxn>
                    <a:cxn ang="0">
                      <a:pos x="214" y="153"/>
                    </a:cxn>
                    <a:cxn ang="0">
                      <a:pos x="171" y="140"/>
                    </a:cxn>
                    <a:cxn ang="0">
                      <a:pos x="133" y="118"/>
                    </a:cxn>
                    <a:cxn ang="0">
                      <a:pos x="103" y="86"/>
                    </a:cxn>
                    <a:cxn ang="0">
                      <a:pos x="101" y="184"/>
                    </a:cxn>
                    <a:cxn ang="0">
                      <a:pos x="140" y="205"/>
                    </a:cxn>
                    <a:cxn ang="0">
                      <a:pos x="183" y="219"/>
                    </a:cxn>
                    <a:cxn ang="0">
                      <a:pos x="229" y="225"/>
                    </a:cxn>
                    <a:cxn ang="0">
                      <a:pos x="262" y="224"/>
                    </a:cxn>
                    <a:cxn ang="0">
                      <a:pos x="307" y="216"/>
                    </a:cxn>
                    <a:cxn ang="0">
                      <a:pos x="349" y="199"/>
                    </a:cxn>
                    <a:cxn ang="0">
                      <a:pos x="386" y="176"/>
                    </a:cxn>
                    <a:cxn ang="0">
                      <a:pos x="418" y="147"/>
                    </a:cxn>
                    <a:cxn ang="0">
                      <a:pos x="444" y="112"/>
                    </a:cxn>
                    <a:cxn ang="0">
                      <a:pos x="463" y="73"/>
                    </a:cxn>
                    <a:cxn ang="0">
                      <a:pos x="473" y="31"/>
                    </a:cxn>
                    <a:cxn ang="0">
                      <a:pos x="476" y="0"/>
                    </a:cxn>
                    <a:cxn ang="0">
                      <a:pos x="471" y="-44"/>
                    </a:cxn>
                    <a:cxn ang="0">
                      <a:pos x="458" y="-86"/>
                    </a:cxn>
                    <a:cxn ang="0">
                      <a:pos x="437" y="-123"/>
                    </a:cxn>
                    <a:cxn ang="0">
                      <a:pos x="409" y="-156"/>
                    </a:cxn>
                    <a:cxn ang="0">
                      <a:pos x="375" y="-184"/>
                    </a:cxn>
                    <a:cxn ang="0">
                      <a:pos x="336" y="-205"/>
                    </a:cxn>
                    <a:cxn ang="0">
                      <a:pos x="293" y="-219"/>
                    </a:cxn>
                    <a:cxn ang="0">
                      <a:pos x="247" y="-225"/>
                    </a:cxn>
                    <a:cxn ang="0">
                      <a:pos x="214" y="-224"/>
                    </a:cxn>
                    <a:cxn ang="0">
                      <a:pos x="169" y="-215"/>
                    </a:cxn>
                    <a:cxn ang="0">
                      <a:pos x="127" y="-199"/>
                    </a:cxn>
                    <a:cxn ang="0">
                      <a:pos x="90" y="-176"/>
                    </a:cxn>
                    <a:cxn ang="0">
                      <a:pos x="58" y="-146"/>
                    </a:cxn>
                    <a:cxn ang="0">
                      <a:pos x="32" y="-112"/>
                    </a:cxn>
                    <a:cxn ang="0">
                      <a:pos x="13" y="-73"/>
                    </a:cxn>
                    <a:cxn ang="0">
                      <a:pos x="3" y="-31"/>
                    </a:cxn>
                    <a:cxn ang="0">
                      <a:pos x="0" y="0"/>
                    </a:cxn>
                  </a:cxnLst>
                  <a:rect l="0" t="0" r="r" b="b"/>
                  <a:pathLst>
                    <a:path w="101" h="409">
                      <a:moveTo>
                        <a:pt x="2" y="23"/>
                      </a:moveTo>
                      <a:lnTo>
                        <a:pt x="5" y="44"/>
                      </a:lnTo>
                      <a:lnTo>
                        <a:pt x="11" y="66"/>
                      </a:lnTo>
                      <a:lnTo>
                        <a:pt x="18" y="86"/>
                      </a:lnTo>
                      <a:lnTo>
                        <a:pt x="28" y="105"/>
                      </a:lnTo>
                      <a:lnTo>
                        <a:pt x="39" y="124"/>
                      </a:lnTo>
                      <a:lnTo>
                        <a:pt x="52" y="141"/>
                      </a:lnTo>
                      <a:lnTo>
                        <a:pt x="67" y="157"/>
                      </a:lnTo>
                      <a:lnTo>
                        <a:pt x="75" y="0"/>
                      </a:lnTo>
                      <a:lnTo>
                        <a:pt x="77" y="-22"/>
                      </a:lnTo>
                      <a:lnTo>
                        <a:pt x="82" y="-44"/>
                      </a:lnTo>
                      <a:lnTo>
                        <a:pt x="90" y="-64"/>
                      </a:lnTo>
                      <a:lnTo>
                        <a:pt x="101" y="-82"/>
                      </a:lnTo>
                      <a:lnTo>
                        <a:pt x="114" y="-100"/>
                      </a:lnTo>
                      <a:lnTo>
                        <a:pt x="130" y="-115"/>
                      </a:lnTo>
                      <a:lnTo>
                        <a:pt x="147" y="-128"/>
                      </a:lnTo>
                      <a:lnTo>
                        <a:pt x="167" y="-138"/>
                      </a:lnTo>
                      <a:lnTo>
                        <a:pt x="188" y="-146"/>
                      </a:lnTo>
                      <a:lnTo>
                        <a:pt x="210" y="-152"/>
                      </a:lnTo>
                      <a:lnTo>
                        <a:pt x="233" y="-154"/>
                      </a:lnTo>
                      <a:lnTo>
                        <a:pt x="238" y="-154"/>
                      </a:lnTo>
                      <a:lnTo>
                        <a:pt x="262" y="-152"/>
                      </a:lnTo>
                      <a:lnTo>
                        <a:pt x="284" y="-148"/>
                      </a:lnTo>
                      <a:lnTo>
                        <a:pt x="305" y="-140"/>
                      </a:lnTo>
                      <a:lnTo>
                        <a:pt x="325" y="-130"/>
                      </a:lnTo>
                      <a:lnTo>
                        <a:pt x="343" y="-117"/>
                      </a:lnTo>
                      <a:lnTo>
                        <a:pt x="359" y="-103"/>
                      </a:lnTo>
                      <a:lnTo>
                        <a:pt x="373" y="-86"/>
                      </a:lnTo>
                      <a:lnTo>
                        <a:pt x="384" y="-68"/>
                      </a:lnTo>
                      <a:lnTo>
                        <a:pt x="393" y="-48"/>
                      </a:lnTo>
                      <a:lnTo>
                        <a:pt x="398" y="-27"/>
                      </a:lnTo>
                      <a:lnTo>
                        <a:pt x="401" y="-4"/>
                      </a:lnTo>
                      <a:lnTo>
                        <a:pt x="401" y="0"/>
                      </a:lnTo>
                      <a:lnTo>
                        <a:pt x="399" y="22"/>
                      </a:lnTo>
                      <a:lnTo>
                        <a:pt x="394" y="44"/>
                      </a:lnTo>
                      <a:lnTo>
                        <a:pt x="386" y="64"/>
                      </a:lnTo>
                      <a:lnTo>
                        <a:pt x="375" y="83"/>
                      </a:lnTo>
                      <a:lnTo>
                        <a:pt x="362" y="100"/>
                      </a:lnTo>
                      <a:lnTo>
                        <a:pt x="346" y="115"/>
                      </a:lnTo>
                      <a:lnTo>
                        <a:pt x="329" y="128"/>
                      </a:lnTo>
                      <a:lnTo>
                        <a:pt x="309" y="139"/>
                      </a:lnTo>
                      <a:lnTo>
                        <a:pt x="289" y="147"/>
                      </a:lnTo>
                      <a:lnTo>
                        <a:pt x="266" y="152"/>
                      </a:lnTo>
                      <a:lnTo>
                        <a:pt x="243" y="154"/>
                      </a:lnTo>
                      <a:lnTo>
                        <a:pt x="238" y="154"/>
                      </a:lnTo>
                      <a:lnTo>
                        <a:pt x="214" y="153"/>
                      </a:lnTo>
                      <a:lnTo>
                        <a:pt x="192" y="148"/>
                      </a:lnTo>
                      <a:lnTo>
                        <a:pt x="171" y="140"/>
                      </a:lnTo>
                      <a:lnTo>
                        <a:pt x="151" y="130"/>
                      </a:lnTo>
                      <a:lnTo>
                        <a:pt x="133" y="118"/>
                      </a:lnTo>
                      <a:lnTo>
                        <a:pt x="117" y="103"/>
                      </a:lnTo>
                      <a:lnTo>
                        <a:pt x="103" y="86"/>
                      </a:lnTo>
                      <a:lnTo>
                        <a:pt x="92" y="68"/>
                      </a:lnTo>
                      <a:lnTo>
                        <a:pt x="101" y="184"/>
                      </a:lnTo>
                      <a:lnTo>
                        <a:pt x="120" y="196"/>
                      </a:lnTo>
                      <a:lnTo>
                        <a:pt x="140" y="205"/>
                      </a:lnTo>
                      <a:lnTo>
                        <a:pt x="161" y="213"/>
                      </a:lnTo>
                      <a:lnTo>
                        <a:pt x="183" y="219"/>
                      </a:lnTo>
                      <a:lnTo>
                        <a:pt x="206" y="223"/>
                      </a:lnTo>
                      <a:lnTo>
                        <a:pt x="229" y="225"/>
                      </a:lnTo>
                      <a:lnTo>
                        <a:pt x="238" y="225"/>
                      </a:lnTo>
                      <a:lnTo>
                        <a:pt x="262" y="224"/>
                      </a:lnTo>
                      <a:lnTo>
                        <a:pt x="285" y="221"/>
                      </a:lnTo>
                      <a:lnTo>
                        <a:pt x="307" y="216"/>
                      </a:lnTo>
                      <a:lnTo>
                        <a:pt x="328" y="208"/>
                      </a:lnTo>
                      <a:lnTo>
                        <a:pt x="349" y="199"/>
                      </a:lnTo>
                      <a:lnTo>
                        <a:pt x="368" y="189"/>
                      </a:lnTo>
                      <a:lnTo>
                        <a:pt x="386" y="176"/>
                      </a:lnTo>
                      <a:lnTo>
                        <a:pt x="403" y="162"/>
                      </a:lnTo>
                      <a:lnTo>
                        <a:pt x="418" y="147"/>
                      </a:lnTo>
                      <a:lnTo>
                        <a:pt x="432" y="130"/>
                      </a:lnTo>
                      <a:lnTo>
                        <a:pt x="444" y="112"/>
                      </a:lnTo>
                      <a:lnTo>
                        <a:pt x="454" y="93"/>
                      </a:lnTo>
                      <a:lnTo>
                        <a:pt x="463" y="73"/>
                      </a:lnTo>
                      <a:lnTo>
                        <a:pt x="469" y="52"/>
                      </a:lnTo>
                      <a:lnTo>
                        <a:pt x="473" y="31"/>
                      </a:lnTo>
                      <a:lnTo>
                        <a:pt x="475" y="9"/>
                      </a:lnTo>
                      <a:lnTo>
                        <a:pt x="476" y="0"/>
                      </a:lnTo>
                      <a:lnTo>
                        <a:pt x="474" y="-22"/>
                      </a:lnTo>
                      <a:lnTo>
                        <a:pt x="471" y="-44"/>
                      </a:lnTo>
                      <a:lnTo>
                        <a:pt x="465" y="-65"/>
                      </a:lnTo>
                      <a:lnTo>
                        <a:pt x="458" y="-86"/>
                      </a:lnTo>
                      <a:lnTo>
                        <a:pt x="448" y="-105"/>
                      </a:lnTo>
                      <a:lnTo>
                        <a:pt x="437" y="-123"/>
                      </a:lnTo>
                      <a:lnTo>
                        <a:pt x="424" y="-140"/>
                      </a:lnTo>
                      <a:lnTo>
                        <a:pt x="409" y="-156"/>
                      </a:lnTo>
                      <a:lnTo>
                        <a:pt x="393" y="-171"/>
                      </a:lnTo>
                      <a:lnTo>
                        <a:pt x="375" y="-184"/>
                      </a:lnTo>
                      <a:lnTo>
                        <a:pt x="356" y="-195"/>
                      </a:lnTo>
                      <a:lnTo>
                        <a:pt x="336" y="-205"/>
                      </a:lnTo>
                      <a:lnTo>
                        <a:pt x="315" y="-213"/>
                      </a:lnTo>
                      <a:lnTo>
                        <a:pt x="293" y="-219"/>
                      </a:lnTo>
                      <a:lnTo>
                        <a:pt x="270" y="-223"/>
                      </a:lnTo>
                      <a:lnTo>
                        <a:pt x="247" y="-225"/>
                      </a:lnTo>
                      <a:lnTo>
                        <a:pt x="238" y="-225"/>
                      </a:lnTo>
                      <a:lnTo>
                        <a:pt x="214" y="-224"/>
                      </a:lnTo>
                      <a:lnTo>
                        <a:pt x="191" y="-221"/>
                      </a:lnTo>
                      <a:lnTo>
                        <a:pt x="169" y="-215"/>
                      </a:lnTo>
                      <a:lnTo>
                        <a:pt x="148" y="-208"/>
                      </a:lnTo>
                      <a:lnTo>
                        <a:pt x="127" y="-199"/>
                      </a:lnTo>
                      <a:lnTo>
                        <a:pt x="108" y="-188"/>
                      </a:lnTo>
                      <a:lnTo>
                        <a:pt x="90" y="-176"/>
                      </a:lnTo>
                      <a:lnTo>
                        <a:pt x="73" y="-162"/>
                      </a:lnTo>
                      <a:lnTo>
                        <a:pt x="58" y="-146"/>
                      </a:lnTo>
                      <a:lnTo>
                        <a:pt x="44" y="-130"/>
                      </a:lnTo>
                      <a:lnTo>
                        <a:pt x="32" y="-112"/>
                      </a:lnTo>
                      <a:lnTo>
                        <a:pt x="22" y="-93"/>
                      </a:lnTo>
                      <a:lnTo>
                        <a:pt x="13" y="-73"/>
                      </a:lnTo>
                      <a:lnTo>
                        <a:pt x="7" y="-52"/>
                      </a:lnTo>
                      <a:lnTo>
                        <a:pt x="3" y="-31"/>
                      </a:lnTo>
                      <a:lnTo>
                        <a:pt x="1" y="-8"/>
                      </a:lnTo>
                      <a:lnTo>
                        <a:pt x="0" y="0"/>
                      </a:lnTo>
                      <a:lnTo>
                        <a:pt x="2" y="23"/>
                      </a:lnTo>
                      <a:close/>
                    </a:path>
                  </a:pathLst>
                </a:custGeom>
                <a:solidFill>
                  <a:srgbClr val="6BC4CD"/>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256" name="Freeform 3"/>
                <p:cNvSpPr>
                  <a:spLocks/>
                </p:cNvSpPr>
                <p:nvPr/>
              </p:nvSpPr>
              <p:spPr bwMode="auto">
                <a:xfrm>
                  <a:off x="2281" y="326"/>
                  <a:ext cx="117" cy="178"/>
                </a:xfrm>
                <a:custGeom>
                  <a:avLst/>
                  <a:gdLst/>
                  <a:ahLst/>
                  <a:cxnLst>
                    <a:cxn ang="0">
                      <a:pos x="94" y="142"/>
                    </a:cxn>
                    <a:cxn ang="0">
                      <a:pos x="72" y="138"/>
                    </a:cxn>
                    <a:cxn ang="0">
                      <a:pos x="83" y="177"/>
                    </a:cxn>
                    <a:cxn ang="0">
                      <a:pos x="94" y="178"/>
                    </a:cxn>
                    <a:cxn ang="0">
                      <a:pos x="117" y="175"/>
                    </a:cxn>
                    <a:cxn ang="0">
                      <a:pos x="114" y="139"/>
                    </a:cxn>
                    <a:cxn ang="0">
                      <a:pos x="94" y="142"/>
                    </a:cxn>
                  </a:cxnLst>
                  <a:rect l="0" t="0" r="r" b="b"/>
                  <a:pathLst>
                    <a:path w="117" h="178">
                      <a:moveTo>
                        <a:pt x="94" y="142"/>
                      </a:moveTo>
                      <a:lnTo>
                        <a:pt x="72" y="138"/>
                      </a:lnTo>
                      <a:lnTo>
                        <a:pt x="83" y="177"/>
                      </a:lnTo>
                      <a:lnTo>
                        <a:pt x="94" y="178"/>
                      </a:lnTo>
                      <a:lnTo>
                        <a:pt x="117" y="175"/>
                      </a:lnTo>
                      <a:lnTo>
                        <a:pt x="114" y="139"/>
                      </a:lnTo>
                      <a:lnTo>
                        <a:pt x="94" y="142"/>
                      </a:lnTo>
                      <a:close/>
                    </a:path>
                  </a:pathLst>
                </a:custGeom>
                <a:solidFill>
                  <a:srgbClr val="6BC4CD"/>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257" name="Freeform 2"/>
                <p:cNvSpPr>
                  <a:spLocks/>
                </p:cNvSpPr>
                <p:nvPr/>
              </p:nvSpPr>
              <p:spPr bwMode="auto">
                <a:xfrm>
                  <a:off x="2281" y="326"/>
                  <a:ext cx="117" cy="178"/>
                </a:xfrm>
                <a:custGeom>
                  <a:avLst/>
                  <a:gdLst/>
                  <a:ahLst/>
                  <a:cxnLst>
                    <a:cxn ang="0">
                      <a:pos x="72" y="138"/>
                    </a:cxn>
                    <a:cxn ang="0">
                      <a:pos x="53" y="126"/>
                    </a:cxn>
                    <a:cxn ang="0">
                      <a:pos x="41" y="108"/>
                    </a:cxn>
                    <a:cxn ang="0">
                      <a:pos x="38" y="89"/>
                    </a:cxn>
                    <a:cxn ang="0">
                      <a:pos x="42" y="68"/>
                    </a:cxn>
                    <a:cxn ang="0">
                      <a:pos x="55" y="50"/>
                    </a:cxn>
                    <a:cxn ang="0">
                      <a:pos x="74" y="39"/>
                    </a:cxn>
                    <a:cxn ang="0">
                      <a:pos x="94" y="36"/>
                    </a:cxn>
                    <a:cxn ang="0">
                      <a:pos x="117" y="40"/>
                    </a:cxn>
                    <a:cxn ang="0">
                      <a:pos x="135" y="52"/>
                    </a:cxn>
                    <a:cxn ang="0">
                      <a:pos x="147" y="70"/>
                    </a:cxn>
                    <a:cxn ang="0">
                      <a:pos x="150" y="89"/>
                    </a:cxn>
                    <a:cxn ang="0">
                      <a:pos x="146" y="110"/>
                    </a:cxn>
                    <a:cxn ang="0">
                      <a:pos x="133" y="128"/>
                    </a:cxn>
                    <a:cxn ang="0">
                      <a:pos x="114" y="139"/>
                    </a:cxn>
                    <a:cxn ang="0">
                      <a:pos x="117" y="175"/>
                    </a:cxn>
                    <a:cxn ang="0">
                      <a:pos x="138" y="167"/>
                    </a:cxn>
                    <a:cxn ang="0">
                      <a:pos x="157" y="155"/>
                    </a:cxn>
                    <a:cxn ang="0">
                      <a:pos x="171" y="139"/>
                    </a:cxn>
                    <a:cxn ang="0">
                      <a:pos x="182" y="121"/>
                    </a:cxn>
                    <a:cxn ang="0">
                      <a:pos x="187" y="99"/>
                    </a:cxn>
                    <a:cxn ang="0">
                      <a:pos x="188" y="89"/>
                    </a:cxn>
                    <a:cxn ang="0">
                      <a:pos x="185" y="67"/>
                    </a:cxn>
                    <a:cxn ang="0">
                      <a:pos x="177" y="47"/>
                    </a:cxn>
                    <a:cxn ang="0">
                      <a:pos x="164" y="30"/>
                    </a:cxn>
                    <a:cxn ang="0">
                      <a:pos x="147" y="16"/>
                    </a:cxn>
                    <a:cxn ang="0">
                      <a:pos x="127" y="6"/>
                    </a:cxn>
                    <a:cxn ang="0">
                      <a:pos x="105" y="1"/>
                    </a:cxn>
                    <a:cxn ang="0">
                      <a:pos x="94" y="0"/>
                    </a:cxn>
                    <a:cxn ang="0">
                      <a:pos x="71" y="3"/>
                    </a:cxn>
                    <a:cxn ang="0">
                      <a:pos x="50" y="11"/>
                    </a:cxn>
                    <a:cxn ang="0">
                      <a:pos x="31" y="23"/>
                    </a:cxn>
                    <a:cxn ang="0">
                      <a:pos x="17" y="39"/>
                    </a:cxn>
                    <a:cxn ang="0">
                      <a:pos x="6" y="58"/>
                    </a:cxn>
                    <a:cxn ang="0">
                      <a:pos x="1" y="79"/>
                    </a:cxn>
                    <a:cxn ang="0">
                      <a:pos x="0" y="89"/>
                    </a:cxn>
                    <a:cxn ang="0">
                      <a:pos x="3" y="111"/>
                    </a:cxn>
                    <a:cxn ang="0">
                      <a:pos x="11" y="131"/>
                    </a:cxn>
                    <a:cxn ang="0">
                      <a:pos x="24" y="148"/>
                    </a:cxn>
                    <a:cxn ang="0">
                      <a:pos x="41" y="162"/>
                    </a:cxn>
                    <a:cxn ang="0">
                      <a:pos x="61" y="172"/>
                    </a:cxn>
                    <a:cxn ang="0">
                      <a:pos x="83" y="177"/>
                    </a:cxn>
                    <a:cxn ang="0">
                      <a:pos x="72" y="138"/>
                    </a:cxn>
                  </a:cxnLst>
                  <a:rect l="0" t="0" r="r" b="b"/>
                  <a:pathLst>
                    <a:path w="117" h="178">
                      <a:moveTo>
                        <a:pt x="72" y="138"/>
                      </a:moveTo>
                      <a:lnTo>
                        <a:pt x="53" y="126"/>
                      </a:lnTo>
                      <a:lnTo>
                        <a:pt x="41" y="108"/>
                      </a:lnTo>
                      <a:lnTo>
                        <a:pt x="38" y="89"/>
                      </a:lnTo>
                      <a:lnTo>
                        <a:pt x="42" y="68"/>
                      </a:lnTo>
                      <a:lnTo>
                        <a:pt x="55" y="50"/>
                      </a:lnTo>
                      <a:lnTo>
                        <a:pt x="74" y="39"/>
                      </a:lnTo>
                      <a:lnTo>
                        <a:pt x="94" y="36"/>
                      </a:lnTo>
                      <a:lnTo>
                        <a:pt x="117" y="40"/>
                      </a:lnTo>
                      <a:lnTo>
                        <a:pt x="135" y="52"/>
                      </a:lnTo>
                      <a:lnTo>
                        <a:pt x="147" y="70"/>
                      </a:lnTo>
                      <a:lnTo>
                        <a:pt x="150" y="89"/>
                      </a:lnTo>
                      <a:lnTo>
                        <a:pt x="146" y="110"/>
                      </a:lnTo>
                      <a:lnTo>
                        <a:pt x="133" y="128"/>
                      </a:lnTo>
                      <a:lnTo>
                        <a:pt x="114" y="139"/>
                      </a:lnTo>
                      <a:lnTo>
                        <a:pt x="117" y="175"/>
                      </a:lnTo>
                      <a:lnTo>
                        <a:pt x="138" y="167"/>
                      </a:lnTo>
                      <a:lnTo>
                        <a:pt x="157" y="155"/>
                      </a:lnTo>
                      <a:lnTo>
                        <a:pt x="171" y="139"/>
                      </a:lnTo>
                      <a:lnTo>
                        <a:pt x="182" y="121"/>
                      </a:lnTo>
                      <a:lnTo>
                        <a:pt x="187" y="99"/>
                      </a:lnTo>
                      <a:lnTo>
                        <a:pt x="188" y="89"/>
                      </a:lnTo>
                      <a:lnTo>
                        <a:pt x="185" y="67"/>
                      </a:lnTo>
                      <a:lnTo>
                        <a:pt x="177" y="47"/>
                      </a:lnTo>
                      <a:lnTo>
                        <a:pt x="164" y="30"/>
                      </a:lnTo>
                      <a:lnTo>
                        <a:pt x="147" y="16"/>
                      </a:lnTo>
                      <a:lnTo>
                        <a:pt x="127" y="6"/>
                      </a:lnTo>
                      <a:lnTo>
                        <a:pt x="105" y="1"/>
                      </a:lnTo>
                      <a:lnTo>
                        <a:pt x="94" y="0"/>
                      </a:lnTo>
                      <a:lnTo>
                        <a:pt x="71" y="3"/>
                      </a:lnTo>
                      <a:lnTo>
                        <a:pt x="50" y="11"/>
                      </a:lnTo>
                      <a:lnTo>
                        <a:pt x="31" y="23"/>
                      </a:lnTo>
                      <a:lnTo>
                        <a:pt x="17" y="39"/>
                      </a:lnTo>
                      <a:lnTo>
                        <a:pt x="6" y="58"/>
                      </a:lnTo>
                      <a:lnTo>
                        <a:pt x="1" y="79"/>
                      </a:lnTo>
                      <a:lnTo>
                        <a:pt x="0" y="89"/>
                      </a:lnTo>
                      <a:lnTo>
                        <a:pt x="3" y="111"/>
                      </a:lnTo>
                      <a:lnTo>
                        <a:pt x="11" y="131"/>
                      </a:lnTo>
                      <a:lnTo>
                        <a:pt x="24" y="148"/>
                      </a:lnTo>
                      <a:lnTo>
                        <a:pt x="41" y="162"/>
                      </a:lnTo>
                      <a:lnTo>
                        <a:pt x="61" y="172"/>
                      </a:lnTo>
                      <a:lnTo>
                        <a:pt x="83" y="177"/>
                      </a:lnTo>
                      <a:lnTo>
                        <a:pt x="72" y="138"/>
                      </a:lnTo>
                      <a:close/>
                    </a:path>
                  </a:pathLst>
                </a:custGeom>
                <a:solidFill>
                  <a:srgbClr val="6BC4CD"/>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grpSp>
          <p:grpSp>
            <p:nvGrpSpPr>
              <p:cNvPr id="9" name="Group 1"/>
              <p:cNvGrpSpPr>
                <a:grpSpLocks noChangeAspect="1"/>
              </p:cNvGrpSpPr>
              <p:nvPr/>
            </p:nvGrpSpPr>
            <p:grpSpPr bwMode="auto">
              <a:xfrm>
                <a:off x="285720" y="4500570"/>
                <a:ext cx="93096" cy="72000"/>
                <a:chOff x="2127" y="316"/>
                <a:chExt cx="281" cy="334"/>
              </a:xfrm>
            </p:grpSpPr>
            <p:sp>
              <p:nvSpPr>
                <p:cNvPr id="259" name="Freeform 5"/>
                <p:cNvSpPr>
                  <a:spLocks/>
                </p:cNvSpPr>
                <p:nvPr/>
              </p:nvSpPr>
              <p:spPr bwMode="auto">
                <a:xfrm>
                  <a:off x="2137" y="415"/>
                  <a:ext cx="101" cy="409"/>
                </a:xfrm>
                <a:custGeom>
                  <a:avLst/>
                  <a:gdLst/>
                  <a:ahLst/>
                  <a:cxnLst>
                    <a:cxn ang="0">
                      <a:pos x="84" y="48"/>
                    </a:cxn>
                    <a:cxn ang="0">
                      <a:pos x="78" y="27"/>
                    </a:cxn>
                    <a:cxn ang="0">
                      <a:pos x="76" y="5"/>
                    </a:cxn>
                    <a:cxn ang="0">
                      <a:pos x="75" y="0"/>
                    </a:cxn>
                    <a:cxn ang="0">
                      <a:pos x="67" y="157"/>
                    </a:cxn>
                    <a:cxn ang="0">
                      <a:pos x="83" y="171"/>
                    </a:cxn>
                    <a:cxn ang="0">
                      <a:pos x="101" y="184"/>
                    </a:cxn>
                    <a:cxn ang="0">
                      <a:pos x="92" y="68"/>
                    </a:cxn>
                    <a:cxn ang="0">
                      <a:pos x="84" y="48"/>
                    </a:cxn>
                  </a:cxnLst>
                  <a:rect l="0" t="0" r="r" b="b"/>
                  <a:pathLst>
                    <a:path w="101" h="409">
                      <a:moveTo>
                        <a:pt x="84" y="48"/>
                      </a:moveTo>
                      <a:lnTo>
                        <a:pt x="78" y="27"/>
                      </a:lnTo>
                      <a:lnTo>
                        <a:pt x="76" y="5"/>
                      </a:lnTo>
                      <a:lnTo>
                        <a:pt x="75" y="0"/>
                      </a:lnTo>
                      <a:lnTo>
                        <a:pt x="67" y="157"/>
                      </a:lnTo>
                      <a:lnTo>
                        <a:pt x="83" y="171"/>
                      </a:lnTo>
                      <a:lnTo>
                        <a:pt x="101" y="184"/>
                      </a:lnTo>
                      <a:lnTo>
                        <a:pt x="92" y="68"/>
                      </a:lnTo>
                      <a:lnTo>
                        <a:pt x="84" y="48"/>
                      </a:lnTo>
                      <a:close/>
                    </a:path>
                  </a:pathLst>
                </a:custGeom>
                <a:solidFill>
                  <a:srgbClr val="6BC4CD"/>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260" name="Freeform 4"/>
                <p:cNvSpPr>
                  <a:spLocks/>
                </p:cNvSpPr>
                <p:nvPr/>
              </p:nvSpPr>
              <p:spPr bwMode="auto">
                <a:xfrm>
                  <a:off x="2137" y="415"/>
                  <a:ext cx="101" cy="409"/>
                </a:xfrm>
                <a:custGeom>
                  <a:avLst/>
                  <a:gdLst/>
                  <a:ahLst/>
                  <a:cxnLst>
                    <a:cxn ang="0">
                      <a:pos x="5" y="44"/>
                    </a:cxn>
                    <a:cxn ang="0">
                      <a:pos x="18" y="86"/>
                    </a:cxn>
                    <a:cxn ang="0">
                      <a:pos x="39" y="124"/>
                    </a:cxn>
                    <a:cxn ang="0">
                      <a:pos x="67" y="157"/>
                    </a:cxn>
                    <a:cxn ang="0">
                      <a:pos x="77" y="-22"/>
                    </a:cxn>
                    <a:cxn ang="0">
                      <a:pos x="90" y="-64"/>
                    </a:cxn>
                    <a:cxn ang="0">
                      <a:pos x="114" y="-100"/>
                    </a:cxn>
                    <a:cxn ang="0">
                      <a:pos x="147" y="-128"/>
                    </a:cxn>
                    <a:cxn ang="0">
                      <a:pos x="188" y="-146"/>
                    </a:cxn>
                    <a:cxn ang="0">
                      <a:pos x="233" y="-154"/>
                    </a:cxn>
                    <a:cxn ang="0">
                      <a:pos x="262" y="-152"/>
                    </a:cxn>
                    <a:cxn ang="0">
                      <a:pos x="305" y="-140"/>
                    </a:cxn>
                    <a:cxn ang="0">
                      <a:pos x="343" y="-117"/>
                    </a:cxn>
                    <a:cxn ang="0">
                      <a:pos x="373" y="-86"/>
                    </a:cxn>
                    <a:cxn ang="0">
                      <a:pos x="393" y="-48"/>
                    </a:cxn>
                    <a:cxn ang="0">
                      <a:pos x="401" y="-4"/>
                    </a:cxn>
                    <a:cxn ang="0">
                      <a:pos x="399" y="22"/>
                    </a:cxn>
                    <a:cxn ang="0">
                      <a:pos x="386" y="64"/>
                    </a:cxn>
                    <a:cxn ang="0">
                      <a:pos x="362" y="100"/>
                    </a:cxn>
                    <a:cxn ang="0">
                      <a:pos x="329" y="128"/>
                    </a:cxn>
                    <a:cxn ang="0">
                      <a:pos x="289" y="147"/>
                    </a:cxn>
                    <a:cxn ang="0">
                      <a:pos x="243" y="154"/>
                    </a:cxn>
                    <a:cxn ang="0">
                      <a:pos x="214" y="153"/>
                    </a:cxn>
                    <a:cxn ang="0">
                      <a:pos x="171" y="140"/>
                    </a:cxn>
                    <a:cxn ang="0">
                      <a:pos x="133" y="118"/>
                    </a:cxn>
                    <a:cxn ang="0">
                      <a:pos x="103" y="86"/>
                    </a:cxn>
                    <a:cxn ang="0">
                      <a:pos x="101" y="184"/>
                    </a:cxn>
                    <a:cxn ang="0">
                      <a:pos x="140" y="205"/>
                    </a:cxn>
                    <a:cxn ang="0">
                      <a:pos x="183" y="219"/>
                    </a:cxn>
                    <a:cxn ang="0">
                      <a:pos x="229" y="225"/>
                    </a:cxn>
                    <a:cxn ang="0">
                      <a:pos x="262" y="224"/>
                    </a:cxn>
                    <a:cxn ang="0">
                      <a:pos x="307" y="216"/>
                    </a:cxn>
                    <a:cxn ang="0">
                      <a:pos x="349" y="199"/>
                    </a:cxn>
                    <a:cxn ang="0">
                      <a:pos x="386" y="176"/>
                    </a:cxn>
                    <a:cxn ang="0">
                      <a:pos x="418" y="147"/>
                    </a:cxn>
                    <a:cxn ang="0">
                      <a:pos x="444" y="112"/>
                    </a:cxn>
                    <a:cxn ang="0">
                      <a:pos x="463" y="73"/>
                    </a:cxn>
                    <a:cxn ang="0">
                      <a:pos x="473" y="31"/>
                    </a:cxn>
                    <a:cxn ang="0">
                      <a:pos x="476" y="0"/>
                    </a:cxn>
                    <a:cxn ang="0">
                      <a:pos x="471" y="-44"/>
                    </a:cxn>
                    <a:cxn ang="0">
                      <a:pos x="458" y="-86"/>
                    </a:cxn>
                    <a:cxn ang="0">
                      <a:pos x="437" y="-123"/>
                    </a:cxn>
                    <a:cxn ang="0">
                      <a:pos x="409" y="-156"/>
                    </a:cxn>
                    <a:cxn ang="0">
                      <a:pos x="375" y="-184"/>
                    </a:cxn>
                    <a:cxn ang="0">
                      <a:pos x="336" y="-205"/>
                    </a:cxn>
                    <a:cxn ang="0">
                      <a:pos x="293" y="-219"/>
                    </a:cxn>
                    <a:cxn ang="0">
                      <a:pos x="247" y="-225"/>
                    </a:cxn>
                    <a:cxn ang="0">
                      <a:pos x="214" y="-224"/>
                    </a:cxn>
                    <a:cxn ang="0">
                      <a:pos x="169" y="-215"/>
                    </a:cxn>
                    <a:cxn ang="0">
                      <a:pos x="127" y="-199"/>
                    </a:cxn>
                    <a:cxn ang="0">
                      <a:pos x="90" y="-176"/>
                    </a:cxn>
                    <a:cxn ang="0">
                      <a:pos x="58" y="-146"/>
                    </a:cxn>
                    <a:cxn ang="0">
                      <a:pos x="32" y="-112"/>
                    </a:cxn>
                    <a:cxn ang="0">
                      <a:pos x="13" y="-73"/>
                    </a:cxn>
                    <a:cxn ang="0">
                      <a:pos x="3" y="-31"/>
                    </a:cxn>
                    <a:cxn ang="0">
                      <a:pos x="0" y="0"/>
                    </a:cxn>
                  </a:cxnLst>
                  <a:rect l="0" t="0" r="r" b="b"/>
                  <a:pathLst>
                    <a:path w="101" h="409">
                      <a:moveTo>
                        <a:pt x="2" y="23"/>
                      </a:moveTo>
                      <a:lnTo>
                        <a:pt x="5" y="44"/>
                      </a:lnTo>
                      <a:lnTo>
                        <a:pt x="11" y="66"/>
                      </a:lnTo>
                      <a:lnTo>
                        <a:pt x="18" y="86"/>
                      </a:lnTo>
                      <a:lnTo>
                        <a:pt x="28" y="105"/>
                      </a:lnTo>
                      <a:lnTo>
                        <a:pt x="39" y="124"/>
                      </a:lnTo>
                      <a:lnTo>
                        <a:pt x="52" y="141"/>
                      </a:lnTo>
                      <a:lnTo>
                        <a:pt x="67" y="157"/>
                      </a:lnTo>
                      <a:lnTo>
                        <a:pt x="75" y="0"/>
                      </a:lnTo>
                      <a:lnTo>
                        <a:pt x="77" y="-22"/>
                      </a:lnTo>
                      <a:lnTo>
                        <a:pt x="82" y="-44"/>
                      </a:lnTo>
                      <a:lnTo>
                        <a:pt x="90" y="-64"/>
                      </a:lnTo>
                      <a:lnTo>
                        <a:pt x="101" y="-82"/>
                      </a:lnTo>
                      <a:lnTo>
                        <a:pt x="114" y="-100"/>
                      </a:lnTo>
                      <a:lnTo>
                        <a:pt x="130" y="-115"/>
                      </a:lnTo>
                      <a:lnTo>
                        <a:pt x="147" y="-128"/>
                      </a:lnTo>
                      <a:lnTo>
                        <a:pt x="167" y="-138"/>
                      </a:lnTo>
                      <a:lnTo>
                        <a:pt x="188" y="-146"/>
                      </a:lnTo>
                      <a:lnTo>
                        <a:pt x="210" y="-152"/>
                      </a:lnTo>
                      <a:lnTo>
                        <a:pt x="233" y="-154"/>
                      </a:lnTo>
                      <a:lnTo>
                        <a:pt x="238" y="-154"/>
                      </a:lnTo>
                      <a:lnTo>
                        <a:pt x="262" y="-152"/>
                      </a:lnTo>
                      <a:lnTo>
                        <a:pt x="284" y="-148"/>
                      </a:lnTo>
                      <a:lnTo>
                        <a:pt x="305" y="-140"/>
                      </a:lnTo>
                      <a:lnTo>
                        <a:pt x="325" y="-130"/>
                      </a:lnTo>
                      <a:lnTo>
                        <a:pt x="343" y="-117"/>
                      </a:lnTo>
                      <a:lnTo>
                        <a:pt x="359" y="-103"/>
                      </a:lnTo>
                      <a:lnTo>
                        <a:pt x="373" y="-86"/>
                      </a:lnTo>
                      <a:lnTo>
                        <a:pt x="384" y="-68"/>
                      </a:lnTo>
                      <a:lnTo>
                        <a:pt x="393" y="-48"/>
                      </a:lnTo>
                      <a:lnTo>
                        <a:pt x="398" y="-27"/>
                      </a:lnTo>
                      <a:lnTo>
                        <a:pt x="401" y="-4"/>
                      </a:lnTo>
                      <a:lnTo>
                        <a:pt x="401" y="0"/>
                      </a:lnTo>
                      <a:lnTo>
                        <a:pt x="399" y="22"/>
                      </a:lnTo>
                      <a:lnTo>
                        <a:pt x="394" y="44"/>
                      </a:lnTo>
                      <a:lnTo>
                        <a:pt x="386" y="64"/>
                      </a:lnTo>
                      <a:lnTo>
                        <a:pt x="375" y="83"/>
                      </a:lnTo>
                      <a:lnTo>
                        <a:pt x="362" y="100"/>
                      </a:lnTo>
                      <a:lnTo>
                        <a:pt x="346" y="115"/>
                      </a:lnTo>
                      <a:lnTo>
                        <a:pt x="329" y="128"/>
                      </a:lnTo>
                      <a:lnTo>
                        <a:pt x="309" y="139"/>
                      </a:lnTo>
                      <a:lnTo>
                        <a:pt x="289" y="147"/>
                      </a:lnTo>
                      <a:lnTo>
                        <a:pt x="266" y="152"/>
                      </a:lnTo>
                      <a:lnTo>
                        <a:pt x="243" y="154"/>
                      </a:lnTo>
                      <a:lnTo>
                        <a:pt x="238" y="154"/>
                      </a:lnTo>
                      <a:lnTo>
                        <a:pt x="214" y="153"/>
                      </a:lnTo>
                      <a:lnTo>
                        <a:pt x="192" y="148"/>
                      </a:lnTo>
                      <a:lnTo>
                        <a:pt x="171" y="140"/>
                      </a:lnTo>
                      <a:lnTo>
                        <a:pt x="151" y="130"/>
                      </a:lnTo>
                      <a:lnTo>
                        <a:pt x="133" y="118"/>
                      </a:lnTo>
                      <a:lnTo>
                        <a:pt x="117" y="103"/>
                      </a:lnTo>
                      <a:lnTo>
                        <a:pt x="103" y="86"/>
                      </a:lnTo>
                      <a:lnTo>
                        <a:pt x="92" y="68"/>
                      </a:lnTo>
                      <a:lnTo>
                        <a:pt x="101" y="184"/>
                      </a:lnTo>
                      <a:lnTo>
                        <a:pt x="120" y="196"/>
                      </a:lnTo>
                      <a:lnTo>
                        <a:pt x="140" y="205"/>
                      </a:lnTo>
                      <a:lnTo>
                        <a:pt x="161" y="213"/>
                      </a:lnTo>
                      <a:lnTo>
                        <a:pt x="183" y="219"/>
                      </a:lnTo>
                      <a:lnTo>
                        <a:pt x="206" y="223"/>
                      </a:lnTo>
                      <a:lnTo>
                        <a:pt x="229" y="225"/>
                      </a:lnTo>
                      <a:lnTo>
                        <a:pt x="238" y="225"/>
                      </a:lnTo>
                      <a:lnTo>
                        <a:pt x="262" y="224"/>
                      </a:lnTo>
                      <a:lnTo>
                        <a:pt x="285" y="221"/>
                      </a:lnTo>
                      <a:lnTo>
                        <a:pt x="307" y="216"/>
                      </a:lnTo>
                      <a:lnTo>
                        <a:pt x="328" y="208"/>
                      </a:lnTo>
                      <a:lnTo>
                        <a:pt x="349" y="199"/>
                      </a:lnTo>
                      <a:lnTo>
                        <a:pt x="368" y="189"/>
                      </a:lnTo>
                      <a:lnTo>
                        <a:pt x="386" y="176"/>
                      </a:lnTo>
                      <a:lnTo>
                        <a:pt x="403" y="162"/>
                      </a:lnTo>
                      <a:lnTo>
                        <a:pt x="418" y="147"/>
                      </a:lnTo>
                      <a:lnTo>
                        <a:pt x="432" y="130"/>
                      </a:lnTo>
                      <a:lnTo>
                        <a:pt x="444" y="112"/>
                      </a:lnTo>
                      <a:lnTo>
                        <a:pt x="454" y="93"/>
                      </a:lnTo>
                      <a:lnTo>
                        <a:pt x="463" y="73"/>
                      </a:lnTo>
                      <a:lnTo>
                        <a:pt x="469" y="52"/>
                      </a:lnTo>
                      <a:lnTo>
                        <a:pt x="473" y="31"/>
                      </a:lnTo>
                      <a:lnTo>
                        <a:pt x="475" y="9"/>
                      </a:lnTo>
                      <a:lnTo>
                        <a:pt x="476" y="0"/>
                      </a:lnTo>
                      <a:lnTo>
                        <a:pt x="474" y="-22"/>
                      </a:lnTo>
                      <a:lnTo>
                        <a:pt x="471" y="-44"/>
                      </a:lnTo>
                      <a:lnTo>
                        <a:pt x="465" y="-65"/>
                      </a:lnTo>
                      <a:lnTo>
                        <a:pt x="458" y="-86"/>
                      </a:lnTo>
                      <a:lnTo>
                        <a:pt x="448" y="-105"/>
                      </a:lnTo>
                      <a:lnTo>
                        <a:pt x="437" y="-123"/>
                      </a:lnTo>
                      <a:lnTo>
                        <a:pt x="424" y="-140"/>
                      </a:lnTo>
                      <a:lnTo>
                        <a:pt x="409" y="-156"/>
                      </a:lnTo>
                      <a:lnTo>
                        <a:pt x="393" y="-171"/>
                      </a:lnTo>
                      <a:lnTo>
                        <a:pt x="375" y="-184"/>
                      </a:lnTo>
                      <a:lnTo>
                        <a:pt x="356" y="-195"/>
                      </a:lnTo>
                      <a:lnTo>
                        <a:pt x="336" y="-205"/>
                      </a:lnTo>
                      <a:lnTo>
                        <a:pt x="315" y="-213"/>
                      </a:lnTo>
                      <a:lnTo>
                        <a:pt x="293" y="-219"/>
                      </a:lnTo>
                      <a:lnTo>
                        <a:pt x="270" y="-223"/>
                      </a:lnTo>
                      <a:lnTo>
                        <a:pt x="247" y="-225"/>
                      </a:lnTo>
                      <a:lnTo>
                        <a:pt x="238" y="-225"/>
                      </a:lnTo>
                      <a:lnTo>
                        <a:pt x="214" y="-224"/>
                      </a:lnTo>
                      <a:lnTo>
                        <a:pt x="191" y="-221"/>
                      </a:lnTo>
                      <a:lnTo>
                        <a:pt x="169" y="-215"/>
                      </a:lnTo>
                      <a:lnTo>
                        <a:pt x="148" y="-208"/>
                      </a:lnTo>
                      <a:lnTo>
                        <a:pt x="127" y="-199"/>
                      </a:lnTo>
                      <a:lnTo>
                        <a:pt x="108" y="-188"/>
                      </a:lnTo>
                      <a:lnTo>
                        <a:pt x="90" y="-176"/>
                      </a:lnTo>
                      <a:lnTo>
                        <a:pt x="73" y="-162"/>
                      </a:lnTo>
                      <a:lnTo>
                        <a:pt x="58" y="-146"/>
                      </a:lnTo>
                      <a:lnTo>
                        <a:pt x="44" y="-130"/>
                      </a:lnTo>
                      <a:lnTo>
                        <a:pt x="32" y="-112"/>
                      </a:lnTo>
                      <a:lnTo>
                        <a:pt x="22" y="-93"/>
                      </a:lnTo>
                      <a:lnTo>
                        <a:pt x="13" y="-73"/>
                      </a:lnTo>
                      <a:lnTo>
                        <a:pt x="7" y="-52"/>
                      </a:lnTo>
                      <a:lnTo>
                        <a:pt x="3" y="-31"/>
                      </a:lnTo>
                      <a:lnTo>
                        <a:pt x="1" y="-8"/>
                      </a:lnTo>
                      <a:lnTo>
                        <a:pt x="0" y="0"/>
                      </a:lnTo>
                      <a:lnTo>
                        <a:pt x="2" y="23"/>
                      </a:lnTo>
                      <a:close/>
                    </a:path>
                  </a:pathLst>
                </a:custGeom>
                <a:solidFill>
                  <a:srgbClr val="6BC4CD"/>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261" name="Freeform 3"/>
                <p:cNvSpPr>
                  <a:spLocks/>
                </p:cNvSpPr>
                <p:nvPr/>
              </p:nvSpPr>
              <p:spPr bwMode="auto">
                <a:xfrm>
                  <a:off x="2281" y="326"/>
                  <a:ext cx="117" cy="178"/>
                </a:xfrm>
                <a:custGeom>
                  <a:avLst/>
                  <a:gdLst/>
                  <a:ahLst/>
                  <a:cxnLst>
                    <a:cxn ang="0">
                      <a:pos x="94" y="142"/>
                    </a:cxn>
                    <a:cxn ang="0">
                      <a:pos x="72" y="138"/>
                    </a:cxn>
                    <a:cxn ang="0">
                      <a:pos x="83" y="177"/>
                    </a:cxn>
                    <a:cxn ang="0">
                      <a:pos x="94" y="178"/>
                    </a:cxn>
                    <a:cxn ang="0">
                      <a:pos x="117" y="175"/>
                    </a:cxn>
                    <a:cxn ang="0">
                      <a:pos x="114" y="139"/>
                    </a:cxn>
                    <a:cxn ang="0">
                      <a:pos x="94" y="142"/>
                    </a:cxn>
                  </a:cxnLst>
                  <a:rect l="0" t="0" r="r" b="b"/>
                  <a:pathLst>
                    <a:path w="117" h="178">
                      <a:moveTo>
                        <a:pt x="94" y="142"/>
                      </a:moveTo>
                      <a:lnTo>
                        <a:pt x="72" y="138"/>
                      </a:lnTo>
                      <a:lnTo>
                        <a:pt x="83" y="177"/>
                      </a:lnTo>
                      <a:lnTo>
                        <a:pt x="94" y="178"/>
                      </a:lnTo>
                      <a:lnTo>
                        <a:pt x="117" y="175"/>
                      </a:lnTo>
                      <a:lnTo>
                        <a:pt x="114" y="139"/>
                      </a:lnTo>
                      <a:lnTo>
                        <a:pt x="94" y="142"/>
                      </a:lnTo>
                      <a:close/>
                    </a:path>
                  </a:pathLst>
                </a:custGeom>
                <a:solidFill>
                  <a:srgbClr val="6BC4CD"/>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262" name="Freeform 2"/>
                <p:cNvSpPr>
                  <a:spLocks/>
                </p:cNvSpPr>
                <p:nvPr/>
              </p:nvSpPr>
              <p:spPr bwMode="auto">
                <a:xfrm>
                  <a:off x="2281" y="326"/>
                  <a:ext cx="117" cy="178"/>
                </a:xfrm>
                <a:custGeom>
                  <a:avLst/>
                  <a:gdLst/>
                  <a:ahLst/>
                  <a:cxnLst>
                    <a:cxn ang="0">
                      <a:pos x="72" y="138"/>
                    </a:cxn>
                    <a:cxn ang="0">
                      <a:pos x="53" y="126"/>
                    </a:cxn>
                    <a:cxn ang="0">
                      <a:pos x="41" y="108"/>
                    </a:cxn>
                    <a:cxn ang="0">
                      <a:pos x="38" y="89"/>
                    </a:cxn>
                    <a:cxn ang="0">
                      <a:pos x="42" y="68"/>
                    </a:cxn>
                    <a:cxn ang="0">
                      <a:pos x="55" y="50"/>
                    </a:cxn>
                    <a:cxn ang="0">
                      <a:pos x="74" y="39"/>
                    </a:cxn>
                    <a:cxn ang="0">
                      <a:pos x="94" y="36"/>
                    </a:cxn>
                    <a:cxn ang="0">
                      <a:pos x="117" y="40"/>
                    </a:cxn>
                    <a:cxn ang="0">
                      <a:pos x="135" y="52"/>
                    </a:cxn>
                    <a:cxn ang="0">
                      <a:pos x="147" y="70"/>
                    </a:cxn>
                    <a:cxn ang="0">
                      <a:pos x="150" y="89"/>
                    </a:cxn>
                    <a:cxn ang="0">
                      <a:pos x="146" y="110"/>
                    </a:cxn>
                    <a:cxn ang="0">
                      <a:pos x="133" y="128"/>
                    </a:cxn>
                    <a:cxn ang="0">
                      <a:pos x="114" y="139"/>
                    </a:cxn>
                    <a:cxn ang="0">
                      <a:pos x="117" y="175"/>
                    </a:cxn>
                    <a:cxn ang="0">
                      <a:pos x="138" y="167"/>
                    </a:cxn>
                    <a:cxn ang="0">
                      <a:pos x="157" y="155"/>
                    </a:cxn>
                    <a:cxn ang="0">
                      <a:pos x="171" y="139"/>
                    </a:cxn>
                    <a:cxn ang="0">
                      <a:pos x="182" y="121"/>
                    </a:cxn>
                    <a:cxn ang="0">
                      <a:pos x="187" y="99"/>
                    </a:cxn>
                    <a:cxn ang="0">
                      <a:pos x="188" y="89"/>
                    </a:cxn>
                    <a:cxn ang="0">
                      <a:pos x="185" y="67"/>
                    </a:cxn>
                    <a:cxn ang="0">
                      <a:pos x="177" y="47"/>
                    </a:cxn>
                    <a:cxn ang="0">
                      <a:pos x="164" y="30"/>
                    </a:cxn>
                    <a:cxn ang="0">
                      <a:pos x="147" y="16"/>
                    </a:cxn>
                    <a:cxn ang="0">
                      <a:pos x="127" y="6"/>
                    </a:cxn>
                    <a:cxn ang="0">
                      <a:pos x="105" y="1"/>
                    </a:cxn>
                    <a:cxn ang="0">
                      <a:pos x="94" y="0"/>
                    </a:cxn>
                    <a:cxn ang="0">
                      <a:pos x="71" y="3"/>
                    </a:cxn>
                    <a:cxn ang="0">
                      <a:pos x="50" y="11"/>
                    </a:cxn>
                    <a:cxn ang="0">
                      <a:pos x="31" y="23"/>
                    </a:cxn>
                    <a:cxn ang="0">
                      <a:pos x="17" y="39"/>
                    </a:cxn>
                    <a:cxn ang="0">
                      <a:pos x="6" y="58"/>
                    </a:cxn>
                    <a:cxn ang="0">
                      <a:pos x="1" y="79"/>
                    </a:cxn>
                    <a:cxn ang="0">
                      <a:pos x="0" y="89"/>
                    </a:cxn>
                    <a:cxn ang="0">
                      <a:pos x="3" y="111"/>
                    </a:cxn>
                    <a:cxn ang="0">
                      <a:pos x="11" y="131"/>
                    </a:cxn>
                    <a:cxn ang="0">
                      <a:pos x="24" y="148"/>
                    </a:cxn>
                    <a:cxn ang="0">
                      <a:pos x="41" y="162"/>
                    </a:cxn>
                    <a:cxn ang="0">
                      <a:pos x="61" y="172"/>
                    </a:cxn>
                    <a:cxn ang="0">
                      <a:pos x="83" y="177"/>
                    </a:cxn>
                    <a:cxn ang="0">
                      <a:pos x="72" y="138"/>
                    </a:cxn>
                  </a:cxnLst>
                  <a:rect l="0" t="0" r="r" b="b"/>
                  <a:pathLst>
                    <a:path w="117" h="178">
                      <a:moveTo>
                        <a:pt x="72" y="138"/>
                      </a:moveTo>
                      <a:lnTo>
                        <a:pt x="53" y="126"/>
                      </a:lnTo>
                      <a:lnTo>
                        <a:pt x="41" y="108"/>
                      </a:lnTo>
                      <a:lnTo>
                        <a:pt x="38" y="89"/>
                      </a:lnTo>
                      <a:lnTo>
                        <a:pt x="42" y="68"/>
                      </a:lnTo>
                      <a:lnTo>
                        <a:pt x="55" y="50"/>
                      </a:lnTo>
                      <a:lnTo>
                        <a:pt x="74" y="39"/>
                      </a:lnTo>
                      <a:lnTo>
                        <a:pt x="94" y="36"/>
                      </a:lnTo>
                      <a:lnTo>
                        <a:pt x="117" y="40"/>
                      </a:lnTo>
                      <a:lnTo>
                        <a:pt x="135" y="52"/>
                      </a:lnTo>
                      <a:lnTo>
                        <a:pt x="147" y="70"/>
                      </a:lnTo>
                      <a:lnTo>
                        <a:pt x="150" y="89"/>
                      </a:lnTo>
                      <a:lnTo>
                        <a:pt x="146" y="110"/>
                      </a:lnTo>
                      <a:lnTo>
                        <a:pt x="133" y="128"/>
                      </a:lnTo>
                      <a:lnTo>
                        <a:pt x="114" y="139"/>
                      </a:lnTo>
                      <a:lnTo>
                        <a:pt x="117" y="175"/>
                      </a:lnTo>
                      <a:lnTo>
                        <a:pt x="138" y="167"/>
                      </a:lnTo>
                      <a:lnTo>
                        <a:pt x="157" y="155"/>
                      </a:lnTo>
                      <a:lnTo>
                        <a:pt x="171" y="139"/>
                      </a:lnTo>
                      <a:lnTo>
                        <a:pt x="182" y="121"/>
                      </a:lnTo>
                      <a:lnTo>
                        <a:pt x="187" y="99"/>
                      </a:lnTo>
                      <a:lnTo>
                        <a:pt x="188" y="89"/>
                      </a:lnTo>
                      <a:lnTo>
                        <a:pt x="185" y="67"/>
                      </a:lnTo>
                      <a:lnTo>
                        <a:pt x="177" y="47"/>
                      </a:lnTo>
                      <a:lnTo>
                        <a:pt x="164" y="30"/>
                      </a:lnTo>
                      <a:lnTo>
                        <a:pt x="147" y="16"/>
                      </a:lnTo>
                      <a:lnTo>
                        <a:pt x="127" y="6"/>
                      </a:lnTo>
                      <a:lnTo>
                        <a:pt x="105" y="1"/>
                      </a:lnTo>
                      <a:lnTo>
                        <a:pt x="94" y="0"/>
                      </a:lnTo>
                      <a:lnTo>
                        <a:pt x="71" y="3"/>
                      </a:lnTo>
                      <a:lnTo>
                        <a:pt x="50" y="11"/>
                      </a:lnTo>
                      <a:lnTo>
                        <a:pt x="31" y="23"/>
                      </a:lnTo>
                      <a:lnTo>
                        <a:pt x="17" y="39"/>
                      </a:lnTo>
                      <a:lnTo>
                        <a:pt x="6" y="58"/>
                      </a:lnTo>
                      <a:lnTo>
                        <a:pt x="1" y="79"/>
                      </a:lnTo>
                      <a:lnTo>
                        <a:pt x="0" y="89"/>
                      </a:lnTo>
                      <a:lnTo>
                        <a:pt x="3" y="111"/>
                      </a:lnTo>
                      <a:lnTo>
                        <a:pt x="11" y="131"/>
                      </a:lnTo>
                      <a:lnTo>
                        <a:pt x="24" y="148"/>
                      </a:lnTo>
                      <a:lnTo>
                        <a:pt x="41" y="162"/>
                      </a:lnTo>
                      <a:lnTo>
                        <a:pt x="61" y="172"/>
                      </a:lnTo>
                      <a:lnTo>
                        <a:pt x="83" y="177"/>
                      </a:lnTo>
                      <a:lnTo>
                        <a:pt x="72" y="138"/>
                      </a:lnTo>
                      <a:close/>
                    </a:path>
                  </a:pathLst>
                </a:custGeom>
                <a:solidFill>
                  <a:srgbClr val="6BC4CD"/>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grpSp>
          <p:sp>
            <p:nvSpPr>
              <p:cNvPr id="264" name="Freeform 5"/>
              <p:cNvSpPr>
                <a:spLocks/>
              </p:cNvSpPr>
              <p:nvPr/>
            </p:nvSpPr>
            <p:spPr bwMode="auto">
              <a:xfrm>
                <a:off x="289033" y="4736225"/>
                <a:ext cx="33462" cy="88168"/>
              </a:xfrm>
              <a:custGeom>
                <a:avLst/>
                <a:gdLst/>
                <a:ahLst/>
                <a:cxnLst>
                  <a:cxn ang="0">
                    <a:pos x="84" y="48"/>
                  </a:cxn>
                  <a:cxn ang="0">
                    <a:pos x="78" y="27"/>
                  </a:cxn>
                  <a:cxn ang="0">
                    <a:pos x="76" y="5"/>
                  </a:cxn>
                  <a:cxn ang="0">
                    <a:pos x="75" y="0"/>
                  </a:cxn>
                  <a:cxn ang="0">
                    <a:pos x="67" y="157"/>
                  </a:cxn>
                  <a:cxn ang="0">
                    <a:pos x="83" y="171"/>
                  </a:cxn>
                  <a:cxn ang="0">
                    <a:pos x="101" y="184"/>
                  </a:cxn>
                  <a:cxn ang="0">
                    <a:pos x="92" y="68"/>
                  </a:cxn>
                  <a:cxn ang="0">
                    <a:pos x="84" y="48"/>
                  </a:cxn>
                </a:cxnLst>
                <a:rect l="0" t="0" r="r" b="b"/>
                <a:pathLst>
                  <a:path w="101" h="409">
                    <a:moveTo>
                      <a:pt x="84" y="48"/>
                    </a:moveTo>
                    <a:lnTo>
                      <a:pt x="78" y="27"/>
                    </a:lnTo>
                    <a:lnTo>
                      <a:pt x="76" y="5"/>
                    </a:lnTo>
                    <a:lnTo>
                      <a:pt x="75" y="0"/>
                    </a:lnTo>
                    <a:lnTo>
                      <a:pt x="67" y="157"/>
                    </a:lnTo>
                    <a:lnTo>
                      <a:pt x="83" y="171"/>
                    </a:lnTo>
                    <a:lnTo>
                      <a:pt x="101" y="184"/>
                    </a:lnTo>
                    <a:lnTo>
                      <a:pt x="92" y="68"/>
                    </a:lnTo>
                    <a:lnTo>
                      <a:pt x="84" y="48"/>
                    </a:lnTo>
                    <a:close/>
                  </a:path>
                </a:pathLst>
              </a:custGeom>
              <a:solidFill>
                <a:srgbClr val="6BC4CD"/>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293" name="ZoneTexte 292"/>
              <p:cNvSpPr txBox="1"/>
              <p:nvPr/>
            </p:nvSpPr>
            <p:spPr>
              <a:xfrm>
                <a:off x="428596" y="3929066"/>
                <a:ext cx="7000924" cy="738664"/>
              </a:xfrm>
              <a:prstGeom prst="rect">
                <a:avLst/>
              </a:prstGeom>
              <a:noFill/>
            </p:spPr>
            <p:txBody>
              <a:bodyPr wrap="square" rtlCol="0">
                <a:spAutoFit/>
              </a:bodyPr>
              <a:lstStyle/>
              <a:p>
                <a:pPr defTabSz="914400"/>
                <a:r>
                  <a:rPr lang="fr-FR" sz="1400" dirty="0">
                    <a:solidFill>
                      <a:prstClr val="black"/>
                    </a:solidFill>
                    <a:latin typeface="Calibri"/>
                  </a:rPr>
                  <a:t>Uniquement entre adhérents</a:t>
                </a:r>
              </a:p>
              <a:p>
                <a:pPr defTabSz="914400"/>
                <a:r>
                  <a:rPr lang="fr-FR" sz="1400" dirty="0">
                    <a:solidFill>
                      <a:prstClr val="black"/>
                    </a:solidFill>
                    <a:latin typeface="Calibri"/>
                  </a:rPr>
                  <a:t>En appui avec des professionnels de santé</a:t>
                </a:r>
              </a:p>
              <a:p>
                <a:pPr defTabSz="914400"/>
                <a:r>
                  <a:rPr lang="fr-FR" sz="1400" dirty="0">
                    <a:solidFill>
                      <a:prstClr val="black"/>
                    </a:solidFill>
                    <a:latin typeface="Calibri"/>
                  </a:rPr>
                  <a:t>Des moments avec les familles</a:t>
                </a:r>
              </a:p>
            </p:txBody>
          </p:sp>
        </p:grpSp>
        <p:sp>
          <p:nvSpPr>
            <p:cNvPr id="294" name="ZoneTexte 293"/>
            <p:cNvSpPr txBox="1"/>
            <p:nvPr/>
          </p:nvSpPr>
          <p:spPr>
            <a:xfrm>
              <a:off x="285720" y="5000636"/>
              <a:ext cx="5572164" cy="584775"/>
            </a:xfrm>
            <a:prstGeom prst="rect">
              <a:avLst/>
            </a:prstGeom>
            <a:noFill/>
          </p:spPr>
          <p:txBody>
            <a:bodyPr wrap="square" rtlCol="0">
              <a:spAutoFit/>
            </a:bodyPr>
            <a:lstStyle/>
            <a:p>
              <a:pPr defTabSz="914400"/>
              <a:r>
                <a:rPr lang="fr-FR" sz="1600" b="1" dirty="0">
                  <a:solidFill>
                    <a:prstClr val="black"/>
                  </a:solidFill>
                  <a:latin typeface="Calibri"/>
                </a:rPr>
                <a:t>Accompagnement individualisé</a:t>
              </a:r>
            </a:p>
            <a:p>
              <a:pPr defTabSz="914400"/>
              <a:endParaRPr lang="fr-FR" sz="1600" b="1" dirty="0">
                <a:solidFill>
                  <a:prstClr val="black"/>
                </a:solidFill>
                <a:latin typeface="Calibri"/>
              </a:endParaRPr>
            </a:p>
          </p:txBody>
        </p:sp>
        <p:grpSp>
          <p:nvGrpSpPr>
            <p:cNvPr id="11" name="Groupe 317"/>
            <p:cNvGrpSpPr/>
            <p:nvPr/>
          </p:nvGrpSpPr>
          <p:grpSpPr>
            <a:xfrm>
              <a:off x="289042" y="5214950"/>
              <a:ext cx="7069040" cy="738664"/>
              <a:chOff x="289042" y="5286388"/>
              <a:chExt cx="7069040" cy="738664"/>
            </a:xfrm>
          </p:grpSpPr>
          <p:grpSp>
            <p:nvGrpSpPr>
              <p:cNvPr id="12" name="Group 1"/>
              <p:cNvGrpSpPr>
                <a:grpSpLocks noChangeAspect="1"/>
              </p:cNvGrpSpPr>
              <p:nvPr/>
            </p:nvGrpSpPr>
            <p:grpSpPr bwMode="auto">
              <a:xfrm>
                <a:off x="289042" y="5431420"/>
                <a:ext cx="86471" cy="107354"/>
                <a:chOff x="2137" y="326"/>
                <a:chExt cx="261" cy="498"/>
              </a:xfrm>
            </p:grpSpPr>
            <p:sp>
              <p:nvSpPr>
                <p:cNvPr id="314" name="Freeform 5"/>
                <p:cNvSpPr>
                  <a:spLocks/>
                </p:cNvSpPr>
                <p:nvPr/>
              </p:nvSpPr>
              <p:spPr bwMode="auto">
                <a:xfrm>
                  <a:off x="2137" y="415"/>
                  <a:ext cx="101" cy="409"/>
                </a:xfrm>
                <a:custGeom>
                  <a:avLst/>
                  <a:gdLst/>
                  <a:ahLst/>
                  <a:cxnLst>
                    <a:cxn ang="0">
                      <a:pos x="84" y="48"/>
                    </a:cxn>
                    <a:cxn ang="0">
                      <a:pos x="78" y="27"/>
                    </a:cxn>
                    <a:cxn ang="0">
                      <a:pos x="76" y="5"/>
                    </a:cxn>
                    <a:cxn ang="0">
                      <a:pos x="75" y="0"/>
                    </a:cxn>
                    <a:cxn ang="0">
                      <a:pos x="67" y="157"/>
                    </a:cxn>
                    <a:cxn ang="0">
                      <a:pos x="83" y="171"/>
                    </a:cxn>
                    <a:cxn ang="0">
                      <a:pos x="101" y="184"/>
                    </a:cxn>
                    <a:cxn ang="0">
                      <a:pos x="92" y="68"/>
                    </a:cxn>
                    <a:cxn ang="0">
                      <a:pos x="84" y="48"/>
                    </a:cxn>
                  </a:cxnLst>
                  <a:rect l="0" t="0" r="r" b="b"/>
                  <a:pathLst>
                    <a:path w="101" h="409">
                      <a:moveTo>
                        <a:pt x="84" y="48"/>
                      </a:moveTo>
                      <a:lnTo>
                        <a:pt x="78" y="27"/>
                      </a:lnTo>
                      <a:lnTo>
                        <a:pt x="76" y="5"/>
                      </a:lnTo>
                      <a:lnTo>
                        <a:pt x="75" y="0"/>
                      </a:lnTo>
                      <a:lnTo>
                        <a:pt x="67" y="157"/>
                      </a:lnTo>
                      <a:lnTo>
                        <a:pt x="83" y="171"/>
                      </a:lnTo>
                      <a:lnTo>
                        <a:pt x="101" y="184"/>
                      </a:lnTo>
                      <a:lnTo>
                        <a:pt x="92" y="68"/>
                      </a:lnTo>
                      <a:lnTo>
                        <a:pt x="84" y="48"/>
                      </a:lnTo>
                      <a:close/>
                    </a:path>
                  </a:pathLst>
                </a:custGeom>
                <a:solidFill>
                  <a:srgbClr val="6BC4CD"/>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315" name="Freeform 4"/>
                <p:cNvSpPr>
                  <a:spLocks/>
                </p:cNvSpPr>
                <p:nvPr/>
              </p:nvSpPr>
              <p:spPr bwMode="auto">
                <a:xfrm>
                  <a:off x="2137" y="415"/>
                  <a:ext cx="101" cy="409"/>
                </a:xfrm>
                <a:custGeom>
                  <a:avLst/>
                  <a:gdLst/>
                  <a:ahLst/>
                  <a:cxnLst>
                    <a:cxn ang="0">
                      <a:pos x="5" y="44"/>
                    </a:cxn>
                    <a:cxn ang="0">
                      <a:pos x="18" y="86"/>
                    </a:cxn>
                    <a:cxn ang="0">
                      <a:pos x="39" y="124"/>
                    </a:cxn>
                    <a:cxn ang="0">
                      <a:pos x="67" y="157"/>
                    </a:cxn>
                    <a:cxn ang="0">
                      <a:pos x="77" y="-22"/>
                    </a:cxn>
                    <a:cxn ang="0">
                      <a:pos x="90" y="-64"/>
                    </a:cxn>
                    <a:cxn ang="0">
                      <a:pos x="114" y="-100"/>
                    </a:cxn>
                    <a:cxn ang="0">
                      <a:pos x="147" y="-128"/>
                    </a:cxn>
                    <a:cxn ang="0">
                      <a:pos x="188" y="-146"/>
                    </a:cxn>
                    <a:cxn ang="0">
                      <a:pos x="233" y="-154"/>
                    </a:cxn>
                    <a:cxn ang="0">
                      <a:pos x="262" y="-152"/>
                    </a:cxn>
                    <a:cxn ang="0">
                      <a:pos x="305" y="-140"/>
                    </a:cxn>
                    <a:cxn ang="0">
                      <a:pos x="343" y="-117"/>
                    </a:cxn>
                    <a:cxn ang="0">
                      <a:pos x="373" y="-86"/>
                    </a:cxn>
                    <a:cxn ang="0">
                      <a:pos x="393" y="-48"/>
                    </a:cxn>
                    <a:cxn ang="0">
                      <a:pos x="401" y="-4"/>
                    </a:cxn>
                    <a:cxn ang="0">
                      <a:pos x="399" y="22"/>
                    </a:cxn>
                    <a:cxn ang="0">
                      <a:pos x="386" y="64"/>
                    </a:cxn>
                    <a:cxn ang="0">
                      <a:pos x="362" y="100"/>
                    </a:cxn>
                    <a:cxn ang="0">
                      <a:pos x="329" y="128"/>
                    </a:cxn>
                    <a:cxn ang="0">
                      <a:pos x="289" y="147"/>
                    </a:cxn>
                    <a:cxn ang="0">
                      <a:pos x="243" y="154"/>
                    </a:cxn>
                    <a:cxn ang="0">
                      <a:pos x="214" y="153"/>
                    </a:cxn>
                    <a:cxn ang="0">
                      <a:pos x="171" y="140"/>
                    </a:cxn>
                    <a:cxn ang="0">
                      <a:pos x="133" y="118"/>
                    </a:cxn>
                    <a:cxn ang="0">
                      <a:pos x="103" y="86"/>
                    </a:cxn>
                    <a:cxn ang="0">
                      <a:pos x="101" y="184"/>
                    </a:cxn>
                    <a:cxn ang="0">
                      <a:pos x="140" y="205"/>
                    </a:cxn>
                    <a:cxn ang="0">
                      <a:pos x="183" y="219"/>
                    </a:cxn>
                    <a:cxn ang="0">
                      <a:pos x="229" y="225"/>
                    </a:cxn>
                    <a:cxn ang="0">
                      <a:pos x="262" y="224"/>
                    </a:cxn>
                    <a:cxn ang="0">
                      <a:pos x="307" y="216"/>
                    </a:cxn>
                    <a:cxn ang="0">
                      <a:pos x="349" y="199"/>
                    </a:cxn>
                    <a:cxn ang="0">
                      <a:pos x="386" y="176"/>
                    </a:cxn>
                    <a:cxn ang="0">
                      <a:pos x="418" y="147"/>
                    </a:cxn>
                    <a:cxn ang="0">
                      <a:pos x="444" y="112"/>
                    </a:cxn>
                    <a:cxn ang="0">
                      <a:pos x="463" y="73"/>
                    </a:cxn>
                    <a:cxn ang="0">
                      <a:pos x="473" y="31"/>
                    </a:cxn>
                    <a:cxn ang="0">
                      <a:pos x="476" y="0"/>
                    </a:cxn>
                    <a:cxn ang="0">
                      <a:pos x="471" y="-44"/>
                    </a:cxn>
                    <a:cxn ang="0">
                      <a:pos x="458" y="-86"/>
                    </a:cxn>
                    <a:cxn ang="0">
                      <a:pos x="437" y="-123"/>
                    </a:cxn>
                    <a:cxn ang="0">
                      <a:pos x="409" y="-156"/>
                    </a:cxn>
                    <a:cxn ang="0">
                      <a:pos x="375" y="-184"/>
                    </a:cxn>
                    <a:cxn ang="0">
                      <a:pos x="336" y="-205"/>
                    </a:cxn>
                    <a:cxn ang="0">
                      <a:pos x="293" y="-219"/>
                    </a:cxn>
                    <a:cxn ang="0">
                      <a:pos x="247" y="-225"/>
                    </a:cxn>
                    <a:cxn ang="0">
                      <a:pos x="214" y="-224"/>
                    </a:cxn>
                    <a:cxn ang="0">
                      <a:pos x="169" y="-215"/>
                    </a:cxn>
                    <a:cxn ang="0">
                      <a:pos x="127" y="-199"/>
                    </a:cxn>
                    <a:cxn ang="0">
                      <a:pos x="90" y="-176"/>
                    </a:cxn>
                    <a:cxn ang="0">
                      <a:pos x="58" y="-146"/>
                    </a:cxn>
                    <a:cxn ang="0">
                      <a:pos x="32" y="-112"/>
                    </a:cxn>
                    <a:cxn ang="0">
                      <a:pos x="13" y="-73"/>
                    </a:cxn>
                    <a:cxn ang="0">
                      <a:pos x="3" y="-31"/>
                    </a:cxn>
                    <a:cxn ang="0">
                      <a:pos x="0" y="0"/>
                    </a:cxn>
                  </a:cxnLst>
                  <a:rect l="0" t="0" r="r" b="b"/>
                  <a:pathLst>
                    <a:path w="101" h="409">
                      <a:moveTo>
                        <a:pt x="2" y="23"/>
                      </a:moveTo>
                      <a:lnTo>
                        <a:pt x="5" y="44"/>
                      </a:lnTo>
                      <a:lnTo>
                        <a:pt x="11" y="66"/>
                      </a:lnTo>
                      <a:lnTo>
                        <a:pt x="18" y="86"/>
                      </a:lnTo>
                      <a:lnTo>
                        <a:pt x="28" y="105"/>
                      </a:lnTo>
                      <a:lnTo>
                        <a:pt x="39" y="124"/>
                      </a:lnTo>
                      <a:lnTo>
                        <a:pt x="52" y="141"/>
                      </a:lnTo>
                      <a:lnTo>
                        <a:pt x="67" y="157"/>
                      </a:lnTo>
                      <a:lnTo>
                        <a:pt x="75" y="0"/>
                      </a:lnTo>
                      <a:lnTo>
                        <a:pt x="77" y="-22"/>
                      </a:lnTo>
                      <a:lnTo>
                        <a:pt x="82" y="-44"/>
                      </a:lnTo>
                      <a:lnTo>
                        <a:pt x="90" y="-64"/>
                      </a:lnTo>
                      <a:lnTo>
                        <a:pt x="101" y="-82"/>
                      </a:lnTo>
                      <a:lnTo>
                        <a:pt x="114" y="-100"/>
                      </a:lnTo>
                      <a:lnTo>
                        <a:pt x="130" y="-115"/>
                      </a:lnTo>
                      <a:lnTo>
                        <a:pt x="147" y="-128"/>
                      </a:lnTo>
                      <a:lnTo>
                        <a:pt x="167" y="-138"/>
                      </a:lnTo>
                      <a:lnTo>
                        <a:pt x="188" y="-146"/>
                      </a:lnTo>
                      <a:lnTo>
                        <a:pt x="210" y="-152"/>
                      </a:lnTo>
                      <a:lnTo>
                        <a:pt x="233" y="-154"/>
                      </a:lnTo>
                      <a:lnTo>
                        <a:pt x="238" y="-154"/>
                      </a:lnTo>
                      <a:lnTo>
                        <a:pt x="262" y="-152"/>
                      </a:lnTo>
                      <a:lnTo>
                        <a:pt x="284" y="-148"/>
                      </a:lnTo>
                      <a:lnTo>
                        <a:pt x="305" y="-140"/>
                      </a:lnTo>
                      <a:lnTo>
                        <a:pt x="325" y="-130"/>
                      </a:lnTo>
                      <a:lnTo>
                        <a:pt x="343" y="-117"/>
                      </a:lnTo>
                      <a:lnTo>
                        <a:pt x="359" y="-103"/>
                      </a:lnTo>
                      <a:lnTo>
                        <a:pt x="373" y="-86"/>
                      </a:lnTo>
                      <a:lnTo>
                        <a:pt x="384" y="-68"/>
                      </a:lnTo>
                      <a:lnTo>
                        <a:pt x="393" y="-48"/>
                      </a:lnTo>
                      <a:lnTo>
                        <a:pt x="398" y="-27"/>
                      </a:lnTo>
                      <a:lnTo>
                        <a:pt x="401" y="-4"/>
                      </a:lnTo>
                      <a:lnTo>
                        <a:pt x="401" y="0"/>
                      </a:lnTo>
                      <a:lnTo>
                        <a:pt x="399" y="22"/>
                      </a:lnTo>
                      <a:lnTo>
                        <a:pt x="394" y="44"/>
                      </a:lnTo>
                      <a:lnTo>
                        <a:pt x="386" y="64"/>
                      </a:lnTo>
                      <a:lnTo>
                        <a:pt x="375" y="83"/>
                      </a:lnTo>
                      <a:lnTo>
                        <a:pt x="362" y="100"/>
                      </a:lnTo>
                      <a:lnTo>
                        <a:pt x="346" y="115"/>
                      </a:lnTo>
                      <a:lnTo>
                        <a:pt x="329" y="128"/>
                      </a:lnTo>
                      <a:lnTo>
                        <a:pt x="309" y="139"/>
                      </a:lnTo>
                      <a:lnTo>
                        <a:pt x="289" y="147"/>
                      </a:lnTo>
                      <a:lnTo>
                        <a:pt x="266" y="152"/>
                      </a:lnTo>
                      <a:lnTo>
                        <a:pt x="243" y="154"/>
                      </a:lnTo>
                      <a:lnTo>
                        <a:pt x="238" y="154"/>
                      </a:lnTo>
                      <a:lnTo>
                        <a:pt x="214" y="153"/>
                      </a:lnTo>
                      <a:lnTo>
                        <a:pt x="192" y="148"/>
                      </a:lnTo>
                      <a:lnTo>
                        <a:pt x="171" y="140"/>
                      </a:lnTo>
                      <a:lnTo>
                        <a:pt x="151" y="130"/>
                      </a:lnTo>
                      <a:lnTo>
                        <a:pt x="133" y="118"/>
                      </a:lnTo>
                      <a:lnTo>
                        <a:pt x="117" y="103"/>
                      </a:lnTo>
                      <a:lnTo>
                        <a:pt x="103" y="86"/>
                      </a:lnTo>
                      <a:lnTo>
                        <a:pt x="92" y="68"/>
                      </a:lnTo>
                      <a:lnTo>
                        <a:pt x="101" y="184"/>
                      </a:lnTo>
                      <a:lnTo>
                        <a:pt x="120" y="196"/>
                      </a:lnTo>
                      <a:lnTo>
                        <a:pt x="140" y="205"/>
                      </a:lnTo>
                      <a:lnTo>
                        <a:pt x="161" y="213"/>
                      </a:lnTo>
                      <a:lnTo>
                        <a:pt x="183" y="219"/>
                      </a:lnTo>
                      <a:lnTo>
                        <a:pt x="206" y="223"/>
                      </a:lnTo>
                      <a:lnTo>
                        <a:pt x="229" y="225"/>
                      </a:lnTo>
                      <a:lnTo>
                        <a:pt x="238" y="225"/>
                      </a:lnTo>
                      <a:lnTo>
                        <a:pt x="262" y="224"/>
                      </a:lnTo>
                      <a:lnTo>
                        <a:pt x="285" y="221"/>
                      </a:lnTo>
                      <a:lnTo>
                        <a:pt x="307" y="216"/>
                      </a:lnTo>
                      <a:lnTo>
                        <a:pt x="328" y="208"/>
                      </a:lnTo>
                      <a:lnTo>
                        <a:pt x="349" y="199"/>
                      </a:lnTo>
                      <a:lnTo>
                        <a:pt x="368" y="189"/>
                      </a:lnTo>
                      <a:lnTo>
                        <a:pt x="386" y="176"/>
                      </a:lnTo>
                      <a:lnTo>
                        <a:pt x="403" y="162"/>
                      </a:lnTo>
                      <a:lnTo>
                        <a:pt x="418" y="147"/>
                      </a:lnTo>
                      <a:lnTo>
                        <a:pt x="432" y="130"/>
                      </a:lnTo>
                      <a:lnTo>
                        <a:pt x="444" y="112"/>
                      </a:lnTo>
                      <a:lnTo>
                        <a:pt x="454" y="93"/>
                      </a:lnTo>
                      <a:lnTo>
                        <a:pt x="463" y="73"/>
                      </a:lnTo>
                      <a:lnTo>
                        <a:pt x="469" y="52"/>
                      </a:lnTo>
                      <a:lnTo>
                        <a:pt x="473" y="31"/>
                      </a:lnTo>
                      <a:lnTo>
                        <a:pt x="475" y="9"/>
                      </a:lnTo>
                      <a:lnTo>
                        <a:pt x="476" y="0"/>
                      </a:lnTo>
                      <a:lnTo>
                        <a:pt x="474" y="-22"/>
                      </a:lnTo>
                      <a:lnTo>
                        <a:pt x="471" y="-44"/>
                      </a:lnTo>
                      <a:lnTo>
                        <a:pt x="465" y="-65"/>
                      </a:lnTo>
                      <a:lnTo>
                        <a:pt x="458" y="-86"/>
                      </a:lnTo>
                      <a:lnTo>
                        <a:pt x="448" y="-105"/>
                      </a:lnTo>
                      <a:lnTo>
                        <a:pt x="437" y="-123"/>
                      </a:lnTo>
                      <a:lnTo>
                        <a:pt x="424" y="-140"/>
                      </a:lnTo>
                      <a:lnTo>
                        <a:pt x="409" y="-156"/>
                      </a:lnTo>
                      <a:lnTo>
                        <a:pt x="393" y="-171"/>
                      </a:lnTo>
                      <a:lnTo>
                        <a:pt x="375" y="-184"/>
                      </a:lnTo>
                      <a:lnTo>
                        <a:pt x="356" y="-195"/>
                      </a:lnTo>
                      <a:lnTo>
                        <a:pt x="336" y="-205"/>
                      </a:lnTo>
                      <a:lnTo>
                        <a:pt x="315" y="-213"/>
                      </a:lnTo>
                      <a:lnTo>
                        <a:pt x="293" y="-219"/>
                      </a:lnTo>
                      <a:lnTo>
                        <a:pt x="270" y="-223"/>
                      </a:lnTo>
                      <a:lnTo>
                        <a:pt x="247" y="-225"/>
                      </a:lnTo>
                      <a:lnTo>
                        <a:pt x="238" y="-225"/>
                      </a:lnTo>
                      <a:lnTo>
                        <a:pt x="214" y="-224"/>
                      </a:lnTo>
                      <a:lnTo>
                        <a:pt x="191" y="-221"/>
                      </a:lnTo>
                      <a:lnTo>
                        <a:pt x="169" y="-215"/>
                      </a:lnTo>
                      <a:lnTo>
                        <a:pt x="148" y="-208"/>
                      </a:lnTo>
                      <a:lnTo>
                        <a:pt x="127" y="-199"/>
                      </a:lnTo>
                      <a:lnTo>
                        <a:pt x="108" y="-188"/>
                      </a:lnTo>
                      <a:lnTo>
                        <a:pt x="90" y="-176"/>
                      </a:lnTo>
                      <a:lnTo>
                        <a:pt x="73" y="-162"/>
                      </a:lnTo>
                      <a:lnTo>
                        <a:pt x="58" y="-146"/>
                      </a:lnTo>
                      <a:lnTo>
                        <a:pt x="44" y="-130"/>
                      </a:lnTo>
                      <a:lnTo>
                        <a:pt x="32" y="-112"/>
                      </a:lnTo>
                      <a:lnTo>
                        <a:pt x="22" y="-93"/>
                      </a:lnTo>
                      <a:lnTo>
                        <a:pt x="13" y="-73"/>
                      </a:lnTo>
                      <a:lnTo>
                        <a:pt x="7" y="-52"/>
                      </a:lnTo>
                      <a:lnTo>
                        <a:pt x="3" y="-31"/>
                      </a:lnTo>
                      <a:lnTo>
                        <a:pt x="1" y="-8"/>
                      </a:lnTo>
                      <a:lnTo>
                        <a:pt x="0" y="0"/>
                      </a:lnTo>
                      <a:lnTo>
                        <a:pt x="2" y="23"/>
                      </a:lnTo>
                      <a:close/>
                    </a:path>
                  </a:pathLst>
                </a:custGeom>
                <a:solidFill>
                  <a:srgbClr val="6BC4CD"/>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316" name="Freeform 3"/>
                <p:cNvSpPr>
                  <a:spLocks/>
                </p:cNvSpPr>
                <p:nvPr/>
              </p:nvSpPr>
              <p:spPr bwMode="auto">
                <a:xfrm>
                  <a:off x="2281" y="326"/>
                  <a:ext cx="117" cy="178"/>
                </a:xfrm>
                <a:custGeom>
                  <a:avLst/>
                  <a:gdLst/>
                  <a:ahLst/>
                  <a:cxnLst>
                    <a:cxn ang="0">
                      <a:pos x="94" y="142"/>
                    </a:cxn>
                    <a:cxn ang="0">
                      <a:pos x="72" y="138"/>
                    </a:cxn>
                    <a:cxn ang="0">
                      <a:pos x="83" y="177"/>
                    </a:cxn>
                    <a:cxn ang="0">
                      <a:pos x="94" y="178"/>
                    </a:cxn>
                    <a:cxn ang="0">
                      <a:pos x="117" y="175"/>
                    </a:cxn>
                    <a:cxn ang="0">
                      <a:pos x="114" y="139"/>
                    </a:cxn>
                    <a:cxn ang="0">
                      <a:pos x="94" y="142"/>
                    </a:cxn>
                  </a:cxnLst>
                  <a:rect l="0" t="0" r="r" b="b"/>
                  <a:pathLst>
                    <a:path w="117" h="178">
                      <a:moveTo>
                        <a:pt x="94" y="142"/>
                      </a:moveTo>
                      <a:lnTo>
                        <a:pt x="72" y="138"/>
                      </a:lnTo>
                      <a:lnTo>
                        <a:pt x="83" y="177"/>
                      </a:lnTo>
                      <a:lnTo>
                        <a:pt x="94" y="178"/>
                      </a:lnTo>
                      <a:lnTo>
                        <a:pt x="117" y="175"/>
                      </a:lnTo>
                      <a:lnTo>
                        <a:pt x="114" y="139"/>
                      </a:lnTo>
                      <a:lnTo>
                        <a:pt x="94" y="142"/>
                      </a:lnTo>
                      <a:close/>
                    </a:path>
                  </a:pathLst>
                </a:custGeom>
                <a:solidFill>
                  <a:srgbClr val="6BC4CD"/>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317" name="Freeform 2"/>
                <p:cNvSpPr>
                  <a:spLocks/>
                </p:cNvSpPr>
                <p:nvPr/>
              </p:nvSpPr>
              <p:spPr bwMode="auto">
                <a:xfrm>
                  <a:off x="2281" y="326"/>
                  <a:ext cx="117" cy="178"/>
                </a:xfrm>
                <a:custGeom>
                  <a:avLst/>
                  <a:gdLst/>
                  <a:ahLst/>
                  <a:cxnLst>
                    <a:cxn ang="0">
                      <a:pos x="72" y="138"/>
                    </a:cxn>
                    <a:cxn ang="0">
                      <a:pos x="53" y="126"/>
                    </a:cxn>
                    <a:cxn ang="0">
                      <a:pos x="41" y="108"/>
                    </a:cxn>
                    <a:cxn ang="0">
                      <a:pos x="38" y="89"/>
                    </a:cxn>
                    <a:cxn ang="0">
                      <a:pos x="42" y="68"/>
                    </a:cxn>
                    <a:cxn ang="0">
                      <a:pos x="55" y="50"/>
                    </a:cxn>
                    <a:cxn ang="0">
                      <a:pos x="74" y="39"/>
                    </a:cxn>
                    <a:cxn ang="0">
                      <a:pos x="94" y="36"/>
                    </a:cxn>
                    <a:cxn ang="0">
                      <a:pos x="117" y="40"/>
                    </a:cxn>
                    <a:cxn ang="0">
                      <a:pos x="135" y="52"/>
                    </a:cxn>
                    <a:cxn ang="0">
                      <a:pos x="147" y="70"/>
                    </a:cxn>
                    <a:cxn ang="0">
                      <a:pos x="150" y="89"/>
                    </a:cxn>
                    <a:cxn ang="0">
                      <a:pos x="146" y="110"/>
                    </a:cxn>
                    <a:cxn ang="0">
                      <a:pos x="133" y="128"/>
                    </a:cxn>
                    <a:cxn ang="0">
                      <a:pos x="114" y="139"/>
                    </a:cxn>
                    <a:cxn ang="0">
                      <a:pos x="117" y="175"/>
                    </a:cxn>
                    <a:cxn ang="0">
                      <a:pos x="138" y="167"/>
                    </a:cxn>
                    <a:cxn ang="0">
                      <a:pos x="157" y="155"/>
                    </a:cxn>
                    <a:cxn ang="0">
                      <a:pos x="171" y="139"/>
                    </a:cxn>
                    <a:cxn ang="0">
                      <a:pos x="182" y="121"/>
                    </a:cxn>
                    <a:cxn ang="0">
                      <a:pos x="187" y="99"/>
                    </a:cxn>
                    <a:cxn ang="0">
                      <a:pos x="188" y="89"/>
                    </a:cxn>
                    <a:cxn ang="0">
                      <a:pos x="185" y="67"/>
                    </a:cxn>
                    <a:cxn ang="0">
                      <a:pos x="177" y="47"/>
                    </a:cxn>
                    <a:cxn ang="0">
                      <a:pos x="164" y="30"/>
                    </a:cxn>
                    <a:cxn ang="0">
                      <a:pos x="147" y="16"/>
                    </a:cxn>
                    <a:cxn ang="0">
                      <a:pos x="127" y="6"/>
                    </a:cxn>
                    <a:cxn ang="0">
                      <a:pos x="105" y="1"/>
                    </a:cxn>
                    <a:cxn ang="0">
                      <a:pos x="94" y="0"/>
                    </a:cxn>
                    <a:cxn ang="0">
                      <a:pos x="71" y="3"/>
                    </a:cxn>
                    <a:cxn ang="0">
                      <a:pos x="50" y="11"/>
                    </a:cxn>
                    <a:cxn ang="0">
                      <a:pos x="31" y="23"/>
                    </a:cxn>
                    <a:cxn ang="0">
                      <a:pos x="17" y="39"/>
                    </a:cxn>
                    <a:cxn ang="0">
                      <a:pos x="6" y="58"/>
                    </a:cxn>
                    <a:cxn ang="0">
                      <a:pos x="1" y="79"/>
                    </a:cxn>
                    <a:cxn ang="0">
                      <a:pos x="0" y="89"/>
                    </a:cxn>
                    <a:cxn ang="0">
                      <a:pos x="3" y="111"/>
                    </a:cxn>
                    <a:cxn ang="0">
                      <a:pos x="11" y="131"/>
                    </a:cxn>
                    <a:cxn ang="0">
                      <a:pos x="24" y="148"/>
                    </a:cxn>
                    <a:cxn ang="0">
                      <a:pos x="41" y="162"/>
                    </a:cxn>
                    <a:cxn ang="0">
                      <a:pos x="61" y="172"/>
                    </a:cxn>
                    <a:cxn ang="0">
                      <a:pos x="83" y="177"/>
                    </a:cxn>
                    <a:cxn ang="0">
                      <a:pos x="72" y="138"/>
                    </a:cxn>
                  </a:cxnLst>
                  <a:rect l="0" t="0" r="r" b="b"/>
                  <a:pathLst>
                    <a:path w="117" h="178">
                      <a:moveTo>
                        <a:pt x="72" y="138"/>
                      </a:moveTo>
                      <a:lnTo>
                        <a:pt x="53" y="126"/>
                      </a:lnTo>
                      <a:lnTo>
                        <a:pt x="41" y="108"/>
                      </a:lnTo>
                      <a:lnTo>
                        <a:pt x="38" y="89"/>
                      </a:lnTo>
                      <a:lnTo>
                        <a:pt x="42" y="68"/>
                      </a:lnTo>
                      <a:lnTo>
                        <a:pt x="55" y="50"/>
                      </a:lnTo>
                      <a:lnTo>
                        <a:pt x="74" y="39"/>
                      </a:lnTo>
                      <a:lnTo>
                        <a:pt x="94" y="36"/>
                      </a:lnTo>
                      <a:lnTo>
                        <a:pt x="117" y="40"/>
                      </a:lnTo>
                      <a:lnTo>
                        <a:pt x="135" y="52"/>
                      </a:lnTo>
                      <a:lnTo>
                        <a:pt x="147" y="70"/>
                      </a:lnTo>
                      <a:lnTo>
                        <a:pt x="150" y="89"/>
                      </a:lnTo>
                      <a:lnTo>
                        <a:pt x="146" y="110"/>
                      </a:lnTo>
                      <a:lnTo>
                        <a:pt x="133" y="128"/>
                      </a:lnTo>
                      <a:lnTo>
                        <a:pt x="114" y="139"/>
                      </a:lnTo>
                      <a:lnTo>
                        <a:pt x="117" y="175"/>
                      </a:lnTo>
                      <a:lnTo>
                        <a:pt x="138" y="167"/>
                      </a:lnTo>
                      <a:lnTo>
                        <a:pt x="157" y="155"/>
                      </a:lnTo>
                      <a:lnTo>
                        <a:pt x="171" y="139"/>
                      </a:lnTo>
                      <a:lnTo>
                        <a:pt x="182" y="121"/>
                      </a:lnTo>
                      <a:lnTo>
                        <a:pt x="187" y="99"/>
                      </a:lnTo>
                      <a:lnTo>
                        <a:pt x="188" y="89"/>
                      </a:lnTo>
                      <a:lnTo>
                        <a:pt x="185" y="67"/>
                      </a:lnTo>
                      <a:lnTo>
                        <a:pt x="177" y="47"/>
                      </a:lnTo>
                      <a:lnTo>
                        <a:pt x="164" y="30"/>
                      </a:lnTo>
                      <a:lnTo>
                        <a:pt x="147" y="16"/>
                      </a:lnTo>
                      <a:lnTo>
                        <a:pt x="127" y="6"/>
                      </a:lnTo>
                      <a:lnTo>
                        <a:pt x="105" y="1"/>
                      </a:lnTo>
                      <a:lnTo>
                        <a:pt x="94" y="0"/>
                      </a:lnTo>
                      <a:lnTo>
                        <a:pt x="71" y="3"/>
                      </a:lnTo>
                      <a:lnTo>
                        <a:pt x="50" y="11"/>
                      </a:lnTo>
                      <a:lnTo>
                        <a:pt x="31" y="23"/>
                      </a:lnTo>
                      <a:lnTo>
                        <a:pt x="17" y="39"/>
                      </a:lnTo>
                      <a:lnTo>
                        <a:pt x="6" y="58"/>
                      </a:lnTo>
                      <a:lnTo>
                        <a:pt x="1" y="79"/>
                      </a:lnTo>
                      <a:lnTo>
                        <a:pt x="0" y="89"/>
                      </a:lnTo>
                      <a:lnTo>
                        <a:pt x="3" y="111"/>
                      </a:lnTo>
                      <a:lnTo>
                        <a:pt x="11" y="131"/>
                      </a:lnTo>
                      <a:lnTo>
                        <a:pt x="24" y="148"/>
                      </a:lnTo>
                      <a:lnTo>
                        <a:pt x="41" y="162"/>
                      </a:lnTo>
                      <a:lnTo>
                        <a:pt x="61" y="172"/>
                      </a:lnTo>
                      <a:lnTo>
                        <a:pt x="83" y="177"/>
                      </a:lnTo>
                      <a:lnTo>
                        <a:pt x="72" y="138"/>
                      </a:lnTo>
                      <a:close/>
                    </a:path>
                  </a:pathLst>
                </a:custGeom>
                <a:solidFill>
                  <a:srgbClr val="6BC4CD"/>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grpSp>
          <p:grpSp>
            <p:nvGrpSpPr>
              <p:cNvPr id="13" name="Group 1"/>
              <p:cNvGrpSpPr>
                <a:grpSpLocks noChangeAspect="1"/>
              </p:cNvGrpSpPr>
              <p:nvPr/>
            </p:nvGrpSpPr>
            <p:grpSpPr bwMode="auto">
              <a:xfrm>
                <a:off x="289042" y="5645734"/>
                <a:ext cx="86471" cy="107354"/>
                <a:chOff x="2137" y="326"/>
                <a:chExt cx="261" cy="498"/>
              </a:xfrm>
            </p:grpSpPr>
            <p:sp>
              <p:nvSpPr>
                <p:cNvPr id="310" name="Freeform 5"/>
                <p:cNvSpPr>
                  <a:spLocks/>
                </p:cNvSpPr>
                <p:nvPr/>
              </p:nvSpPr>
              <p:spPr bwMode="auto">
                <a:xfrm>
                  <a:off x="2137" y="415"/>
                  <a:ext cx="101" cy="409"/>
                </a:xfrm>
                <a:custGeom>
                  <a:avLst/>
                  <a:gdLst/>
                  <a:ahLst/>
                  <a:cxnLst>
                    <a:cxn ang="0">
                      <a:pos x="84" y="48"/>
                    </a:cxn>
                    <a:cxn ang="0">
                      <a:pos x="78" y="27"/>
                    </a:cxn>
                    <a:cxn ang="0">
                      <a:pos x="76" y="5"/>
                    </a:cxn>
                    <a:cxn ang="0">
                      <a:pos x="75" y="0"/>
                    </a:cxn>
                    <a:cxn ang="0">
                      <a:pos x="67" y="157"/>
                    </a:cxn>
                    <a:cxn ang="0">
                      <a:pos x="83" y="171"/>
                    </a:cxn>
                    <a:cxn ang="0">
                      <a:pos x="101" y="184"/>
                    </a:cxn>
                    <a:cxn ang="0">
                      <a:pos x="92" y="68"/>
                    </a:cxn>
                    <a:cxn ang="0">
                      <a:pos x="84" y="48"/>
                    </a:cxn>
                  </a:cxnLst>
                  <a:rect l="0" t="0" r="r" b="b"/>
                  <a:pathLst>
                    <a:path w="101" h="409">
                      <a:moveTo>
                        <a:pt x="84" y="48"/>
                      </a:moveTo>
                      <a:lnTo>
                        <a:pt x="78" y="27"/>
                      </a:lnTo>
                      <a:lnTo>
                        <a:pt x="76" y="5"/>
                      </a:lnTo>
                      <a:lnTo>
                        <a:pt x="75" y="0"/>
                      </a:lnTo>
                      <a:lnTo>
                        <a:pt x="67" y="157"/>
                      </a:lnTo>
                      <a:lnTo>
                        <a:pt x="83" y="171"/>
                      </a:lnTo>
                      <a:lnTo>
                        <a:pt x="101" y="184"/>
                      </a:lnTo>
                      <a:lnTo>
                        <a:pt x="92" y="68"/>
                      </a:lnTo>
                      <a:lnTo>
                        <a:pt x="84" y="48"/>
                      </a:lnTo>
                      <a:close/>
                    </a:path>
                  </a:pathLst>
                </a:custGeom>
                <a:solidFill>
                  <a:srgbClr val="6BC4CD"/>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311" name="Freeform 4"/>
                <p:cNvSpPr>
                  <a:spLocks/>
                </p:cNvSpPr>
                <p:nvPr/>
              </p:nvSpPr>
              <p:spPr bwMode="auto">
                <a:xfrm>
                  <a:off x="2137" y="415"/>
                  <a:ext cx="101" cy="409"/>
                </a:xfrm>
                <a:custGeom>
                  <a:avLst/>
                  <a:gdLst/>
                  <a:ahLst/>
                  <a:cxnLst>
                    <a:cxn ang="0">
                      <a:pos x="5" y="44"/>
                    </a:cxn>
                    <a:cxn ang="0">
                      <a:pos x="18" y="86"/>
                    </a:cxn>
                    <a:cxn ang="0">
                      <a:pos x="39" y="124"/>
                    </a:cxn>
                    <a:cxn ang="0">
                      <a:pos x="67" y="157"/>
                    </a:cxn>
                    <a:cxn ang="0">
                      <a:pos x="77" y="-22"/>
                    </a:cxn>
                    <a:cxn ang="0">
                      <a:pos x="90" y="-64"/>
                    </a:cxn>
                    <a:cxn ang="0">
                      <a:pos x="114" y="-100"/>
                    </a:cxn>
                    <a:cxn ang="0">
                      <a:pos x="147" y="-128"/>
                    </a:cxn>
                    <a:cxn ang="0">
                      <a:pos x="188" y="-146"/>
                    </a:cxn>
                    <a:cxn ang="0">
                      <a:pos x="233" y="-154"/>
                    </a:cxn>
                    <a:cxn ang="0">
                      <a:pos x="262" y="-152"/>
                    </a:cxn>
                    <a:cxn ang="0">
                      <a:pos x="305" y="-140"/>
                    </a:cxn>
                    <a:cxn ang="0">
                      <a:pos x="343" y="-117"/>
                    </a:cxn>
                    <a:cxn ang="0">
                      <a:pos x="373" y="-86"/>
                    </a:cxn>
                    <a:cxn ang="0">
                      <a:pos x="393" y="-48"/>
                    </a:cxn>
                    <a:cxn ang="0">
                      <a:pos x="401" y="-4"/>
                    </a:cxn>
                    <a:cxn ang="0">
                      <a:pos x="399" y="22"/>
                    </a:cxn>
                    <a:cxn ang="0">
                      <a:pos x="386" y="64"/>
                    </a:cxn>
                    <a:cxn ang="0">
                      <a:pos x="362" y="100"/>
                    </a:cxn>
                    <a:cxn ang="0">
                      <a:pos x="329" y="128"/>
                    </a:cxn>
                    <a:cxn ang="0">
                      <a:pos x="289" y="147"/>
                    </a:cxn>
                    <a:cxn ang="0">
                      <a:pos x="243" y="154"/>
                    </a:cxn>
                    <a:cxn ang="0">
                      <a:pos x="214" y="153"/>
                    </a:cxn>
                    <a:cxn ang="0">
                      <a:pos x="171" y="140"/>
                    </a:cxn>
                    <a:cxn ang="0">
                      <a:pos x="133" y="118"/>
                    </a:cxn>
                    <a:cxn ang="0">
                      <a:pos x="103" y="86"/>
                    </a:cxn>
                    <a:cxn ang="0">
                      <a:pos x="101" y="184"/>
                    </a:cxn>
                    <a:cxn ang="0">
                      <a:pos x="140" y="205"/>
                    </a:cxn>
                    <a:cxn ang="0">
                      <a:pos x="183" y="219"/>
                    </a:cxn>
                    <a:cxn ang="0">
                      <a:pos x="229" y="225"/>
                    </a:cxn>
                    <a:cxn ang="0">
                      <a:pos x="262" y="224"/>
                    </a:cxn>
                    <a:cxn ang="0">
                      <a:pos x="307" y="216"/>
                    </a:cxn>
                    <a:cxn ang="0">
                      <a:pos x="349" y="199"/>
                    </a:cxn>
                    <a:cxn ang="0">
                      <a:pos x="386" y="176"/>
                    </a:cxn>
                    <a:cxn ang="0">
                      <a:pos x="418" y="147"/>
                    </a:cxn>
                    <a:cxn ang="0">
                      <a:pos x="444" y="112"/>
                    </a:cxn>
                    <a:cxn ang="0">
                      <a:pos x="463" y="73"/>
                    </a:cxn>
                    <a:cxn ang="0">
                      <a:pos x="473" y="31"/>
                    </a:cxn>
                    <a:cxn ang="0">
                      <a:pos x="476" y="0"/>
                    </a:cxn>
                    <a:cxn ang="0">
                      <a:pos x="471" y="-44"/>
                    </a:cxn>
                    <a:cxn ang="0">
                      <a:pos x="458" y="-86"/>
                    </a:cxn>
                    <a:cxn ang="0">
                      <a:pos x="437" y="-123"/>
                    </a:cxn>
                    <a:cxn ang="0">
                      <a:pos x="409" y="-156"/>
                    </a:cxn>
                    <a:cxn ang="0">
                      <a:pos x="375" y="-184"/>
                    </a:cxn>
                    <a:cxn ang="0">
                      <a:pos x="336" y="-205"/>
                    </a:cxn>
                    <a:cxn ang="0">
                      <a:pos x="293" y="-219"/>
                    </a:cxn>
                    <a:cxn ang="0">
                      <a:pos x="247" y="-225"/>
                    </a:cxn>
                    <a:cxn ang="0">
                      <a:pos x="214" y="-224"/>
                    </a:cxn>
                    <a:cxn ang="0">
                      <a:pos x="169" y="-215"/>
                    </a:cxn>
                    <a:cxn ang="0">
                      <a:pos x="127" y="-199"/>
                    </a:cxn>
                    <a:cxn ang="0">
                      <a:pos x="90" y="-176"/>
                    </a:cxn>
                    <a:cxn ang="0">
                      <a:pos x="58" y="-146"/>
                    </a:cxn>
                    <a:cxn ang="0">
                      <a:pos x="32" y="-112"/>
                    </a:cxn>
                    <a:cxn ang="0">
                      <a:pos x="13" y="-73"/>
                    </a:cxn>
                    <a:cxn ang="0">
                      <a:pos x="3" y="-31"/>
                    </a:cxn>
                    <a:cxn ang="0">
                      <a:pos x="0" y="0"/>
                    </a:cxn>
                  </a:cxnLst>
                  <a:rect l="0" t="0" r="r" b="b"/>
                  <a:pathLst>
                    <a:path w="101" h="409">
                      <a:moveTo>
                        <a:pt x="2" y="23"/>
                      </a:moveTo>
                      <a:lnTo>
                        <a:pt x="5" y="44"/>
                      </a:lnTo>
                      <a:lnTo>
                        <a:pt x="11" y="66"/>
                      </a:lnTo>
                      <a:lnTo>
                        <a:pt x="18" y="86"/>
                      </a:lnTo>
                      <a:lnTo>
                        <a:pt x="28" y="105"/>
                      </a:lnTo>
                      <a:lnTo>
                        <a:pt x="39" y="124"/>
                      </a:lnTo>
                      <a:lnTo>
                        <a:pt x="52" y="141"/>
                      </a:lnTo>
                      <a:lnTo>
                        <a:pt x="67" y="157"/>
                      </a:lnTo>
                      <a:lnTo>
                        <a:pt x="75" y="0"/>
                      </a:lnTo>
                      <a:lnTo>
                        <a:pt x="77" y="-22"/>
                      </a:lnTo>
                      <a:lnTo>
                        <a:pt x="82" y="-44"/>
                      </a:lnTo>
                      <a:lnTo>
                        <a:pt x="90" y="-64"/>
                      </a:lnTo>
                      <a:lnTo>
                        <a:pt x="101" y="-82"/>
                      </a:lnTo>
                      <a:lnTo>
                        <a:pt x="114" y="-100"/>
                      </a:lnTo>
                      <a:lnTo>
                        <a:pt x="130" y="-115"/>
                      </a:lnTo>
                      <a:lnTo>
                        <a:pt x="147" y="-128"/>
                      </a:lnTo>
                      <a:lnTo>
                        <a:pt x="167" y="-138"/>
                      </a:lnTo>
                      <a:lnTo>
                        <a:pt x="188" y="-146"/>
                      </a:lnTo>
                      <a:lnTo>
                        <a:pt x="210" y="-152"/>
                      </a:lnTo>
                      <a:lnTo>
                        <a:pt x="233" y="-154"/>
                      </a:lnTo>
                      <a:lnTo>
                        <a:pt x="238" y="-154"/>
                      </a:lnTo>
                      <a:lnTo>
                        <a:pt x="262" y="-152"/>
                      </a:lnTo>
                      <a:lnTo>
                        <a:pt x="284" y="-148"/>
                      </a:lnTo>
                      <a:lnTo>
                        <a:pt x="305" y="-140"/>
                      </a:lnTo>
                      <a:lnTo>
                        <a:pt x="325" y="-130"/>
                      </a:lnTo>
                      <a:lnTo>
                        <a:pt x="343" y="-117"/>
                      </a:lnTo>
                      <a:lnTo>
                        <a:pt x="359" y="-103"/>
                      </a:lnTo>
                      <a:lnTo>
                        <a:pt x="373" y="-86"/>
                      </a:lnTo>
                      <a:lnTo>
                        <a:pt x="384" y="-68"/>
                      </a:lnTo>
                      <a:lnTo>
                        <a:pt x="393" y="-48"/>
                      </a:lnTo>
                      <a:lnTo>
                        <a:pt x="398" y="-27"/>
                      </a:lnTo>
                      <a:lnTo>
                        <a:pt x="401" y="-4"/>
                      </a:lnTo>
                      <a:lnTo>
                        <a:pt x="401" y="0"/>
                      </a:lnTo>
                      <a:lnTo>
                        <a:pt x="399" y="22"/>
                      </a:lnTo>
                      <a:lnTo>
                        <a:pt x="394" y="44"/>
                      </a:lnTo>
                      <a:lnTo>
                        <a:pt x="386" y="64"/>
                      </a:lnTo>
                      <a:lnTo>
                        <a:pt x="375" y="83"/>
                      </a:lnTo>
                      <a:lnTo>
                        <a:pt x="362" y="100"/>
                      </a:lnTo>
                      <a:lnTo>
                        <a:pt x="346" y="115"/>
                      </a:lnTo>
                      <a:lnTo>
                        <a:pt x="329" y="128"/>
                      </a:lnTo>
                      <a:lnTo>
                        <a:pt x="309" y="139"/>
                      </a:lnTo>
                      <a:lnTo>
                        <a:pt x="289" y="147"/>
                      </a:lnTo>
                      <a:lnTo>
                        <a:pt x="266" y="152"/>
                      </a:lnTo>
                      <a:lnTo>
                        <a:pt x="243" y="154"/>
                      </a:lnTo>
                      <a:lnTo>
                        <a:pt x="238" y="154"/>
                      </a:lnTo>
                      <a:lnTo>
                        <a:pt x="214" y="153"/>
                      </a:lnTo>
                      <a:lnTo>
                        <a:pt x="192" y="148"/>
                      </a:lnTo>
                      <a:lnTo>
                        <a:pt x="171" y="140"/>
                      </a:lnTo>
                      <a:lnTo>
                        <a:pt x="151" y="130"/>
                      </a:lnTo>
                      <a:lnTo>
                        <a:pt x="133" y="118"/>
                      </a:lnTo>
                      <a:lnTo>
                        <a:pt x="117" y="103"/>
                      </a:lnTo>
                      <a:lnTo>
                        <a:pt x="103" y="86"/>
                      </a:lnTo>
                      <a:lnTo>
                        <a:pt x="92" y="68"/>
                      </a:lnTo>
                      <a:lnTo>
                        <a:pt x="101" y="184"/>
                      </a:lnTo>
                      <a:lnTo>
                        <a:pt x="120" y="196"/>
                      </a:lnTo>
                      <a:lnTo>
                        <a:pt x="140" y="205"/>
                      </a:lnTo>
                      <a:lnTo>
                        <a:pt x="161" y="213"/>
                      </a:lnTo>
                      <a:lnTo>
                        <a:pt x="183" y="219"/>
                      </a:lnTo>
                      <a:lnTo>
                        <a:pt x="206" y="223"/>
                      </a:lnTo>
                      <a:lnTo>
                        <a:pt x="229" y="225"/>
                      </a:lnTo>
                      <a:lnTo>
                        <a:pt x="238" y="225"/>
                      </a:lnTo>
                      <a:lnTo>
                        <a:pt x="262" y="224"/>
                      </a:lnTo>
                      <a:lnTo>
                        <a:pt x="285" y="221"/>
                      </a:lnTo>
                      <a:lnTo>
                        <a:pt x="307" y="216"/>
                      </a:lnTo>
                      <a:lnTo>
                        <a:pt x="328" y="208"/>
                      </a:lnTo>
                      <a:lnTo>
                        <a:pt x="349" y="199"/>
                      </a:lnTo>
                      <a:lnTo>
                        <a:pt x="368" y="189"/>
                      </a:lnTo>
                      <a:lnTo>
                        <a:pt x="386" y="176"/>
                      </a:lnTo>
                      <a:lnTo>
                        <a:pt x="403" y="162"/>
                      </a:lnTo>
                      <a:lnTo>
                        <a:pt x="418" y="147"/>
                      </a:lnTo>
                      <a:lnTo>
                        <a:pt x="432" y="130"/>
                      </a:lnTo>
                      <a:lnTo>
                        <a:pt x="444" y="112"/>
                      </a:lnTo>
                      <a:lnTo>
                        <a:pt x="454" y="93"/>
                      </a:lnTo>
                      <a:lnTo>
                        <a:pt x="463" y="73"/>
                      </a:lnTo>
                      <a:lnTo>
                        <a:pt x="469" y="52"/>
                      </a:lnTo>
                      <a:lnTo>
                        <a:pt x="473" y="31"/>
                      </a:lnTo>
                      <a:lnTo>
                        <a:pt x="475" y="9"/>
                      </a:lnTo>
                      <a:lnTo>
                        <a:pt x="476" y="0"/>
                      </a:lnTo>
                      <a:lnTo>
                        <a:pt x="474" y="-22"/>
                      </a:lnTo>
                      <a:lnTo>
                        <a:pt x="471" y="-44"/>
                      </a:lnTo>
                      <a:lnTo>
                        <a:pt x="465" y="-65"/>
                      </a:lnTo>
                      <a:lnTo>
                        <a:pt x="458" y="-86"/>
                      </a:lnTo>
                      <a:lnTo>
                        <a:pt x="448" y="-105"/>
                      </a:lnTo>
                      <a:lnTo>
                        <a:pt x="437" y="-123"/>
                      </a:lnTo>
                      <a:lnTo>
                        <a:pt x="424" y="-140"/>
                      </a:lnTo>
                      <a:lnTo>
                        <a:pt x="409" y="-156"/>
                      </a:lnTo>
                      <a:lnTo>
                        <a:pt x="393" y="-171"/>
                      </a:lnTo>
                      <a:lnTo>
                        <a:pt x="375" y="-184"/>
                      </a:lnTo>
                      <a:lnTo>
                        <a:pt x="356" y="-195"/>
                      </a:lnTo>
                      <a:lnTo>
                        <a:pt x="336" y="-205"/>
                      </a:lnTo>
                      <a:lnTo>
                        <a:pt x="315" y="-213"/>
                      </a:lnTo>
                      <a:lnTo>
                        <a:pt x="293" y="-219"/>
                      </a:lnTo>
                      <a:lnTo>
                        <a:pt x="270" y="-223"/>
                      </a:lnTo>
                      <a:lnTo>
                        <a:pt x="247" y="-225"/>
                      </a:lnTo>
                      <a:lnTo>
                        <a:pt x="238" y="-225"/>
                      </a:lnTo>
                      <a:lnTo>
                        <a:pt x="214" y="-224"/>
                      </a:lnTo>
                      <a:lnTo>
                        <a:pt x="191" y="-221"/>
                      </a:lnTo>
                      <a:lnTo>
                        <a:pt x="169" y="-215"/>
                      </a:lnTo>
                      <a:lnTo>
                        <a:pt x="148" y="-208"/>
                      </a:lnTo>
                      <a:lnTo>
                        <a:pt x="127" y="-199"/>
                      </a:lnTo>
                      <a:lnTo>
                        <a:pt x="108" y="-188"/>
                      </a:lnTo>
                      <a:lnTo>
                        <a:pt x="90" y="-176"/>
                      </a:lnTo>
                      <a:lnTo>
                        <a:pt x="73" y="-162"/>
                      </a:lnTo>
                      <a:lnTo>
                        <a:pt x="58" y="-146"/>
                      </a:lnTo>
                      <a:lnTo>
                        <a:pt x="44" y="-130"/>
                      </a:lnTo>
                      <a:lnTo>
                        <a:pt x="32" y="-112"/>
                      </a:lnTo>
                      <a:lnTo>
                        <a:pt x="22" y="-93"/>
                      </a:lnTo>
                      <a:lnTo>
                        <a:pt x="13" y="-73"/>
                      </a:lnTo>
                      <a:lnTo>
                        <a:pt x="7" y="-52"/>
                      </a:lnTo>
                      <a:lnTo>
                        <a:pt x="3" y="-31"/>
                      </a:lnTo>
                      <a:lnTo>
                        <a:pt x="1" y="-8"/>
                      </a:lnTo>
                      <a:lnTo>
                        <a:pt x="0" y="0"/>
                      </a:lnTo>
                      <a:lnTo>
                        <a:pt x="2" y="23"/>
                      </a:lnTo>
                      <a:close/>
                    </a:path>
                  </a:pathLst>
                </a:custGeom>
                <a:solidFill>
                  <a:srgbClr val="6BC4CD"/>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312" name="Freeform 3"/>
                <p:cNvSpPr>
                  <a:spLocks/>
                </p:cNvSpPr>
                <p:nvPr/>
              </p:nvSpPr>
              <p:spPr bwMode="auto">
                <a:xfrm>
                  <a:off x="2281" y="326"/>
                  <a:ext cx="117" cy="178"/>
                </a:xfrm>
                <a:custGeom>
                  <a:avLst/>
                  <a:gdLst/>
                  <a:ahLst/>
                  <a:cxnLst>
                    <a:cxn ang="0">
                      <a:pos x="94" y="142"/>
                    </a:cxn>
                    <a:cxn ang="0">
                      <a:pos x="72" y="138"/>
                    </a:cxn>
                    <a:cxn ang="0">
                      <a:pos x="83" y="177"/>
                    </a:cxn>
                    <a:cxn ang="0">
                      <a:pos x="94" y="178"/>
                    </a:cxn>
                    <a:cxn ang="0">
                      <a:pos x="117" y="175"/>
                    </a:cxn>
                    <a:cxn ang="0">
                      <a:pos x="114" y="139"/>
                    </a:cxn>
                    <a:cxn ang="0">
                      <a:pos x="94" y="142"/>
                    </a:cxn>
                  </a:cxnLst>
                  <a:rect l="0" t="0" r="r" b="b"/>
                  <a:pathLst>
                    <a:path w="117" h="178">
                      <a:moveTo>
                        <a:pt x="94" y="142"/>
                      </a:moveTo>
                      <a:lnTo>
                        <a:pt x="72" y="138"/>
                      </a:lnTo>
                      <a:lnTo>
                        <a:pt x="83" y="177"/>
                      </a:lnTo>
                      <a:lnTo>
                        <a:pt x="94" y="178"/>
                      </a:lnTo>
                      <a:lnTo>
                        <a:pt x="117" y="175"/>
                      </a:lnTo>
                      <a:lnTo>
                        <a:pt x="114" y="139"/>
                      </a:lnTo>
                      <a:lnTo>
                        <a:pt x="94" y="142"/>
                      </a:lnTo>
                      <a:close/>
                    </a:path>
                  </a:pathLst>
                </a:custGeom>
                <a:solidFill>
                  <a:srgbClr val="6BC4CD"/>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313" name="Freeform 2"/>
                <p:cNvSpPr>
                  <a:spLocks/>
                </p:cNvSpPr>
                <p:nvPr/>
              </p:nvSpPr>
              <p:spPr bwMode="auto">
                <a:xfrm>
                  <a:off x="2281" y="326"/>
                  <a:ext cx="117" cy="178"/>
                </a:xfrm>
                <a:custGeom>
                  <a:avLst/>
                  <a:gdLst/>
                  <a:ahLst/>
                  <a:cxnLst>
                    <a:cxn ang="0">
                      <a:pos x="72" y="138"/>
                    </a:cxn>
                    <a:cxn ang="0">
                      <a:pos x="53" y="126"/>
                    </a:cxn>
                    <a:cxn ang="0">
                      <a:pos x="41" y="108"/>
                    </a:cxn>
                    <a:cxn ang="0">
                      <a:pos x="38" y="89"/>
                    </a:cxn>
                    <a:cxn ang="0">
                      <a:pos x="42" y="68"/>
                    </a:cxn>
                    <a:cxn ang="0">
                      <a:pos x="55" y="50"/>
                    </a:cxn>
                    <a:cxn ang="0">
                      <a:pos x="74" y="39"/>
                    </a:cxn>
                    <a:cxn ang="0">
                      <a:pos x="94" y="36"/>
                    </a:cxn>
                    <a:cxn ang="0">
                      <a:pos x="117" y="40"/>
                    </a:cxn>
                    <a:cxn ang="0">
                      <a:pos x="135" y="52"/>
                    </a:cxn>
                    <a:cxn ang="0">
                      <a:pos x="147" y="70"/>
                    </a:cxn>
                    <a:cxn ang="0">
                      <a:pos x="150" y="89"/>
                    </a:cxn>
                    <a:cxn ang="0">
                      <a:pos x="146" y="110"/>
                    </a:cxn>
                    <a:cxn ang="0">
                      <a:pos x="133" y="128"/>
                    </a:cxn>
                    <a:cxn ang="0">
                      <a:pos x="114" y="139"/>
                    </a:cxn>
                    <a:cxn ang="0">
                      <a:pos x="117" y="175"/>
                    </a:cxn>
                    <a:cxn ang="0">
                      <a:pos x="138" y="167"/>
                    </a:cxn>
                    <a:cxn ang="0">
                      <a:pos x="157" y="155"/>
                    </a:cxn>
                    <a:cxn ang="0">
                      <a:pos x="171" y="139"/>
                    </a:cxn>
                    <a:cxn ang="0">
                      <a:pos x="182" y="121"/>
                    </a:cxn>
                    <a:cxn ang="0">
                      <a:pos x="187" y="99"/>
                    </a:cxn>
                    <a:cxn ang="0">
                      <a:pos x="188" y="89"/>
                    </a:cxn>
                    <a:cxn ang="0">
                      <a:pos x="185" y="67"/>
                    </a:cxn>
                    <a:cxn ang="0">
                      <a:pos x="177" y="47"/>
                    </a:cxn>
                    <a:cxn ang="0">
                      <a:pos x="164" y="30"/>
                    </a:cxn>
                    <a:cxn ang="0">
                      <a:pos x="147" y="16"/>
                    </a:cxn>
                    <a:cxn ang="0">
                      <a:pos x="127" y="6"/>
                    </a:cxn>
                    <a:cxn ang="0">
                      <a:pos x="105" y="1"/>
                    </a:cxn>
                    <a:cxn ang="0">
                      <a:pos x="94" y="0"/>
                    </a:cxn>
                    <a:cxn ang="0">
                      <a:pos x="71" y="3"/>
                    </a:cxn>
                    <a:cxn ang="0">
                      <a:pos x="50" y="11"/>
                    </a:cxn>
                    <a:cxn ang="0">
                      <a:pos x="31" y="23"/>
                    </a:cxn>
                    <a:cxn ang="0">
                      <a:pos x="17" y="39"/>
                    </a:cxn>
                    <a:cxn ang="0">
                      <a:pos x="6" y="58"/>
                    </a:cxn>
                    <a:cxn ang="0">
                      <a:pos x="1" y="79"/>
                    </a:cxn>
                    <a:cxn ang="0">
                      <a:pos x="0" y="89"/>
                    </a:cxn>
                    <a:cxn ang="0">
                      <a:pos x="3" y="111"/>
                    </a:cxn>
                    <a:cxn ang="0">
                      <a:pos x="11" y="131"/>
                    </a:cxn>
                    <a:cxn ang="0">
                      <a:pos x="24" y="148"/>
                    </a:cxn>
                    <a:cxn ang="0">
                      <a:pos x="41" y="162"/>
                    </a:cxn>
                    <a:cxn ang="0">
                      <a:pos x="61" y="172"/>
                    </a:cxn>
                    <a:cxn ang="0">
                      <a:pos x="83" y="177"/>
                    </a:cxn>
                    <a:cxn ang="0">
                      <a:pos x="72" y="138"/>
                    </a:cxn>
                  </a:cxnLst>
                  <a:rect l="0" t="0" r="r" b="b"/>
                  <a:pathLst>
                    <a:path w="117" h="178">
                      <a:moveTo>
                        <a:pt x="72" y="138"/>
                      </a:moveTo>
                      <a:lnTo>
                        <a:pt x="53" y="126"/>
                      </a:lnTo>
                      <a:lnTo>
                        <a:pt x="41" y="108"/>
                      </a:lnTo>
                      <a:lnTo>
                        <a:pt x="38" y="89"/>
                      </a:lnTo>
                      <a:lnTo>
                        <a:pt x="42" y="68"/>
                      </a:lnTo>
                      <a:lnTo>
                        <a:pt x="55" y="50"/>
                      </a:lnTo>
                      <a:lnTo>
                        <a:pt x="74" y="39"/>
                      </a:lnTo>
                      <a:lnTo>
                        <a:pt x="94" y="36"/>
                      </a:lnTo>
                      <a:lnTo>
                        <a:pt x="117" y="40"/>
                      </a:lnTo>
                      <a:lnTo>
                        <a:pt x="135" y="52"/>
                      </a:lnTo>
                      <a:lnTo>
                        <a:pt x="147" y="70"/>
                      </a:lnTo>
                      <a:lnTo>
                        <a:pt x="150" y="89"/>
                      </a:lnTo>
                      <a:lnTo>
                        <a:pt x="146" y="110"/>
                      </a:lnTo>
                      <a:lnTo>
                        <a:pt x="133" y="128"/>
                      </a:lnTo>
                      <a:lnTo>
                        <a:pt x="114" y="139"/>
                      </a:lnTo>
                      <a:lnTo>
                        <a:pt x="117" y="175"/>
                      </a:lnTo>
                      <a:lnTo>
                        <a:pt x="138" y="167"/>
                      </a:lnTo>
                      <a:lnTo>
                        <a:pt x="157" y="155"/>
                      </a:lnTo>
                      <a:lnTo>
                        <a:pt x="171" y="139"/>
                      </a:lnTo>
                      <a:lnTo>
                        <a:pt x="182" y="121"/>
                      </a:lnTo>
                      <a:lnTo>
                        <a:pt x="187" y="99"/>
                      </a:lnTo>
                      <a:lnTo>
                        <a:pt x="188" y="89"/>
                      </a:lnTo>
                      <a:lnTo>
                        <a:pt x="185" y="67"/>
                      </a:lnTo>
                      <a:lnTo>
                        <a:pt x="177" y="47"/>
                      </a:lnTo>
                      <a:lnTo>
                        <a:pt x="164" y="30"/>
                      </a:lnTo>
                      <a:lnTo>
                        <a:pt x="147" y="16"/>
                      </a:lnTo>
                      <a:lnTo>
                        <a:pt x="127" y="6"/>
                      </a:lnTo>
                      <a:lnTo>
                        <a:pt x="105" y="1"/>
                      </a:lnTo>
                      <a:lnTo>
                        <a:pt x="94" y="0"/>
                      </a:lnTo>
                      <a:lnTo>
                        <a:pt x="71" y="3"/>
                      </a:lnTo>
                      <a:lnTo>
                        <a:pt x="50" y="11"/>
                      </a:lnTo>
                      <a:lnTo>
                        <a:pt x="31" y="23"/>
                      </a:lnTo>
                      <a:lnTo>
                        <a:pt x="17" y="39"/>
                      </a:lnTo>
                      <a:lnTo>
                        <a:pt x="6" y="58"/>
                      </a:lnTo>
                      <a:lnTo>
                        <a:pt x="1" y="79"/>
                      </a:lnTo>
                      <a:lnTo>
                        <a:pt x="0" y="89"/>
                      </a:lnTo>
                      <a:lnTo>
                        <a:pt x="3" y="111"/>
                      </a:lnTo>
                      <a:lnTo>
                        <a:pt x="11" y="131"/>
                      </a:lnTo>
                      <a:lnTo>
                        <a:pt x="24" y="148"/>
                      </a:lnTo>
                      <a:lnTo>
                        <a:pt x="41" y="162"/>
                      </a:lnTo>
                      <a:lnTo>
                        <a:pt x="61" y="172"/>
                      </a:lnTo>
                      <a:lnTo>
                        <a:pt x="83" y="177"/>
                      </a:lnTo>
                      <a:lnTo>
                        <a:pt x="72" y="138"/>
                      </a:lnTo>
                      <a:close/>
                    </a:path>
                  </a:pathLst>
                </a:custGeom>
                <a:solidFill>
                  <a:srgbClr val="6BC4CD"/>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grpSp>
          <p:grpSp>
            <p:nvGrpSpPr>
              <p:cNvPr id="14" name="Group 1"/>
              <p:cNvGrpSpPr>
                <a:grpSpLocks noChangeAspect="1"/>
              </p:cNvGrpSpPr>
              <p:nvPr/>
            </p:nvGrpSpPr>
            <p:grpSpPr bwMode="auto">
              <a:xfrm>
                <a:off x="289042" y="5860048"/>
                <a:ext cx="86471" cy="107354"/>
                <a:chOff x="2137" y="326"/>
                <a:chExt cx="261" cy="498"/>
              </a:xfrm>
            </p:grpSpPr>
            <p:sp>
              <p:nvSpPr>
                <p:cNvPr id="306" name="Freeform 5"/>
                <p:cNvSpPr>
                  <a:spLocks/>
                </p:cNvSpPr>
                <p:nvPr/>
              </p:nvSpPr>
              <p:spPr bwMode="auto">
                <a:xfrm>
                  <a:off x="2137" y="415"/>
                  <a:ext cx="101" cy="409"/>
                </a:xfrm>
                <a:custGeom>
                  <a:avLst/>
                  <a:gdLst/>
                  <a:ahLst/>
                  <a:cxnLst>
                    <a:cxn ang="0">
                      <a:pos x="84" y="48"/>
                    </a:cxn>
                    <a:cxn ang="0">
                      <a:pos x="78" y="27"/>
                    </a:cxn>
                    <a:cxn ang="0">
                      <a:pos x="76" y="5"/>
                    </a:cxn>
                    <a:cxn ang="0">
                      <a:pos x="75" y="0"/>
                    </a:cxn>
                    <a:cxn ang="0">
                      <a:pos x="67" y="157"/>
                    </a:cxn>
                    <a:cxn ang="0">
                      <a:pos x="83" y="171"/>
                    </a:cxn>
                    <a:cxn ang="0">
                      <a:pos x="101" y="184"/>
                    </a:cxn>
                    <a:cxn ang="0">
                      <a:pos x="92" y="68"/>
                    </a:cxn>
                    <a:cxn ang="0">
                      <a:pos x="84" y="48"/>
                    </a:cxn>
                  </a:cxnLst>
                  <a:rect l="0" t="0" r="r" b="b"/>
                  <a:pathLst>
                    <a:path w="101" h="409">
                      <a:moveTo>
                        <a:pt x="84" y="48"/>
                      </a:moveTo>
                      <a:lnTo>
                        <a:pt x="78" y="27"/>
                      </a:lnTo>
                      <a:lnTo>
                        <a:pt x="76" y="5"/>
                      </a:lnTo>
                      <a:lnTo>
                        <a:pt x="75" y="0"/>
                      </a:lnTo>
                      <a:lnTo>
                        <a:pt x="67" y="157"/>
                      </a:lnTo>
                      <a:lnTo>
                        <a:pt x="83" y="171"/>
                      </a:lnTo>
                      <a:lnTo>
                        <a:pt x="101" y="184"/>
                      </a:lnTo>
                      <a:lnTo>
                        <a:pt x="92" y="68"/>
                      </a:lnTo>
                      <a:lnTo>
                        <a:pt x="84" y="48"/>
                      </a:lnTo>
                      <a:close/>
                    </a:path>
                  </a:pathLst>
                </a:custGeom>
                <a:solidFill>
                  <a:srgbClr val="6BC4CD"/>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307" name="Freeform 4"/>
                <p:cNvSpPr>
                  <a:spLocks/>
                </p:cNvSpPr>
                <p:nvPr/>
              </p:nvSpPr>
              <p:spPr bwMode="auto">
                <a:xfrm>
                  <a:off x="2137" y="415"/>
                  <a:ext cx="101" cy="409"/>
                </a:xfrm>
                <a:custGeom>
                  <a:avLst/>
                  <a:gdLst/>
                  <a:ahLst/>
                  <a:cxnLst>
                    <a:cxn ang="0">
                      <a:pos x="5" y="44"/>
                    </a:cxn>
                    <a:cxn ang="0">
                      <a:pos x="18" y="86"/>
                    </a:cxn>
                    <a:cxn ang="0">
                      <a:pos x="39" y="124"/>
                    </a:cxn>
                    <a:cxn ang="0">
                      <a:pos x="67" y="157"/>
                    </a:cxn>
                    <a:cxn ang="0">
                      <a:pos x="77" y="-22"/>
                    </a:cxn>
                    <a:cxn ang="0">
                      <a:pos x="90" y="-64"/>
                    </a:cxn>
                    <a:cxn ang="0">
                      <a:pos x="114" y="-100"/>
                    </a:cxn>
                    <a:cxn ang="0">
                      <a:pos x="147" y="-128"/>
                    </a:cxn>
                    <a:cxn ang="0">
                      <a:pos x="188" y="-146"/>
                    </a:cxn>
                    <a:cxn ang="0">
                      <a:pos x="233" y="-154"/>
                    </a:cxn>
                    <a:cxn ang="0">
                      <a:pos x="262" y="-152"/>
                    </a:cxn>
                    <a:cxn ang="0">
                      <a:pos x="305" y="-140"/>
                    </a:cxn>
                    <a:cxn ang="0">
                      <a:pos x="343" y="-117"/>
                    </a:cxn>
                    <a:cxn ang="0">
                      <a:pos x="373" y="-86"/>
                    </a:cxn>
                    <a:cxn ang="0">
                      <a:pos x="393" y="-48"/>
                    </a:cxn>
                    <a:cxn ang="0">
                      <a:pos x="401" y="-4"/>
                    </a:cxn>
                    <a:cxn ang="0">
                      <a:pos x="399" y="22"/>
                    </a:cxn>
                    <a:cxn ang="0">
                      <a:pos x="386" y="64"/>
                    </a:cxn>
                    <a:cxn ang="0">
                      <a:pos x="362" y="100"/>
                    </a:cxn>
                    <a:cxn ang="0">
                      <a:pos x="329" y="128"/>
                    </a:cxn>
                    <a:cxn ang="0">
                      <a:pos x="289" y="147"/>
                    </a:cxn>
                    <a:cxn ang="0">
                      <a:pos x="243" y="154"/>
                    </a:cxn>
                    <a:cxn ang="0">
                      <a:pos x="214" y="153"/>
                    </a:cxn>
                    <a:cxn ang="0">
                      <a:pos x="171" y="140"/>
                    </a:cxn>
                    <a:cxn ang="0">
                      <a:pos x="133" y="118"/>
                    </a:cxn>
                    <a:cxn ang="0">
                      <a:pos x="103" y="86"/>
                    </a:cxn>
                    <a:cxn ang="0">
                      <a:pos x="101" y="184"/>
                    </a:cxn>
                    <a:cxn ang="0">
                      <a:pos x="140" y="205"/>
                    </a:cxn>
                    <a:cxn ang="0">
                      <a:pos x="183" y="219"/>
                    </a:cxn>
                    <a:cxn ang="0">
                      <a:pos x="229" y="225"/>
                    </a:cxn>
                    <a:cxn ang="0">
                      <a:pos x="262" y="224"/>
                    </a:cxn>
                    <a:cxn ang="0">
                      <a:pos x="307" y="216"/>
                    </a:cxn>
                    <a:cxn ang="0">
                      <a:pos x="349" y="199"/>
                    </a:cxn>
                    <a:cxn ang="0">
                      <a:pos x="386" y="176"/>
                    </a:cxn>
                    <a:cxn ang="0">
                      <a:pos x="418" y="147"/>
                    </a:cxn>
                    <a:cxn ang="0">
                      <a:pos x="444" y="112"/>
                    </a:cxn>
                    <a:cxn ang="0">
                      <a:pos x="463" y="73"/>
                    </a:cxn>
                    <a:cxn ang="0">
                      <a:pos x="473" y="31"/>
                    </a:cxn>
                    <a:cxn ang="0">
                      <a:pos x="476" y="0"/>
                    </a:cxn>
                    <a:cxn ang="0">
                      <a:pos x="471" y="-44"/>
                    </a:cxn>
                    <a:cxn ang="0">
                      <a:pos x="458" y="-86"/>
                    </a:cxn>
                    <a:cxn ang="0">
                      <a:pos x="437" y="-123"/>
                    </a:cxn>
                    <a:cxn ang="0">
                      <a:pos x="409" y="-156"/>
                    </a:cxn>
                    <a:cxn ang="0">
                      <a:pos x="375" y="-184"/>
                    </a:cxn>
                    <a:cxn ang="0">
                      <a:pos x="336" y="-205"/>
                    </a:cxn>
                    <a:cxn ang="0">
                      <a:pos x="293" y="-219"/>
                    </a:cxn>
                    <a:cxn ang="0">
                      <a:pos x="247" y="-225"/>
                    </a:cxn>
                    <a:cxn ang="0">
                      <a:pos x="214" y="-224"/>
                    </a:cxn>
                    <a:cxn ang="0">
                      <a:pos x="169" y="-215"/>
                    </a:cxn>
                    <a:cxn ang="0">
                      <a:pos x="127" y="-199"/>
                    </a:cxn>
                    <a:cxn ang="0">
                      <a:pos x="90" y="-176"/>
                    </a:cxn>
                    <a:cxn ang="0">
                      <a:pos x="58" y="-146"/>
                    </a:cxn>
                    <a:cxn ang="0">
                      <a:pos x="32" y="-112"/>
                    </a:cxn>
                    <a:cxn ang="0">
                      <a:pos x="13" y="-73"/>
                    </a:cxn>
                    <a:cxn ang="0">
                      <a:pos x="3" y="-31"/>
                    </a:cxn>
                    <a:cxn ang="0">
                      <a:pos x="0" y="0"/>
                    </a:cxn>
                  </a:cxnLst>
                  <a:rect l="0" t="0" r="r" b="b"/>
                  <a:pathLst>
                    <a:path w="101" h="409">
                      <a:moveTo>
                        <a:pt x="2" y="23"/>
                      </a:moveTo>
                      <a:lnTo>
                        <a:pt x="5" y="44"/>
                      </a:lnTo>
                      <a:lnTo>
                        <a:pt x="11" y="66"/>
                      </a:lnTo>
                      <a:lnTo>
                        <a:pt x="18" y="86"/>
                      </a:lnTo>
                      <a:lnTo>
                        <a:pt x="28" y="105"/>
                      </a:lnTo>
                      <a:lnTo>
                        <a:pt x="39" y="124"/>
                      </a:lnTo>
                      <a:lnTo>
                        <a:pt x="52" y="141"/>
                      </a:lnTo>
                      <a:lnTo>
                        <a:pt x="67" y="157"/>
                      </a:lnTo>
                      <a:lnTo>
                        <a:pt x="75" y="0"/>
                      </a:lnTo>
                      <a:lnTo>
                        <a:pt x="77" y="-22"/>
                      </a:lnTo>
                      <a:lnTo>
                        <a:pt x="82" y="-44"/>
                      </a:lnTo>
                      <a:lnTo>
                        <a:pt x="90" y="-64"/>
                      </a:lnTo>
                      <a:lnTo>
                        <a:pt x="101" y="-82"/>
                      </a:lnTo>
                      <a:lnTo>
                        <a:pt x="114" y="-100"/>
                      </a:lnTo>
                      <a:lnTo>
                        <a:pt x="130" y="-115"/>
                      </a:lnTo>
                      <a:lnTo>
                        <a:pt x="147" y="-128"/>
                      </a:lnTo>
                      <a:lnTo>
                        <a:pt x="167" y="-138"/>
                      </a:lnTo>
                      <a:lnTo>
                        <a:pt x="188" y="-146"/>
                      </a:lnTo>
                      <a:lnTo>
                        <a:pt x="210" y="-152"/>
                      </a:lnTo>
                      <a:lnTo>
                        <a:pt x="233" y="-154"/>
                      </a:lnTo>
                      <a:lnTo>
                        <a:pt x="238" y="-154"/>
                      </a:lnTo>
                      <a:lnTo>
                        <a:pt x="262" y="-152"/>
                      </a:lnTo>
                      <a:lnTo>
                        <a:pt x="284" y="-148"/>
                      </a:lnTo>
                      <a:lnTo>
                        <a:pt x="305" y="-140"/>
                      </a:lnTo>
                      <a:lnTo>
                        <a:pt x="325" y="-130"/>
                      </a:lnTo>
                      <a:lnTo>
                        <a:pt x="343" y="-117"/>
                      </a:lnTo>
                      <a:lnTo>
                        <a:pt x="359" y="-103"/>
                      </a:lnTo>
                      <a:lnTo>
                        <a:pt x="373" y="-86"/>
                      </a:lnTo>
                      <a:lnTo>
                        <a:pt x="384" y="-68"/>
                      </a:lnTo>
                      <a:lnTo>
                        <a:pt x="393" y="-48"/>
                      </a:lnTo>
                      <a:lnTo>
                        <a:pt x="398" y="-27"/>
                      </a:lnTo>
                      <a:lnTo>
                        <a:pt x="401" y="-4"/>
                      </a:lnTo>
                      <a:lnTo>
                        <a:pt x="401" y="0"/>
                      </a:lnTo>
                      <a:lnTo>
                        <a:pt x="399" y="22"/>
                      </a:lnTo>
                      <a:lnTo>
                        <a:pt x="394" y="44"/>
                      </a:lnTo>
                      <a:lnTo>
                        <a:pt x="386" y="64"/>
                      </a:lnTo>
                      <a:lnTo>
                        <a:pt x="375" y="83"/>
                      </a:lnTo>
                      <a:lnTo>
                        <a:pt x="362" y="100"/>
                      </a:lnTo>
                      <a:lnTo>
                        <a:pt x="346" y="115"/>
                      </a:lnTo>
                      <a:lnTo>
                        <a:pt x="329" y="128"/>
                      </a:lnTo>
                      <a:lnTo>
                        <a:pt x="309" y="139"/>
                      </a:lnTo>
                      <a:lnTo>
                        <a:pt x="289" y="147"/>
                      </a:lnTo>
                      <a:lnTo>
                        <a:pt x="266" y="152"/>
                      </a:lnTo>
                      <a:lnTo>
                        <a:pt x="243" y="154"/>
                      </a:lnTo>
                      <a:lnTo>
                        <a:pt x="238" y="154"/>
                      </a:lnTo>
                      <a:lnTo>
                        <a:pt x="214" y="153"/>
                      </a:lnTo>
                      <a:lnTo>
                        <a:pt x="192" y="148"/>
                      </a:lnTo>
                      <a:lnTo>
                        <a:pt x="171" y="140"/>
                      </a:lnTo>
                      <a:lnTo>
                        <a:pt x="151" y="130"/>
                      </a:lnTo>
                      <a:lnTo>
                        <a:pt x="133" y="118"/>
                      </a:lnTo>
                      <a:lnTo>
                        <a:pt x="117" y="103"/>
                      </a:lnTo>
                      <a:lnTo>
                        <a:pt x="103" y="86"/>
                      </a:lnTo>
                      <a:lnTo>
                        <a:pt x="92" y="68"/>
                      </a:lnTo>
                      <a:lnTo>
                        <a:pt x="101" y="184"/>
                      </a:lnTo>
                      <a:lnTo>
                        <a:pt x="120" y="196"/>
                      </a:lnTo>
                      <a:lnTo>
                        <a:pt x="140" y="205"/>
                      </a:lnTo>
                      <a:lnTo>
                        <a:pt x="161" y="213"/>
                      </a:lnTo>
                      <a:lnTo>
                        <a:pt x="183" y="219"/>
                      </a:lnTo>
                      <a:lnTo>
                        <a:pt x="206" y="223"/>
                      </a:lnTo>
                      <a:lnTo>
                        <a:pt x="229" y="225"/>
                      </a:lnTo>
                      <a:lnTo>
                        <a:pt x="238" y="225"/>
                      </a:lnTo>
                      <a:lnTo>
                        <a:pt x="262" y="224"/>
                      </a:lnTo>
                      <a:lnTo>
                        <a:pt x="285" y="221"/>
                      </a:lnTo>
                      <a:lnTo>
                        <a:pt x="307" y="216"/>
                      </a:lnTo>
                      <a:lnTo>
                        <a:pt x="328" y="208"/>
                      </a:lnTo>
                      <a:lnTo>
                        <a:pt x="349" y="199"/>
                      </a:lnTo>
                      <a:lnTo>
                        <a:pt x="368" y="189"/>
                      </a:lnTo>
                      <a:lnTo>
                        <a:pt x="386" y="176"/>
                      </a:lnTo>
                      <a:lnTo>
                        <a:pt x="403" y="162"/>
                      </a:lnTo>
                      <a:lnTo>
                        <a:pt x="418" y="147"/>
                      </a:lnTo>
                      <a:lnTo>
                        <a:pt x="432" y="130"/>
                      </a:lnTo>
                      <a:lnTo>
                        <a:pt x="444" y="112"/>
                      </a:lnTo>
                      <a:lnTo>
                        <a:pt x="454" y="93"/>
                      </a:lnTo>
                      <a:lnTo>
                        <a:pt x="463" y="73"/>
                      </a:lnTo>
                      <a:lnTo>
                        <a:pt x="469" y="52"/>
                      </a:lnTo>
                      <a:lnTo>
                        <a:pt x="473" y="31"/>
                      </a:lnTo>
                      <a:lnTo>
                        <a:pt x="475" y="9"/>
                      </a:lnTo>
                      <a:lnTo>
                        <a:pt x="476" y="0"/>
                      </a:lnTo>
                      <a:lnTo>
                        <a:pt x="474" y="-22"/>
                      </a:lnTo>
                      <a:lnTo>
                        <a:pt x="471" y="-44"/>
                      </a:lnTo>
                      <a:lnTo>
                        <a:pt x="465" y="-65"/>
                      </a:lnTo>
                      <a:lnTo>
                        <a:pt x="458" y="-86"/>
                      </a:lnTo>
                      <a:lnTo>
                        <a:pt x="448" y="-105"/>
                      </a:lnTo>
                      <a:lnTo>
                        <a:pt x="437" y="-123"/>
                      </a:lnTo>
                      <a:lnTo>
                        <a:pt x="424" y="-140"/>
                      </a:lnTo>
                      <a:lnTo>
                        <a:pt x="409" y="-156"/>
                      </a:lnTo>
                      <a:lnTo>
                        <a:pt x="393" y="-171"/>
                      </a:lnTo>
                      <a:lnTo>
                        <a:pt x="375" y="-184"/>
                      </a:lnTo>
                      <a:lnTo>
                        <a:pt x="356" y="-195"/>
                      </a:lnTo>
                      <a:lnTo>
                        <a:pt x="336" y="-205"/>
                      </a:lnTo>
                      <a:lnTo>
                        <a:pt x="315" y="-213"/>
                      </a:lnTo>
                      <a:lnTo>
                        <a:pt x="293" y="-219"/>
                      </a:lnTo>
                      <a:lnTo>
                        <a:pt x="270" y="-223"/>
                      </a:lnTo>
                      <a:lnTo>
                        <a:pt x="247" y="-225"/>
                      </a:lnTo>
                      <a:lnTo>
                        <a:pt x="238" y="-225"/>
                      </a:lnTo>
                      <a:lnTo>
                        <a:pt x="214" y="-224"/>
                      </a:lnTo>
                      <a:lnTo>
                        <a:pt x="191" y="-221"/>
                      </a:lnTo>
                      <a:lnTo>
                        <a:pt x="169" y="-215"/>
                      </a:lnTo>
                      <a:lnTo>
                        <a:pt x="148" y="-208"/>
                      </a:lnTo>
                      <a:lnTo>
                        <a:pt x="127" y="-199"/>
                      </a:lnTo>
                      <a:lnTo>
                        <a:pt x="108" y="-188"/>
                      </a:lnTo>
                      <a:lnTo>
                        <a:pt x="90" y="-176"/>
                      </a:lnTo>
                      <a:lnTo>
                        <a:pt x="73" y="-162"/>
                      </a:lnTo>
                      <a:lnTo>
                        <a:pt x="58" y="-146"/>
                      </a:lnTo>
                      <a:lnTo>
                        <a:pt x="44" y="-130"/>
                      </a:lnTo>
                      <a:lnTo>
                        <a:pt x="32" y="-112"/>
                      </a:lnTo>
                      <a:lnTo>
                        <a:pt x="22" y="-93"/>
                      </a:lnTo>
                      <a:lnTo>
                        <a:pt x="13" y="-73"/>
                      </a:lnTo>
                      <a:lnTo>
                        <a:pt x="7" y="-52"/>
                      </a:lnTo>
                      <a:lnTo>
                        <a:pt x="3" y="-31"/>
                      </a:lnTo>
                      <a:lnTo>
                        <a:pt x="1" y="-8"/>
                      </a:lnTo>
                      <a:lnTo>
                        <a:pt x="0" y="0"/>
                      </a:lnTo>
                      <a:lnTo>
                        <a:pt x="2" y="23"/>
                      </a:lnTo>
                      <a:close/>
                    </a:path>
                  </a:pathLst>
                </a:custGeom>
                <a:solidFill>
                  <a:srgbClr val="6BC4CD"/>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308" name="Freeform 3"/>
                <p:cNvSpPr>
                  <a:spLocks/>
                </p:cNvSpPr>
                <p:nvPr/>
              </p:nvSpPr>
              <p:spPr bwMode="auto">
                <a:xfrm>
                  <a:off x="2281" y="326"/>
                  <a:ext cx="117" cy="178"/>
                </a:xfrm>
                <a:custGeom>
                  <a:avLst/>
                  <a:gdLst/>
                  <a:ahLst/>
                  <a:cxnLst>
                    <a:cxn ang="0">
                      <a:pos x="94" y="142"/>
                    </a:cxn>
                    <a:cxn ang="0">
                      <a:pos x="72" y="138"/>
                    </a:cxn>
                    <a:cxn ang="0">
                      <a:pos x="83" y="177"/>
                    </a:cxn>
                    <a:cxn ang="0">
                      <a:pos x="94" y="178"/>
                    </a:cxn>
                    <a:cxn ang="0">
                      <a:pos x="117" y="175"/>
                    </a:cxn>
                    <a:cxn ang="0">
                      <a:pos x="114" y="139"/>
                    </a:cxn>
                    <a:cxn ang="0">
                      <a:pos x="94" y="142"/>
                    </a:cxn>
                  </a:cxnLst>
                  <a:rect l="0" t="0" r="r" b="b"/>
                  <a:pathLst>
                    <a:path w="117" h="178">
                      <a:moveTo>
                        <a:pt x="94" y="142"/>
                      </a:moveTo>
                      <a:lnTo>
                        <a:pt x="72" y="138"/>
                      </a:lnTo>
                      <a:lnTo>
                        <a:pt x="83" y="177"/>
                      </a:lnTo>
                      <a:lnTo>
                        <a:pt x="94" y="178"/>
                      </a:lnTo>
                      <a:lnTo>
                        <a:pt x="117" y="175"/>
                      </a:lnTo>
                      <a:lnTo>
                        <a:pt x="114" y="139"/>
                      </a:lnTo>
                      <a:lnTo>
                        <a:pt x="94" y="142"/>
                      </a:lnTo>
                      <a:close/>
                    </a:path>
                  </a:pathLst>
                </a:custGeom>
                <a:solidFill>
                  <a:srgbClr val="6BC4CD"/>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309" name="Freeform 2"/>
                <p:cNvSpPr>
                  <a:spLocks/>
                </p:cNvSpPr>
                <p:nvPr/>
              </p:nvSpPr>
              <p:spPr bwMode="auto">
                <a:xfrm>
                  <a:off x="2281" y="326"/>
                  <a:ext cx="117" cy="178"/>
                </a:xfrm>
                <a:custGeom>
                  <a:avLst/>
                  <a:gdLst/>
                  <a:ahLst/>
                  <a:cxnLst>
                    <a:cxn ang="0">
                      <a:pos x="72" y="138"/>
                    </a:cxn>
                    <a:cxn ang="0">
                      <a:pos x="53" y="126"/>
                    </a:cxn>
                    <a:cxn ang="0">
                      <a:pos x="41" y="108"/>
                    </a:cxn>
                    <a:cxn ang="0">
                      <a:pos x="38" y="89"/>
                    </a:cxn>
                    <a:cxn ang="0">
                      <a:pos x="42" y="68"/>
                    </a:cxn>
                    <a:cxn ang="0">
                      <a:pos x="55" y="50"/>
                    </a:cxn>
                    <a:cxn ang="0">
                      <a:pos x="74" y="39"/>
                    </a:cxn>
                    <a:cxn ang="0">
                      <a:pos x="94" y="36"/>
                    </a:cxn>
                    <a:cxn ang="0">
                      <a:pos x="117" y="40"/>
                    </a:cxn>
                    <a:cxn ang="0">
                      <a:pos x="135" y="52"/>
                    </a:cxn>
                    <a:cxn ang="0">
                      <a:pos x="147" y="70"/>
                    </a:cxn>
                    <a:cxn ang="0">
                      <a:pos x="150" y="89"/>
                    </a:cxn>
                    <a:cxn ang="0">
                      <a:pos x="146" y="110"/>
                    </a:cxn>
                    <a:cxn ang="0">
                      <a:pos x="133" y="128"/>
                    </a:cxn>
                    <a:cxn ang="0">
                      <a:pos x="114" y="139"/>
                    </a:cxn>
                    <a:cxn ang="0">
                      <a:pos x="117" y="175"/>
                    </a:cxn>
                    <a:cxn ang="0">
                      <a:pos x="138" y="167"/>
                    </a:cxn>
                    <a:cxn ang="0">
                      <a:pos x="157" y="155"/>
                    </a:cxn>
                    <a:cxn ang="0">
                      <a:pos x="171" y="139"/>
                    </a:cxn>
                    <a:cxn ang="0">
                      <a:pos x="182" y="121"/>
                    </a:cxn>
                    <a:cxn ang="0">
                      <a:pos x="187" y="99"/>
                    </a:cxn>
                    <a:cxn ang="0">
                      <a:pos x="188" y="89"/>
                    </a:cxn>
                    <a:cxn ang="0">
                      <a:pos x="185" y="67"/>
                    </a:cxn>
                    <a:cxn ang="0">
                      <a:pos x="177" y="47"/>
                    </a:cxn>
                    <a:cxn ang="0">
                      <a:pos x="164" y="30"/>
                    </a:cxn>
                    <a:cxn ang="0">
                      <a:pos x="147" y="16"/>
                    </a:cxn>
                    <a:cxn ang="0">
                      <a:pos x="127" y="6"/>
                    </a:cxn>
                    <a:cxn ang="0">
                      <a:pos x="105" y="1"/>
                    </a:cxn>
                    <a:cxn ang="0">
                      <a:pos x="94" y="0"/>
                    </a:cxn>
                    <a:cxn ang="0">
                      <a:pos x="71" y="3"/>
                    </a:cxn>
                    <a:cxn ang="0">
                      <a:pos x="50" y="11"/>
                    </a:cxn>
                    <a:cxn ang="0">
                      <a:pos x="31" y="23"/>
                    </a:cxn>
                    <a:cxn ang="0">
                      <a:pos x="17" y="39"/>
                    </a:cxn>
                    <a:cxn ang="0">
                      <a:pos x="6" y="58"/>
                    </a:cxn>
                    <a:cxn ang="0">
                      <a:pos x="1" y="79"/>
                    </a:cxn>
                    <a:cxn ang="0">
                      <a:pos x="0" y="89"/>
                    </a:cxn>
                    <a:cxn ang="0">
                      <a:pos x="3" y="111"/>
                    </a:cxn>
                    <a:cxn ang="0">
                      <a:pos x="11" y="131"/>
                    </a:cxn>
                    <a:cxn ang="0">
                      <a:pos x="24" y="148"/>
                    </a:cxn>
                    <a:cxn ang="0">
                      <a:pos x="41" y="162"/>
                    </a:cxn>
                    <a:cxn ang="0">
                      <a:pos x="61" y="172"/>
                    </a:cxn>
                    <a:cxn ang="0">
                      <a:pos x="83" y="177"/>
                    </a:cxn>
                    <a:cxn ang="0">
                      <a:pos x="72" y="138"/>
                    </a:cxn>
                  </a:cxnLst>
                  <a:rect l="0" t="0" r="r" b="b"/>
                  <a:pathLst>
                    <a:path w="117" h="178">
                      <a:moveTo>
                        <a:pt x="72" y="138"/>
                      </a:moveTo>
                      <a:lnTo>
                        <a:pt x="53" y="126"/>
                      </a:lnTo>
                      <a:lnTo>
                        <a:pt x="41" y="108"/>
                      </a:lnTo>
                      <a:lnTo>
                        <a:pt x="38" y="89"/>
                      </a:lnTo>
                      <a:lnTo>
                        <a:pt x="42" y="68"/>
                      </a:lnTo>
                      <a:lnTo>
                        <a:pt x="55" y="50"/>
                      </a:lnTo>
                      <a:lnTo>
                        <a:pt x="74" y="39"/>
                      </a:lnTo>
                      <a:lnTo>
                        <a:pt x="94" y="36"/>
                      </a:lnTo>
                      <a:lnTo>
                        <a:pt x="117" y="40"/>
                      </a:lnTo>
                      <a:lnTo>
                        <a:pt x="135" y="52"/>
                      </a:lnTo>
                      <a:lnTo>
                        <a:pt x="147" y="70"/>
                      </a:lnTo>
                      <a:lnTo>
                        <a:pt x="150" y="89"/>
                      </a:lnTo>
                      <a:lnTo>
                        <a:pt x="146" y="110"/>
                      </a:lnTo>
                      <a:lnTo>
                        <a:pt x="133" y="128"/>
                      </a:lnTo>
                      <a:lnTo>
                        <a:pt x="114" y="139"/>
                      </a:lnTo>
                      <a:lnTo>
                        <a:pt x="117" y="175"/>
                      </a:lnTo>
                      <a:lnTo>
                        <a:pt x="138" y="167"/>
                      </a:lnTo>
                      <a:lnTo>
                        <a:pt x="157" y="155"/>
                      </a:lnTo>
                      <a:lnTo>
                        <a:pt x="171" y="139"/>
                      </a:lnTo>
                      <a:lnTo>
                        <a:pt x="182" y="121"/>
                      </a:lnTo>
                      <a:lnTo>
                        <a:pt x="187" y="99"/>
                      </a:lnTo>
                      <a:lnTo>
                        <a:pt x="188" y="89"/>
                      </a:lnTo>
                      <a:lnTo>
                        <a:pt x="185" y="67"/>
                      </a:lnTo>
                      <a:lnTo>
                        <a:pt x="177" y="47"/>
                      </a:lnTo>
                      <a:lnTo>
                        <a:pt x="164" y="30"/>
                      </a:lnTo>
                      <a:lnTo>
                        <a:pt x="147" y="16"/>
                      </a:lnTo>
                      <a:lnTo>
                        <a:pt x="127" y="6"/>
                      </a:lnTo>
                      <a:lnTo>
                        <a:pt x="105" y="1"/>
                      </a:lnTo>
                      <a:lnTo>
                        <a:pt x="94" y="0"/>
                      </a:lnTo>
                      <a:lnTo>
                        <a:pt x="71" y="3"/>
                      </a:lnTo>
                      <a:lnTo>
                        <a:pt x="50" y="11"/>
                      </a:lnTo>
                      <a:lnTo>
                        <a:pt x="31" y="23"/>
                      </a:lnTo>
                      <a:lnTo>
                        <a:pt x="17" y="39"/>
                      </a:lnTo>
                      <a:lnTo>
                        <a:pt x="6" y="58"/>
                      </a:lnTo>
                      <a:lnTo>
                        <a:pt x="1" y="79"/>
                      </a:lnTo>
                      <a:lnTo>
                        <a:pt x="0" y="89"/>
                      </a:lnTo>
                      <a:lnTo>
                        <a:pt x="3" y="111"/>
                      </a:lnTo>
                      <a:lnTo>
                        <a:pt x="11" y="131"/>
                      </a:lnTo>
                      <a:lnTo>
                        <a:pt x="24" y="148"/>
                      </a:lnTo>
                      <a:lnTo>
                        <a:pt x="41" y="162"/>
                      </a:lnTo>
                      <a:lnTo>
                        <a:pt x="61" y="172"/>
                      </a:lnTo>
                      <a:lnTo>
                        <a:pt x="83" y="177"/>
                      </a:lnTo>
                      <a:lnTo>
                        <a:pt x="72" y="138"/>
                      </a:lnTo>
                      <a:close/>
                    </a:path>
                  </a:pathLst>
                </a:custGeom>
                <a:solidFill>
                  <a:srgbClr val="6BC4CD"/>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grpSp>
          <p:sp>
            <p:nvSpPr>
              <p:cNvPr id="301" name="ZoneTexte 300"/>
              <p:cNvSpPr txBox="1"/>
              <p:nvPr/>
            </p:nvSpPr>
            <p:spPr>
              <a:xfrm>
                <a:off x="357158" y="5286388"/>
                <a:ext cx="7000924" cy="738664"/>
              </a:xfrm>
              <a:prstGeom prst="rect">
                <a:avLst/>
              </a:prstGeom>
              <a:noFill/>
            </p:spPr>
            <p:txBody>
              <a:bodyPr wrap="square" rtlCol="0">
                <a:spAutoFit/>
              </a:bodyPr>
              <a:lstStyle/>
              <a:p>
                <a:pPr defTabSz="914400"/>
                <a:r>
                  <a:rPr lang="fr-FR" sz="1400" dirty="0">
                    <a:solidFill>
                      <a:prstClr val="black"/>
                    </a:solidFill>
                    <a:latin typeface="Calibri"/>
                  </a:rPr>
                  <a:t> à distance si les personnes ne peuvent pas se déplacer</a:t>
                </a:r>
              </a:p>
              <a:p>
                <a:pPr defTabSz="914400"/>
                <a:r>
                  <a:rPr lang="fr-FR" sz="1400" dirty="0">
                    <a:solidFill>
                      <a:prstClr val="black"/>
                    </a:solidFill>
                    <a:latin typeface="Calibri"/>
                  </a:rPr>
                  <a:t> par tous les moyens de communication : internet, mail, téléphone…</a:t>
                </a:r>
              </a:p>
              <a:p>
                <a:pPr defTabSz="914400"/>
                <a:r>
                  <a:rPr lang="fr-FR" sz="1400" dirty="0">
                    <a:solidFill>
                      <a:prstClr val="black"/>
                    </a:solidFill>
                    <a:latin typeface="Calibri"/>
                  </a:rPr>
                  <a:t> autour d’un café en rendez-vous individuel ou avec des adhérents bénévoles</a:t>
                </a:r>
              </a:p>
            </p:txBody>
          </p:sp>
        </p:grpSp>
      </p:grpSp>
      <p:grpSp>
        <p:nvGrpSpPr>
          <p:cNvPr id="16" name="Groupe 116"/>
          <p:cNvGrpSpPr/>
          <p:nvPr/>
        </p:nvGrpSpPr>
        <p:grpSpPr>
          <a:xfrm>
            <a:off x="7810512" y="3000372"/>
            <a:ext cx="2643206" cy="3643338"/>
            <a:chOff x="6000760" y="3000372"/>
            <a:chExt cx="2643206" cy="3643338"/>
          </a:xfrm>
        </p:grpSpPr>
        <p:sp>
          <p:nvSpPr>
            <p:cNvPr id="322" name="Freeform 23"/>
            <p:cNvSpPr>
              <a:spLocks/>
            </p:cNvSpPr>
            <p:nvPr/>
          </p:nvSpPr>
          <p:spPr bwMode="auto">
            <a:xfrm>
              <a:off x="6000760" y="3000372"/>
              <a:ext cx="2643206" cy="3643338"/>
            </a:xfrm>
            <a:custGeom>
              <a:avLst/>
              <a:gdLst/>
              <a:ahLst/>
              <a:cxnLst>
                <a:cxn ang="0">
                  <a:pos x="4327" y="0"/>
                </a:cxn>
                <a:cxn ang="0">
                  <a:pos x="222" y="165"/>
                </a:cxn>
                <a:cxn ang="0">
                  <a:pos x="0" y="6279"/>
                </a:cxn>
                <a:cxn ang="0">
                  <a:pos x="4327" y="5952"/>
                </a:cxn>
                <a:cxn ang="0">
                  <a:pos x="4327" y="0"/>
                </a:cxn>
              </a:cxnLst>
              <a:rect l="0" t="0" r="r" b="b"/>
              <a:pathLst>
                <a:path w="4328" h="6279">
                  <a:moveTo>
                    <a:pt x="4327" y="0"/>
                  </a:moveTo>
                  <a:lnTo>
                    <a:pt x="222" y="165"/>
                  </a:lnTo>
                  <a:lnTo>
                    <a:pt x="0" y="6279"/>
                  </a:lnTo>
                  <a:lnTo>
                    <a:pt x="4327" y="5952"/>
                  </a:lnTo>
                  <a:lnTo>
                    <a:pt x="4327" y="0"/>
                  </a:lnTo>
                  <a:close/>
                </a:path>
              </a:pathLst>
            </a:custGeom>
            <a:solidFill>
              <a:srgbClr val="8C96C7"/>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377" name="ZoneTexte 376"/>
            <p:cNvSpPr txBox="1"/>
            <p:nvPr/>
          </p:nvSpPr>
          <p:spPr>
            <a:xfrm>
              <a:off x="6215074" y="3143248"/>
              <a:ext cx="2286016" cy="307777"/>
            </a:xfrm>
            <a:prstGeom prst="rect">
              <a:avLst/>
            </a:prstGeom>
            <a:noFill/>
          </p:spPr>
          <p:txBody>
            <a:bodyPr wrap="square" rtlCol="0">
              <a:spAutoFit/>
            </a:bodyPr>
            <a:lstStyle/>
            <a:p>
              <a:pPr defTabSz="914400"/>
              <a:endParaRPr lang="fr-FR" sz="1400" dirty="0">
                <a:solidFill>
                  <a:prstClr val="white">
                    <a:lumMod val="95000"/>
                  </a:prstClr>
                </a:solidFill>
                <a:latin typeface="Calibri"/>
              </a:endParaRPr>
            </a:p>
          </p:txBody>
        </p:sp>
      </p:grpSp>
      <p:pic>
        <p:nvPicPr>
          <p:cNvPr id="118" name="Image 117" descr="franche-comte-dechetteries-huile-vidange-voiture.jpg"/>
          <p:cNvPicPr>
            <a:picLocks noChangeAspect="1"/>
          </p:cNvPicPr>
          <p:nvPr/>
        </p:nvPicPr>
        <p:blipFill>
          <a:blip r:embed="rId7"/>
          <a:stretch>
            <a:fillRect/>
          </a:stretch>
        </p:blipFill>
        <p:spPr>
          <a:xfrm rot="120000">
            <a:off x="7929595" y="3616641"/>
            <a:ext cx="2383920" cy="2772000"/>
          </a:xfrm>
          <a:prstGeom prst="rect">
            <a:avLst/>
          </a:prstGeom>
        </p:spPr>
      </p:pic>
      <p:sp>
        <p:nvSpPr>
          <p:cNvPr id="119" name="ZoneTexte 118"/>
          <p:cNvSpPr txBox="1"/>
          <p:nvPr/>
        </p:nvSpPr>
        <p:spPr>
          <a:xfrm>
            <a:off x="8024826" y="3192662"/>
            <a:ext cx="2357454" cy="307777"/>
          </a:xfrm>
          <a:prstGeom prst="rect">
            <a:avLst/>
          </a:prstGeom>
          <a:noFill/>
        </p:spPr>
        <p:txBody>
          <a:bodyPr wrap="square" rtlCol="0">
            <a:spAutoFit/>
          </a:bodyPr>
          <a:lstStyle/>
          <a:p>
            <a:pPr algn="ctr" defTabSz="914400"/>
            <a:r>
              <a:rPr lang="fr-FR" sz="1400" b="1" dirty="0">
                <a:solidFill>
                  <a:srgbClr val="C0504D">
                    <a:lumMod val="50000"/>
                  </a:srgbClr>
                </a:solidFill>
                <a:latin typeface="Calibri"/>
              </a:rPr>
              <a:t>Le territoire Franc-Comtois</a:t>
            </a:r>
          </a:p>
        </p:txBody>
      </p:sp>
      <p:pic>
        <p:nvPicPr>
          <p:cNvPr id="120" name="Image 119" descr="animation-reseaux.jpg"/>
          <p:cNvPicPr>
            <a:picLocks noChangeAspect="1"/>
          </p:cNvPicPr>
          <p:nvPr/>
        </p:nvPicPr>
        <p:blipFill>
          <a:blip r:embed="rId8"/>
          <a:stretch>
            <a:fillRect/>
          </a:stretch>
        </p:blipFill>
        <p:spPr>
          <a:xfrm>
            <a:off x="1738283" y="285728"/>
            <a:ext cx="3901935" cy="2160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21" name="ZoneTexte 120"/>
          <p:cNvSpPr txBox="1"/>
          <p:nvPr/>
        </p:nvSpPr>
        <p:spPr>
          <a:xfrm>
            <a:off x="5881686" y="500042"/>
            <a:ext cx="4429156" cy="1938992"/>
          </a:xfrm>
          <a:prstGeom prst="rect">
            <a:avLst/>
          </a:prstGeom>
          <a:noFill/>
        </p:spPr>
        <p:txBody>
          <a:bodyPr wrap="square" rtlCol="0">
            <a:spAutoFit/>
          </a:bodyPr>
          <a:lstStyle/>
          <a:p>
            <a:pPr defTabSz="914400"/>
            <a:r>
              <a:rPr lang="fr-FR" sz="2400" b="1" dirty="0">
                <a:solidFill>
                  <a:srgbClr val="1F497D">
                    <a:lumMod val="75000"/>
                  </a:srgbClr>
                </a:solidFill>
                <a:latin typeface="Calibri"/>
              </a:rPr>
              <a:t>ELISEA, c’est un accompagnement personnalisé en face à face sur le secteur de Besançon ou à distance sur toute la région </a:t>
            </a:r>
          </a:p>
        </p:txBody>
      </p:sp>
      <p:sp>
        <p:nvSpPr>
          <p:cNvPr id="123" name="ZoneTexte 122"/>
          <p:cNvSpPr txBox="1"/>
          <p:nvPr/>
        </p:nvSpPr>
        <p:spPr>
          <a:xfrm>
            <a:off x="4220182" y="3805886"/>
            <a:ext cx="3643338" cy="646331"/>
          </a:xfrm>
          <a:prstGeom prst="rect">
            <a:avLst/>
          </a:prstGeom>
          <a:noFill/>
          <a:ln w="12700">
            <a:solidFill>
              <a:srgbClr val="8F1515"/>
            </a:solidFill>
          </a:ln>
        </p:spPr>
        <p:txBody>
          <a:bodyPr wrap="square" rtlCol="0">
            <a:spAutoFit/>
          </a:bodyPr>
          <a:lstStyle/>
          <a:p>
            <a:pPr algn="ctr" defTabSz="914400"/>
            <a:r>
              <a:rPr lang="fr-FR" b="1" dirty="0">
                <a:solidFill>
                  <a:srgbClr val="8A0000"/>
                </a:solidFill>
                <a:latin typeface="Calibri"/>
              </a:rPr>
              <a:t>Notre engagement : prise de contact sous 72 heures maximum</a:t>
            </a:r>
          </a:p>
        </p:txBody>
      </p:sp>
    </p:spTree>
    <p:extLst>
      <p:ext uri="{BB962C8B-B14F-4D97-AF65-F5344CB8AC3E}">
        <p14:creationId xmlns:p14="http://schemas.microsoft.com/office/powerpoint/2010/main" val="1334923656"/>
      </p:ext>
    </p:extLst>
  </p:cSld>
  <p:clrMapOvr>
    <a:masterClrMapping/>
  </p:clrMapOvr>
  <p:transition spd="slow" advClick="0" advTm="17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 15"/>
          <p:cNvGrpSpPr/>
          <p:nvPr/>
        </p:nvGrpSpPr>
        <p:grpSpPr>
          <a:xfrm>
            <a:off x="0" y="5315495"/>
            <a:ext cx="12192000" cy="1446280"/>
            <a:chOff x="0" y="5315495"/>
            <a:chExt cx="9144000" cy="1446280"/>
          </a:xfrm>
        </p:grpSpPr>
        <p:pic>
          <p:nvPicPr>
            <p:cNvPr id="17" name="Imag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15495"/>
              <a:ext cx="9144000" cy="1397134"/>
            </a:xfrm>
            <a:prstGeom prst="rect">
              <a:avLst/>
            </a:prstGeom>
          </p:spPr>
        </p:pic>
        <p:pic>
          <p:nvPicPr>
            <p:cNvPr id="18" name="Imag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5927767"/>
              <a:ext cx="834008" cy="834008"/>
            </a:xfrm>
            <a:prstGeom prst="rect">
              <a:avLst/>
            </a:prstGeom>
          </p:spPr>
        </p:pic>
        <p:pic>
          <p:nvPicPr>
            <p:cNvPr id="19" name="Imag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0161" y="5867091"/>
              <a:ext cx="551309" cy="551309"/>
            </a:xfrm>
            <a:prstGeom prst="rect">
              <a:avLst/>
            </a:prstGeom>
          </p:spPr>
        </p:pic>
        <p:pic>
          <p:nvPicPr>
            <p:cNvPr id="20" name="Imag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8116" y="5654208"/>
              <a:ext cx="719708" cy="719708"/>
            </a:xfrm>
            <a:prstGeom prst="rect">
              <a:avLst/>
            </a:prstGeom>
          </p:spPr>
        </p:pic>
        <p:pic>
          <p:nvPicPr>
            <p:cNvPr id="21" name="Imag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4128" y="5794518"/>
              <a:ext cx="439088" cy="439088"/>
            </a:xfrm>
            <a:prstGeom prst="rect">
              <a:avLst/>
            </a:prstGeom>
          </p:spPr>
        </p:pic>
      </p:grpSp>
      <p:sp>
        <p:nvSpPr>
          <p:cNvPr id="99" name="ZoneTexte 98"/>
          <p:cNvSpPr txBox="1"/>
          <p:nvPr/>
        </p:nvSpPr>
        <p:spPr>
          <a:xfrm>
            <a:off x="7453322" y="1643051"/>
            <a:ext cx="2928958" cy="4216539"/>
          </a:xfrm>
          <a:prstGeom prst="rect">
            <a:avLst/>
          </a:prstGeom>
          <a:noFill/>
        </p:spPr>
        <p:txBody>
          <a:bodyPr wrap="square" rtlCol="0">
            <a:spAutoFit/>
          </a:bodyPr>
          <a:lstStyle/>
          <a:p>
            <a:pPr algn="ctr" defTabSz="914400"/>
            <a:endParaRPr lang="fr-FR" sz="1600" dirty="0">
              <a:solidFill>
                <a:srgbClr val="7030A0"/>
              </a:solidFill>
              <a:latin typeface="Calibri"/>
            </a:endParaRPr>
          </a:p>
          <a:p>
            <a:pPr algn="ctr" defTabSz="914400"/>
            <a:r>
              <a:rPr lang="fr-FR" sz="2800" dirty="0">
                <a:solidFill>
                  <a:srgbClr val="7030A0"/>
                </a:solidFill>
                <a:latin typeface="Calibri"/>
              </a:rPr>
              <a:t>L’association accueil les étudiants dans le cadre du bénévolat pour apprendre, découvrir et apporter leur pierre à l’édifice</a:t>
            </a:r>
            <a:endParaRPr lang="fr-FR" sz="2800" b="1" dirty="0">
              <a:solidFill>
                <a:srgbClr val="7030A0"/>
              </a:solidFill>
              <a:latin typeface="Calibri"/>
            </a:endParaRPr>
          </a:p>
        </p:txBody>
      </p:sp>
      <p:grpSp>
        <p:nvGrpSpPr>
          <p:cNvPr id="97" name="Groupe 96"/>
          <p:cNvGrpSpPr>
            <a:grpSpLocks noChangeAspect="1"/>
          </p:cNvGrpSpPr>
          <p:nvPr/>
        </p:nvGrpSpPr>
        <p:grpSpPr>
          <a:xfrm>
            <a:off x="1666845" y="3571877"/>
            <a:ext cx="5378147" cy="2697261"/>
            <a:chOff x="148830" y="64723"/>
            <a:chExt cx="6406992" cy="3213250"/>
          </a:xfrm>
        </p:grpSpPr>
        <p:sp>
          <p:nvSpPr>
            <p:cNvPr id="69635" name="Freeform 3"/>
            <p:cNvSpPr>
              <a:spLocks/>
            </p:cNvSpPr>
            <p:nvPr/>
          </p:nvSpPr>
          <p:spPr bwMode="auto">
            <a:xfrm>
              <a:off x="148830" y="64723"/>
              <a:ext cx="6406992" cy="3213250"/>
            </a:xfrm>
            <a:custGeom>
              <a:avLst/>
              <a:gdLst/>
              <a:ahLst/>
              <a:cxnLst>
                <a:cxn ang="0">
                  <a:pos x="567" y="137"/>
                </a:cxn>
                <a:cxn ang="0">
                  <a:pos x="0" y="5370"/>
                </a:cxn>
                <a:cxn ang="0">
                  <a:pos x="10704" y="5100"/>
                </a:cxn>
                <a:cxn ang="0">
                  <a:pos x="10704" y="0"/>
                </a:cxn>
                <a:cxn ang="0">
                  <a:pos x="567" y="137"/>
                </a:cxn>
              </a:cxnLst>
              <a:rect l="0" t="0" r="r" b="b"/>
              <a:pathLst>
                <a:path w="10704" h="5369">
                  <a:moveTo>
                    <a:pt x="567" y="137"/>
                  </a:moveTo>
                  <a:lnTo>
                    <a:pt x="0" y="5370"/>
                  </a:lnTo>
                  <a:lnTo>
                    <a:pt x="10704" y="5100"/>
                  </a:lnTo>
                  <a:lnTo>
                    <a:pt x="10704" y="0"/>
                  </a:lnTo>
                  <a:lnTo>
                    <a:pt x="567" y="137"/>
                  </a:lnTo>
                  <a:close/>
                </a:path>
              </a:pathLst>
            </a:custGeom>
            <a:solidFill>
              <a:srgbClr val="8C96C7"/>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pic>
          <p:nvPicPr>
            <p:cNvPr id="69636" name="Picture 4"/>
            <p:cNvPicPr>
              <a:picLocks noChangeAspect="1" noChangeArrowheads="1"/>
            </p:cNvPicPr>
            <p:nvPr/>
          </p:nvPicPr>
          <p:blipFill>
            <a:blip r:embed="rId7"/>
            <a:stretch>
              <a:fillRect/>
            </a:stretch>
          </p:blipFill>
          <p:spPr bwMode="auto">
            <a:xfrm>
              <a:off x="3297684" y="575348"/>
              <a:ext cx="2902238" cy="2123100"/>
            </a:xfrm>
            <a:prstGeom prst="rect">
              <a:avLst/>
            </a:prstGeom>
            <a:ln>
              <a:noFill/>
            </a:ln>
            <a:effectLst>
              <a:outerShdw blurRad="292100" dist="139700" dir="2700000" algn="tl" rotWithShape="0">
                <a:srgbClr val="333333">
                  <a:alpha val="65000"/>
                </a:srgbClr>
              </a:outerShdw>
            </a:effectLst>
          </p:spPr>
        </p:pic>
        <p:sp>
          <p:nvSpPr>
            <p:cNvPr id="34" name="ZoneTexte 33"/>
            <p:cNvSpPr txBox="1"/>
            <p:nvPr/>
          </p:nvSpPr>
          <p:spPr>
            <a:xfrm>
              <a:off x="428596" y="500042"/>
              <a:ext cx="2714644" cy="2676578"/>
            </a:xfrm>
            <a:prstGeom prst="rect">
              <a:avLst/>
            </a:prstGeom>
            <a:noFill/>
          </p:spPr>
          <p:txBody>
            <a:bodyPr wrap="square" rtlCol="0">
              <a:spAutoFit/>
            </a:bodyPr>
            <a:lstStyle/>
            <a:p>
              <a:pPr defTabSz="914400"/>
              <a:r>
                <a:rPr lang="fr-FR" sz="1600" b="1" dirty="0">
                  <a:solidFill>
                    <a:prstClr val="white"/>
                  </a:solidFill>
                  <a:latin typeface="Calibri"/>
                </a:rPr>
                <a:t>Lieu de découverte </a:t>
              </a:r>
            </a:p>
            <a:p>
              <a:pPr defTabSz="914400"/>
              <a:endParaRPr lang="fr-FR" sz="1200" dirty="0">
                <a:solidFill>
                  <a:prstClr val="white"/>
                </a:solidFill>
                <a:latin typeface="Calibri"/>
              </a:endParaRPr>
            </a:p>
            <a:p>
              <a:pPr defTabSz="914400"/>
              <a:r>
                <a:rPr lang="fr-FR" sz="1400" dirty="0">
                  <a:solidFill>
                    <a:prstClr val="white"/>
                  </a:solidFill>
                  <a:latin typeface="Calibri"/>
                </a:rPr>
                <a:t>Mercredi 2 mars nous avons reçu des étudiants  de Marie Lise Thiollet de la DRJSCS  lors de notre activité physique adaptée avec Alexandra  dans le cadre de la formation  « éducateur aux maladies chroniques » </a:t>
              </a:r>
            </a:p>
          </p:txBody>
        </p:sp>
      </p:grpSp>
      <p:pic>
        <p:nvPicPr>
          <p:cNvPr id="98" name="Picture 33"/>
          <p:cNvPicPr>
            <a:picLocks noChangeAspect="1" noChangeArrowheads="1"/>
          </p:cNvPicPr>
          <p:nvPr/>
        </p:nvPicPr>
        <p:blipFill>
          <a:blip r:embed="rId8"/>
          <a:srcRect l="22342"/>
          <a:stretch>
            <a:fillRect/>
          </a:stretch>
        </p:blipFill>
        <p:spPr bwMode="auto">
          <a:xfrm>
            <a:off x="1738283" y="285728"/>
            <a:ext cx="4469377" cy="2011320"/>
          </a:xfrm>
          <a:prstGeom prst="rect">
            <a:avLst/>
          </a:prstGeom>
          <a:noFill/>
        </p:spPr>
      </p:pic>
      <p:sp>
        <p:nvSpPr>
          <p:cNvPr id="100" name="ZoneTexte 99"/>
          <p:cNvSpPr txBox="1"/>
          <p:nvPr/>
        </p:nvSpPr>
        <p:spPr>
          <a:xfrm>
            <a:off x="6310282" y="500043"/>
            <a:ext cx="4357718" cy="1354217"/>
          </a:xfrm>
          <a:prstGeom prst="rect">
            <a:avLst/>
          </a:prstGeom>
          <a:noFill/>
        </p:spPr>
        <p:txBody>
          <a:bodyPr wrap="square" rtlCol="0">
            <a:spAutoFit/>
          </a:bodyPr>
          <a:lstStyle/>
          <a:p>
            <a:pPr defTabSz="914400"/>
            <a:r>
              <a:rPr lang="fr-FR" sz="3200" b="1" dirty="0">
                <a:solidFill>
                  <a:srgbClr val="7030A0"/>
                </a:solidFill>
                <a:latin typeface="Calibri"/>
              </a:rPr>
              <a:t>ELISEA, un lieu d’accueil pour les étudiants</a:t>
            </a:r>
          </a:p>
          <a:p>
            <a:pPr defTabSz="914400"/>
            <a:endParaRPr lang="fr-FR" dirty="0">
              <a:solidFill>
                <a:prstClr val="black"/>
              </a:solidFill>
              <a:latin typeface="Calibri"/>
            </a:endParaRPr>
          </a:p>
        </p:txBody>
      </p:sp>
      <p:sp>
        <p:nvSpPr>
          <p:cNvPr id="101" name="ZoneTexte 100"/>
          <p:cNvSpPr txBox="1"/>
          <p:nvPr/>
        </p:nvSpPr>
        <p:spPr>
          <a:xfrm>
            <a:off x="1952596" y="2214554"/>
            <a:ext cx="5422333" cy="923330"/>
          </a:xfrm>
          <a:prstGeom prst="rect">
            <a:avLst/>
          </a:prstGeom>
          <a:noFill/>
        </p:spPr>
        <p:txBody>
          <a:bodyPr wrap="square" rtlCol="0">
            <a:spAutoFit/>
          </a:bodyPr>
          <a:lstStyle/>
          <a:p>
            <a:pPr defTabSz="914400"/>
            <a:r>
              <a:rPr lang="fr-FR" b="1" dirty="0">
                <a:solidFill>
                  <a:srgbClr val="0070C0"/>
                </a:solidFill>
                <a:latin typeface="Calibri"/>
              </a:rPr>
              <a:t>Lauranne</a:t>
            </a:r>
            <a:r>
              <a:rPr lang="fr-FR" dirty="0">
                <a:solidFill>
                  <a:srgbClr val="0070C0"/>
                </a:solidFill>
                <a:latin typeface="Calibri"/>
              </a:rPr>
              <a:t>, étudiante en BTS diététique 2015 / 2016 </a:t>
            </a:r>
          </a:p>
          <a:p>
            <a:pPr defTabSz="914400"/>
            <a:r>
              <a:rPr lang="fr-FR" b="1" dirty="0">
                <a:solidFill>
                  <a:srgbClr val="0070C0"/>
                </a:solidFill>
                <a:latin typeface="Calibri"/>
              </a:rPr>
              <a:t>Emilie</a:t>
            </a:r>
            <a:r>
              <a:rPr lang="fr-FR" dirty="0">
                <a:solidFill>
                  <a:srgbClr val="0070C0"/>
                </a:solidFill>
                <a:latin typeface="Calibri"/>
              </a:rPr>
              <a:t>, étudiante en master 1 psychologie 2015</a:t>
            </a:r>
          </a:p>
          <a:p>
            <a:pPr defTabSz="914400"/>
            <a:r>
              <a:rPr lang="fr-FR" b="1" dirty="0">
                <a:solidFill>
                  <a:srgbClr val="0070C0"/>
                </a:solidFill>
                <a:latin typeface="Calibri"/>
              </a:rPr>
              <a:t>Charline</a:t>
            </a:r>
            <a:r>
              <a:rPr lang="fr-FR" dirty="0">
                <a:solidFill>
                  <a:srgbClr val="0070C0"/>
                </a:solidFill>
                <a:latin typeface="Calibri"/>
              </a:rPr>
              <a:t>, étudiante en BTS diététique 2017</a:t>
            </a:r>
          </a:p>
        </p:txBody>
      </p:sp>
    </p:spTree>
    <p:extLst>
      <p:ext uri="{BB962C8B-B14F-4D97-AF65-F5344CB8AC3E}">
        <p14:creationId xmlns:p14="http://schemas.microsoft.com/office/powerpoint/2010/main" val="784597724"/>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e 48"/>
          <p:cNvGrpSpPr/>
          <p:nvPr/>
        </p:nvGrpSpPr>
        <p:grpSpPr>
          <a:xfrm>
            <a:off x="-1339744" y="32820"/>
            <a:ext cx="26903049" cy="7381264"/>
            <a:chOff x="-2863744" y="32820"/>
            <a:chExt cx="26903049" cy="7381264"/>
          </a:xfrm>
        </p:grpSpPr>
        <p:sp>
          <p:nvSpPr>
            <p:cNvPr id="72707" name="Freeform 3"/>
            <p:cNvSpPr>
              <a:spLocks/>
            </p:cNvSpPr>
            <p:nvPr/>
          </p:nvSpPr>
          <p:spPr bwMode="auto">
            <a:xfrm>
              <a:off x="5162009" y="5527579"/>
              <a:ext cx="78866" cy="305228"/>
            </a:xfrm>
            <a:custGeom>
              <a:avLst/>
              <a:gdLst/>
              <a:ahLst/>
              <a:cxnLst>
                <a:cxn ang="0">
                  <a:pos x="92" y="42"/>
                </a:cxn>
                <a:cxn ang="0">
                  <a:pos x="88" y="21"/>
                </a:cxn>
                <a:cxn ang="0">
                  <a:pos x="87" y="0"/>
                </a:cxn>
                <a:cxn ang="0">
                  <a:pos x="74" y="177"/>
                </a:cxn>
                <a:cxn ang="0">
                  <a:pos x="90" y="192"/>
                </a:cxn>
                <a:cxn ang="0">
                  <a:pos x="107" y="206"/>
                </a:cxn>
                <a:cxn ang="0">
                  <a:pos x="99" y="63"/>
                </a:cxn>
                <a:cxn ang="0">
                  <a:pos x="92" y="42"/>
                </a:cxn>
              </a:cxnLst>
              <a:rect l="0" t="0" r="r" b="b"/>
              <a:pathLst>
                <a:path w="106" h="465">
                  <a:moveTo>
                    <a:pt x="92" y="42"/>
                  </a:moveTo>
                  <a:lnTo>
                    <a:pt x="88" y="21"/>
                  </a:lnTo>
                  <a:lnTo>
                    <a:pt x="87" y="0"/>
                  </a:lnTo>
                  <a:lnTo>
                    <a:pt x="74" y="177"/>
                  </a:lnTo>
                  <a:lnTo>
                    <a:pt x="90" y="192"/>
                  </a:lnTo>
                  <a:lnTo>
                    <a:pt x="107" y="206"/>
                  </a:lnTo>
                  <a:lnTo>
                    <a:pt x="99" y="63"/>
                  </a:lnTo>
                  <a:lnTo>
                    <a:pt x="92" y="42"/>
                  </a:lnTo>
                  <a:close/>
                </a:path>
              </a:pathLst>
            </a:custGeom>
            <a:solidFill>
              <a:srgbClr val="6BC4CD"/>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72708" name="Freeform 4"/>
            <p:cNvSpPr>
              <a:spLocks/>
            </p:cNvSpPr>
            <p:nvPr/>
          </p:nvSpPr>
          <p:spPr bwMode="auto">
            <a:xfrm>
              <a:off x="5162009" y="5527579"/>
              <a:ext cx="78866" cy="305228"/>
            </a:xfrm>
            <a:custGeom>
              <a:avLst/>
              <a:gdLst/>
              <a:ahLst/>
              <a:cxnLst>
                <a:cxn ang="0">
                  <a:pos x="4" y="45"/>
                </a:cxn>
                <a:cxn ang="0">
                  <a:pos x="16" y="87"/>
                </a:cxn>
                <a:cxn ang="0">
                  <a:pos x="35" y="126"/>
                </a:cxn>
                <a:cxn ang="0">
                  <a:pos x="59" y="161"/>
                </a:cxn>
                <a:cxn ang="0">
                  <a:pos x="87" y="0"/>
                </a:cxn>
                <a:cxn ang="0">
                  <a:pos x="93" y="-44"/>
                </a:cxn>
                <a:cxn ang="0">
                  <a:pos x="109" y="-84"/>
                </a:cxn>
                <a:cxn ang="0">
                  <a:pos x="135" y="-118"/>
                </a:cxn>
                <a:cxn ang="0">
                  <a:pos x="168" y="-146"/>
                </a:cxn>
                <a:cxn ang="0">
                  <a:pos x="208" y="-166"/>
                </a:cxn>
                <a:cxn ang="0">
                  <a:pos x="253" y="-176"/>
                </a:cxn>
                <a:cxn ang="0">
                  <a:pos x="298" y="-176"/>
                </a:cxn>
                <a:cxn ang="0">
                  <a:pos x="343" y="-165"/>
                </a:cxn>
                <a:cxn ang="0">
                  <a:pos x="382" y="-145"/>
                </a:cxn>
                <a:cxn ang="0">
                  <a:pos x="415" y="-117"/>
                </a:cxn>
                <a:cxn ang="0">
                  <a:pos x="441" y="-82"/>
                </a:cxn>
                <a:cxn ang="0">
                  <a:pos x="457" y="-42"/>
                </a:cxn>
                <a:cxn ang="0">
                  <a:pos x="462" y="0"/>
                </a:cxn>
                <a:cxn ang="0">
                  <a:pos x="456" y="44"/>
                </a:cxn>
                <a:cxn ang="0">
                  <a:pos x="440" y="84"/>
                </a:cxn>
                <a:cxn ang="0">
                  <a:pos x="414" y="119"/>
                </a:cxn>
                <a:cxn ang="0">
                  <a:pos x="381" y="147"/>
                </a:cxn>
                <a:cxn ang="0">
                  <a:pos x="341" y="166"/>
                </a:cxn>
                <a:cxn ang="0">
                  <a:pos x="296" y="177"/>
                </a:cxn>
                <a:cxn ang="0">
                  <a:pos x="251" y="177"/>
                </a:cxn>
                <a:cxn ang="0">
                  <a:pos x="206" y="166"/>
                </a:cxn>
                <a:cxn ang="0">
                  <a:pos x="167" y="146"/>
                </a:cxn>
                <a:cxn ang="0">
                  <a:pos x="134" y="117"/>
                </a:cxn>
                <a:cxn ang="0">
                  <a:pos x="108" y="83"/>
                </a:cxn>
                <a:cxn ang="0">
                  <a:pos x="107" y="206"/>
                </a:cxn>
                <a:cxn ang="0">
                  <a:pos x="144" y="229"/>
                </a:cxn>
                <a:cxn ang="0">
                  <a:pos x="186" y="246"/>
                </a:cxn>
                <a:cxn ang="0">
                  <a:pos x="230" y="257"/>
                </a:cxn>
                <a:cxn ang="0">
                  <a:pos x="274" y="260"/>
                </a:cxn>
                <a:cxn ang="0">
                  <a:pos x="321" y="256"/>
                </a:cxn>
                <a:cxn ang="0">
                  <a:pos x="366" y="245"/>
                </a:cxn>
                <a:cxn ang="0">
                  <a:pos x="407" y="228"/>
                </a:cxn>
                <a:cxn ang="0">
                  <a:pos x="444" y="204"/>
                </a:cxn>
                <a:cxn ang="0">
                  <a:pos x="477" y="175"/>
                </a:cxn>
                <a:cxn ang="0">
                  <a:pos x="504" y="142"/>
                </a:cxn>
                <a:cxn ang="0">
                  <a:pos x="525" y="104"/>
                </a:cxn>
                <a:cxn ang="0">
                  <a:pos x="540" y="64"/>
                </a:cxn>
                <a:cxn ang="0">
                  <a:pos x="548" y="20"/>
                </a:cxn>
                <a:cxn ang="0">
                  <a:pos x="547" y="-22"/>
                </a:cxn>
                <a:cxn ang="0">
                  <a:pos x="540" y="-66"/>
                </a:cxn>
                <a:cxn ang="0">
                  <a:pos x="524" y="-106"/>
                </a:cxn>
                <a:cxn ang="0">
                  <a:pos x="503" y="-144"/>
                </a:cxn>
                <a:cxn ang="0">
                  <a:pos x="475" y="-177"/>
                </a:cxn>
                <a:cxn ang="0">
                  <a:pos x="442" y="-205"/>
                </a:cxn>
                <a:cxn ang="0">
                  <a:pos x="405" y="-228"/>
                </a:cxn>
                <a:cxn ang="0">
                  <a:pos x="363" y="-246"/>
                </a:cxn>
                <a:cxn ang="0">
                  <a:pos x="319" y="-256"/>
                </a:cxn>
                <a:cxn ang="0">
                  <a:pos x="274" y="-260"/>
                </a:cxn>
                <a:cxn ang="0">
                  <a:pos x="228" y="-256"/>
                </a:cxn>
                <a:cxn ang="0">
                  <a:pos x="183" y="-245"/>
                </a:cxn>
                <a:cxn ang="0">
                  <a:pos x="142" y="-227"/>
                </a:cxn>
                <a:cxn ang="0">
                  <a:pos x="105" y="-204"/>
                </a:cxn>
                <a:cxn ang="0">
                  <a:pos x="72" y="-175"/>
                </a:cxn>
                <a:cxn ang="0">
                  <a:pos x="45" y="-141"/>
                </a:cxn>
                <a:cxn ang="0">
                  <a:pos x="23" y="-104"/>
                </a:cxn>
                <a:cxn ang="0">
                  <a:pos x="9" y="-63"/>
                </a:cxn>
                <a:cxn ang="0">
                  <a:pos x="1" y="-20"/>
                </a:cxn>
                <a:cxn ang="0">
                  <a:pos x="1" y="23"/>
                </a:cxn>
              </a:cxnLst>
              <a:rect l="0" t="0" r="r" b="b"/>
              <a:pathLst>
                <a:path w="106" h="465">
                  <a:moveTo>
                    <a:pt x="1" y="23"/>
                  </a:moveTo>
                  <a:lnTo>
                    <a:pt x="4" y="45"/>
                  </a:lnTo>
                  <a:lnTo>
                    <a:pt x="9" y="66"/>
                  </a:lnTo>
                  <a:lnTo>
                    <a:pt x="16" y="87"/>
                  </a:lnTo>
                  <a:lnTo>
                    <a:pt x="25" y="107"/>
                  </a:lnTo>
                  <a:lnTo>
                    <a:pt x="35" y="126"/>
                  </a:lnTo>
                  <a:lnTo>
                    <a:pt x="46" y="144"/>
                  </a:lnTo>
                  <a:lnTo>
                    <a:pt x="59" y="161"/>
                  </a:lnTo>
                  <a:lnTo>
                    <a:pt x="74" y="177"/>
                  </a:lnTo>
                  <a:lnTo>
                    <a:pt x="87" y="0"/>
                  </a:lnTo>
                  <a:lnTo>
                    <a:pt x="88" y="-22"/>
                  </a:lnTo>
                  <a:lnTo>
                    <a:pt x="93" y="-44"/>
                  </a:lnTo>
                  <a:lnTo>
                    <a:pt x="100" y="-64"/>
                  </a:lnTo>
                  <a:lnTo>
                    <a:pt x="109" y="-84"/>
                  </a:lnTo>
                  <a:lnTo>
                    <a:pt x="121" y="-102"/>
                  </a:lnTo>
                  <a:lnTo>
                    <a:pt x="135" y="-118"/>
                  </a:lnTo>
                  <a:lnTo>
                    <a:pt x="151" y="-133"/>
                  </a:lnTo>
                  <a:lnTo>
                    <a:pt x="168" y="-146"/>
                  </a:lnTo>
                  <a:lnTo>
                    <a:pt x="188" y="-157"/>
                  </a:lnTo>
                  <a:lnTo>
                    <a:pt x="208" y="-166"/>
                  </a:lnTo>
                  <a:lnTo>
                    <a:pt x="230" y="-173"/>
                  </a:lnTo>
                  <a:lnTo>
                    <a:pt x="253" y="-176"/>
                  </a:lnTo>
                  <a:lnTo>
                    <a:pt x="274" y="-178"/>
                  </a:lnTo>
                  <a:lnTo>
                    <a:pt x="298" y="-176"/>
                  </a:lnTo>
                  <a:lnTo>
                    <a:pt x="321" y="-172"/>
                  </a:lnTo>
                  <a:lnTo>
                    <a:pt x="343" y="-165"/>
                  </a:lnTo>
                  <a:lnTo>
                    <a:pt x="363" y="-156"/>
                  </a:lnTo>
                  <a:lnTo>
                    <a:pt x="382" y="-145"/>
                  </a:lnTo>
                  <a:lnTo>
                    <a:pt x="400" y="-132"/>
                  </a:lnTo>
                  <a:lnTo>
                    <a:pt x="415" y="-117"/>
                  </a:lnTo>
                  <a:lnTo>
                    <a:pt x="429" y="-100"/>
                  </a:lnTo>
                  <a:lnTo>
                    <a:pt x="441" y="-82"/>
                  </a:lnTo>
                  <a:lnTo>
                    <a:pt x="450" y="-63"/>
                  </a:lnTo>
                  <a:lnTo>
                    <a:pt x="457" y="-42"/>
                  </a:lnTo>
                  <a:lnTo>
                    <a:pt x="461" y="-20"/>
                  </a:lnTo>
                  <a:lnTo>
                    <a:pt x="462" y="0"/>
                  </a:lnTo>
                  <a:lnTo>
                    <a:pt x="460" y="23"/>
                  </a:lnTo>
                  <a:lnTo>
                    <a:pt x="456" y="44"/>
                  </a:lnTo>
                  <a:lnTo>
                    <a:pt x="449" y="65"/>
                  </a:lnTo>
                  <a:lnTo>
                    <a:pt x="440" y="84"/>
                  </a:lnTo>
                  <a:lnTo>
                    <a:pt x="428" y="102"/>
                  </a:lnTo>
                  <a:lnTo>
                    <a:pt x="414" y="119"/>
                  </a:lnTo>
                  <a:lnTo>
                    <a:pt x="398" y="134"/>
                  </a:lnTo>
                  <a:lnTo>
                    <a:pt x="381" y="147"/>
                  </a:lnTo>
                  <a:lnTo>
                    <a:pt x="361" y="158"/>
                  </a:lnTo>
                  <a:lnTo>
                    <a:pt x="341" y="166"/>
                  </a:lnTo>
                  <a:lnTo>
                    <a:pt x="319" y="173"/>
                  </a:lnTo>
                  <a:lnTo>
                    <a:pt x="296" y="177"/>
                  </a:lnTo>
                  <a:lnTo>
                    <a:pt x="274" y="178"/>
                  </a:lnTo>
                  <a:lnTo>
                    <a:pt x="251" y="177"/>
                  </a:lnTo>
                  <a:lnTo>
                    <a:pt x="228" y="172"/>
                  </a:lnTo>
                  <a:lnTo>
                    <a:pt x="206" y="166"/>
                  </a:lnTo>
                  <a:lnTo>
                    <a:pt x="186" y="157"/>
                  </a:lnTo>
                  <a:lnTo>
                    <a:pt x="167" y="146"/>
                  </a:lnTo>
                  <a:lnTo>
                    <a:pt x="149" y="133"/>
                  </a:lnTo>
                  <a:lnTo>
                    <a:pt x="134" y="117"/>
                  </a:lnTo>
                  <a:lnTo>
                    <a:pt x="120" y="101"/>
                  </a:lnTo>
                  <a:lnTo>
                    <a:pt x="108" y="83"/>
                  </a:lnTo>
                  <a:lnTo>
                    <a:pt x="99" y="63"/>
                  </a:lnTo>
                  <a:lnTo>
                    <a:pt x="107" y="206"/>
                  </a:lnTo>
                  <a:lnTo>
                    <a:pt x="125" y="218"/>
                  </a:lnTo>
                  <a:lnTo>
                    <a:pt x="144" y="229"/>
                  </a:lnTo>
                  <a:lnTo>
                    <a:pt x="165" y="238"/>
                  </a:lnTo>
                  <a:lnTo>
                    <a:pt x="186" y="246"/>
                  </a:lnTo>
                  <a:lnTo>
                    <a:pt x="208" y="252"/>
                  </a:lnTo>
                  <a:lnTo>
                    <a:pt x="230" y="257"/>
                  </a:lnTo>
                  <a:lnTo>
                    <a:pt x="254" y="259"/>
                  </a:lnTo>
                  <a:lnTo>
                    <a:pt x="274" y="260"/>
                  </a:lnTo>
                  <a:lnTo>
                    <a:pt x="298" y="259"/>
                  </a:lnTo>
                  <a:lnTo>
                    <a:pt x="321" y="256"/>
                  </a:lnTo>
                  <a:lnTo>
                    <a:pt x="344" y="252"/>
                  </a:lnTo>
                  <a:lnTo>
                    <a:pt x="366" y="245"/>
                  </a:lnTo>
                  <a:lnTo>
                    <a:pt x="387" y="237"/>
                  </a:lnTo>
                  <a:lnTo>
                    <a:pt x="407" y="228"/>
                  </a:lnTo>
                  <a:lnTo>
                    <a:pt x="426" y="217"/>
                  </a:lnTo>
                  <a:lnTo>
                    <a:pt x="444" y="204"/>
                  </a:lnTo>
                  <a:lnTo>
                    <a:pt x="461" y="190"/>
                  </a:lnTo>
                  <a:lnTo>
                    <a:pt x="477" y="175"/>
                  </a:lnTo>
                  <a:lnTo>
                    <a:pt x="491" y="159"/>
                  </a:lnTo>
                  <a:lnTo>
                    <a:pt x="504" y="142"/>
                  </a:lnTo>
                  <a:lnTo>
                    <a:pt x="516" y="124"/>
                  </a:lnTo>
                  <a:lnTo>
                    <a:pt x="525" y="104"/>
                  </a:lnTo>
                  <a:lnTo>
                    <a:pt x="534" y="84"/>
                  </a:lnTo>
                  <a:lnTo>
                    <a:pt x="540" y="64"/>
                  </a:lnTo>
                  <a:lnTo>
                    <a:pt x="545" y="42"/>
                  </a:lnTo>
                  <a:lnTo>
                    <a:pt x="548" y="20"/>
                  </a:lnTo>
                  <a:lnTo>
                    <a:pt x="548" y="0"/>
                  </a:lnTo>
                  <a:lnTo>
                    <a:pt x="547" y="-22"/>
                  </a:lnTo>
                  <a:lnTo>
                    <a:pt x="544" y="-44"/>
                  </a:lnTo>
                  <a:lnTo>
                    <a:pt x="540" y="-66"/>
                  </a:lnTo>
                  <a:lnTo>
                    <a:pt x="533" y="-86"/>
                  </a:lnTo>
                  <a:lnTo>
                    <a:pt x="524" y="-106"/>
                  </a:lnTo>
                  <a:lnTo>
                    <a:pt x="514" y="-125"/>
                  </a:lnTo>
                  <a:lnTo>
                    <a:pt x="503" y="-144"/>
                  </a:lnTo>
                  <a:lnTo>
                    <a:pt x="489" y="-161"/>
                  </a:lnTo>
                  <a:lnTo>
                    <a:pt x="475" y="-177"/>
                  </a:lnTo>
                  <a:lnTo>
                    <a:pt x="459" y="-192"/>
                  </a:lnTo>
                  <a:lnTo>
                    <a:pt x="442" y="-205"/>
                  </a:lnTo>
                  <a:lnTo>
                    <a:pt x="424" y="-218"/>
                  </a:lnTo>
                  <a:lnTo>
                    <a:pt x="405" y="-228"/>
                  </a:lnTo>
                  <a:lnTo>
                    <a:pt x="384" y="-238"/>
                  </a:lnTo>
                  <a:lnTo>
                    <a:pt x="363" y="-246"/>
                  </a:lnTo>
                  <a:lnTo>
                    <a:pt x="341" y="-252"/>
                  </a:lnTo>
                  <a:lnTo>
                    <a:pt x="319" y="-256"/>
                  </a:lnTo>
                  <a:lnTo>
                    <a:pt x="295" y="-259"/>
                  </a:lnTo>
                  <a:lnTo>
                    <a:pt x="274" y="-260"/>
                  </a:lnTo>
                  <a:lnTo>
                    <a:pt x="251" y="-259"/>
                  </a:lnTo>
                  <a:lnTo>
                    <a:pt x="228" y="-256"/>
                  </a:lnTo>
                  <a:lnTo>
                    <a:pt x="205" y="-251"/>
                  </a:lnTo>
                  <a:lnTo>
                    <a:pt x="183" y="-245"/>
                  </a:lnTo>
                  <a:lnTo>
                    <a:pt x="162" y="-237"/>
                  </a:lnTo>
                  <a:lnTo>
                    <a:pt x="142" y="-227"/>
                  </a:lnTo>
                  <a:lnTo>
                    <a:pt x="123" y="-216"/>
                  </a:lnTo>
                  <a:lnTo>
                    <a:pt x="105" y="-204"/>
                  </a:lnTo>
                  <a:lnTo>
                    <a:pt x="88" y="-190"/>
                  </a:lnTo>
                  <a:lnTo>
                    <a:pt x="72" y="-175"/>
                  </a:lnTo>
                  <a:lnTo>
                    <a:pt x="58" y="-159"/>
                  </a:lnTo>
                  <a:lnTo>
                    <a:pt x="45" y="-141"/>
                  </a:lnTo>
                  <a:lnTo>
                    <a:pt x="33" y="-123"/>
                  </a:lnTo>
                  <a:lnTo>
                    <a:pt x="23" y="-104"/>
                  </a:lnTo>
                  <a:lnTo>
                    <a:pt x="15" y="-84"/>
                  </a:lnTo>
                  <a:lnTo>
                    <a:pt x="9" y="-63"/>
                  </a:lnTo>
                  <a:lnTo>
                    <a:pt x="4" y="-42"/>
                  </a:lnTo>
                  <a:lnTo>
                    <a:pt x="1" y="-20"/>
                  </a:lnTo>
                  <a:lnTo>
                    <a:pt x="0" y="0"/>
                  </a:lnTo>
                  <a:lnTo>
                    <a:pt x="1" y="23"/>
                  </a:lnTo>
                  <a:close/>
                </a:path>
              </a:pathLst>
            </a:custGeom>
            <a:solidFill>
              <a:srgbClr val="6BC4CD"/>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72709" name="Freeform 5"/>
            <p:cNvSpPr>
              <a:spLocks/>
            </p:cNvSpPr>
            <p:nvPr/>
          </p:nvSpPr>
          <p:spPr bwMode="auto">
            <a:xfrm>
              <a:off x="5285516" y="5558430"/>
              <a:ext cx="72170" cy="134563"/>
            </a:xfrm>
            <a:custGeom>
              <a:avLst/>
              <a:gdLst/>
              <a:ahLst/>
              <a:cxnLst>
                <a:cxn ang="0">
                  <a:pos x="75" y="51"/>
                </a:cxn>
                <a:cxn ang="0">
                  <a:pos x="98" y="55"/>
                </a:cxn>
                <a:cxn ang="0">
                  <a:pos x="86" y="11"/>
                </a:cxn>
                <a:cxn ang="0">
                  <a:pos x="66" y="0"/>
                </a:cxn>
                <a:cxn ang="0">
                  <a:pos x="55" y="42"/>
                </a:cxn>
                <a:cxn ang="0">
                  <a:pos x="75" y="51"/>
                </a:cxn>
              </a:cxnLst>
              <a:rect l="0" t="0" r="r" b="b"/>
              <a:pathLst>
                <a:path w="97" h="205">
                  <a:moveTo>
                    <a:pt x="75" y="51"/>
                  </a:moveTo>
                  <a:lnTo>
                    <a:pt x="98" y="55"/>
                  </a:lnTo>
                  <a:lnTo>
                    <a:pt x="86" y="11"/>
                  </a:lnTo>
                  <a:lnTo>
                    <a:pt x="66" y="0"/>
                  </a:lnTo>
                  <a:lnTo>
                    <a:pt x="55" y="42"/>
                  </a:lnTo>
                  <a:lnTo>
                    <a:pt x="75" y="51"/>
                  </a:lnTo>
                  <a:close/>
                </a:path>
              </a:pathLst>
            </a:custGeom>
            <a:solidFill>
              <a:srgbClr val="6BC4CD"/>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72710" name="Freeform 6"/>
            <p:cNvSpPr>
              <a:spLocks/>
            </p:cNvSpPr>
            <p:nvPr/>
          </p:nvSpPr>
          <p:spPr bwMode="auto">
            <a:xfrm>
              <a:off x="5285516" y="5558430"/>
              <a:ext cx="72170" cy="134563"/>
            </a:xfrm>
            <a:custGeom>
              <a:avLst/>
              <a:gdLst/>
              <a:ahLst/>
              <a:cxnLst>
                <a:cxn ang="0">
                  <a:pos x="141" y="7"/>
                </a:cxn>
                <a:cxn ang="0">
                  <a:pos x="120" y="14"/>
                </a:cxn>
                <a:cxn ang="0">
                  <a:pos x="108" y="15"/>
                </a:cxn>
                <a:cxn ang="0">
                  <a:pos x="86" y="11"/>
                </a:cxn>
                <a:cxn ang="0">
                  <a:pos x="98" y="55"/>
                </a:cxn>
                <a:cxn ang="0">
                  <a:pos x="108" y="56"/>
                </a:cxn>
                <a:cxn ang="0">
                  <a:pos x="132" y="53"/>
                </a:cxn>
                <a:cxn ang="0">
                  <a:pos x="153" y="47"/>
                </a:cxn>
                <a:cxn ang="0">
                  <a:pos x="173" y="36"/>
                </a:cxn>
                <a:cxn ang="0">
                  <a:pos x="189" y="21"/>
                </a:cxn>
                <a:cxn ang="0">
                  <a:pos x="202" y="4"/>
                </a:cxn>
                <a:cxn ang="0">
                  <a:pos x="211" y="-15"/>
                </a:cxn>
                <a:cxn ang="0">
                  <a:pos x="216" y="-37"/>
                </a:cxn>
                <a:cxn ang="0">
                  <a:pos x="217" y="-47"/>
                </a:cxn>
                <a:cxn ang="0">
                  <a:pos x="214" y="-69"/>
                </a:cxn>
                <a:cxn ang="0">
                  <a:pos x="207" y="-89"/>
                </a:cxn>
                <a:cxn ang="0">
                  <a:pos x="195" y="-108"/>
                </a:cxn>
                <a:cxn ang="0">
                  <a:pos x="180" y="-123"/>
                </a:cxn>
                <a:cxn ang="0">
                  <a:pos x="162" y="-136"/>
                </a:cxn>
                <a:cxn ang="0">
                  <a:pos x="142" y="-144"/>
                </a:cxn>
                <a:cxn ang="0">
                  <a:pos x="119" y="-149"/>
                </a:cxn>
                <a:cxn ang="0">
                  <a:pos x="108" y="-149"/>
                </a:cxn>
                <a:cxn ang="0">
                  <a:pos x="85" y="-147"/>
                </a:cxn>
                <a:cxn ang="0">
                  <a:pos x="64" y="-140"/>
                </a:cxn>
                <a:cxn ang="0">
                  <a:pos x="44" y="-129"/>
                </a:cxn>
                <a:cxn ang="0">
                  <a:pos x="28" y="-115"/>
                </a:cxn>
                <a:cxn ang="0">
                  <a:pos x="15" y="-98"/>
                </a:cxn>
                <a:cxn ang="0">
                  <a:pos x="6" y="-78"/>
                </a:cxn>
                <a:cxn ang="0">
                  <a:pos x="1" y="-57"/>
                </a:cxn>
                <a:cxn ang="0">
                  <a:pos x="0" y="-47"/>
                </a:cxn>
                <a:cxn ang="0">
                  <a:pos x="3" y="-25"/>
                </a:cxn>
                <a:cxn ang="0">
                  <a:pos x="10" y="-4"/>
                </a:cxn>
                <a:cxn ang="0">
                  <a:pos x="21" y="14"/>
                </a:cxn>
                <a:cxn ang="0">
                  <a:pos x="36" y="30"/>
                </a:cxn>
                <a:cxn ang="0">
                  <a:pos x="55" y="42"/>
                </a:cxn>
                <a:cxn ang="0">
                  <a:pos x="66" y="0"/>
                </a:cxn>
                <a:cxn ang="0">
                  <a:pos x="52" y="-16"/>
                </a:cxn>
                <a:cxn ang="0">
                  <a:pos x="45" y="-36"/>
                </a:cxn>
                <a:cxn ang="0">
                  <a:pos x="44" y="-47"/>
                </a:cxn>
                <a:cxn ang="0">
                  <a:pos x="48" y="-68"/>
                </a:cxn>
                <a:cxn ang="0">
                  <a:pos x="59" y="-87"/>
                </a:cxn>
                <a:cxn ang="0">
                  <a:pos x="76" y="-100"/>
                </a:cxn>
                <a:cxn ang="0">
                  <a:pos x="97" y="-107"/>
                </a:cxn>
                <a:cxn ang="0">
                  <a:pos x="108" y="-108"/>
                </a:cxn>
                <a:cxn ang="0">
                  <a:pos x="131" y="-104"/>
                </a:cxn>
                <a:cxn ang="0">
                  <a:pos x="150" y="-94"/>
                </a:cxn>
                <a:cxn ang="0">
                  <a:pos x="165" y="-77"/>
                </a:cxn>
                <a:cxn ang="0">
                  <a:pos x="172" y="-57"/>
                </a:cxn>
                <a:cxn ang="0">
                  <a:pos x="173" y="-47"/>
                </a:cxn>
                <a:cxn ang="0">
                  <a:pos x="169" y="-25"/>
                </a:cxn>
                <a:cxn ang="0">
                  <a:pos x="158" y="-7"/>
                </a:cxn>
                <a:cxn ang="0">
                  <a:pos x="141" y="7"/>
                </a:cxn>
              </a:cxnLst>
              <a:rect l="0" t="0" r="r" b="b"/>
              <a:pathLst>
                <a:path w="97" h="205">
                  <a:moveTo>
                    <a:pt x="141" y="7"/>
                  </a:moveTo>
                  <a:lnTo>
                    <a:pt x="120" y="14"/>
                  </a:lnTo>
                  <a:lnTo>
                    <a:pt x="108" y="15"/>
                  </a:lnTo>
                  <a:lnTo>
                    <a:pt x="86" y="11"/>
                  </a:lnTo>
                  <a:lnTo>
                    <a:pt x="98" y="55"/>
                  </a:lnTo>
                  <a:lnTo>
                    <a:pt x="108" y="56"/>
                  </a:lnTo>
                  <a:lnTo>
                    <a:pt x="132" y="53"/>
                  </a:lnTo>
                  <a:lnTo>
                    <a:pt x="153" y="47"/>
                  </a:lnTo>
                  <a:lnTo>
                    <a:pt x="173" y="36"/>
                  </a:lnTo>
                  <a:lnTo>
                    <a:pt x="189" y="21"/>
                  </a:lnTo>
                  <a:lnTo>
                    <a:pt x="202" y="4"/>
                  </a:lnTo>
                  <a:lnTo>
                    <a:pt x="211" y="-15"/>
                  </a:lnTo>
                  <a:lnTo>
                    <a:pt x="216" y="-37"/>
                  </a:lnTo>
                  <a:lnTo>
                    <a:pt x="217" y="-47"/>
                  </a:lnTo>
                  <a:lnTo>
                    <a:pt x="214" y="-69"/>
                  </a:lnTo>
                  <a:lnTo>
                    <a:pt x="207" y="-89"/>
                  </a:lnTo>
                  <a:lnTo>
                    <a:pt x="195" y="-108"/>
                  </a:lnTo>
                  <a:lnTo>
                    <a:pt x="180" y="-123"/>
                  </a:lnTo>
                  <a:lnTo>
                    <a:pt x="162" y="-136"/>
                  </a:lnTo>
                  <a:lnTo>
                    <a:pt x="142" y="-144"/>
                  </a:lnTo>
                  <a:lnTo>
                    <a:pt x="119" y="-149"/>
                  </a:lnTo>
                  <a:lnTo>
                    <a:pt x="108" y="-149"/>
                  </a:lnTo>
                  <a:lnTo>
                    <a:pt x="85" y="-147"/>
                  </a:lnTo>
                  <a:lnTo>
                    <a:pt x="64" y="-140"/>
                  </a:lnTo>
                  <a:lnTo>
                    <a:pt x="44" y="-129"/>
                  </a:lnTo>
                  <a:lnTo>
                    <a:pt x="28" y="-115"/>
                  </a:lnTo>
                  <a:lnTo>
                    <a:pt x="15" y="-98"/>
                  </a:lnTo>
                  <a:lnTo>
                    <a:pt x="6" y="-78"/>
                  </a:lnTo>
                  <a:lnTo>
                    <a:pt x="1" y="-57"/>
                  </a:lnTo>
                  <a:lnTo>
                    <a:pt x="0" y="-47"/>
                  </a:lnTo>
                  <a:lnTo>
                    <a:pt x="3" y="-25"/>
                  </a:lnTo>
                  <a:lnTo>
                    <a:pt x="10" y="-4"/>
                  </a:lnTo>
                  <a:lnTo>
                    <a:pt x="21" y="14"/>
                  </a:lnTo>
                  <a:lnTo>
                    <a:pt x="36" y="30"/>
                  </a:lnTo>
                  <a:lnTo>
                    <a:pt x="55" y="42"/>
                  </a:lnTo>
                  <a:lnTo>
                    <a:pt x="66" y="0"/>
                  </a:lnTo>
                  <a:lnTo>
                    <a:pt x="52" y="-16"/>
                  </a:lnTo>
                  <a:lnTo>
                    <a:pt x="45" y="-36"/>
                  </a:lnTo>
                  <a:lnTo>
                    <a:pt x="44" y="-47"/>
                  </a:lnTo>
                  <a:lnTo>
                    <a:pt x="48" y="-68"/>
                  </a:lnTo>
                  <a:lnTo>
                    <a:pt x="59" y="-87"/>
                  </a:lnTo>
                  <a:lnTo>
                    <a:pt x="76" y="-100"/>
                  </a:lnTo>
                  <a:lnTo>
                    <a:pt x="97" y="-107"/>
                  </a:lnTo>
                  <a:lnTo>
                    <a:pt x="108" y="-108"/>
                  </a:lnTo>
                  <a:lnTo>
                    <a:pt x="131" y="-104"/>
                  </a:lnTo>
                  <a:lnTo>
                    <a:pt x="150" y="-94"/>
                  </a:lnTo>
                  <a:lnTo>
                    <a:pt x="165" y="-77"/>
                  </a:lnTo>
                  <a:lnTo>
                    <a:pt x="172" y="-57"/>
                  </a:lnTo>
                  <a:lnTo>
                    <a:pt x="173" y="-47"/>
                  </a:lnTo>
                  <a:lnTo>
                    <a:pt x="169" y="-25"/>
                  </a:lnTo>
                  <a:lnTo>
                    <a:pt x="158" y="-7"/>
                  </a:lnTo>
                  <a:lnTo>
                    <a:pt x="141" y="7"/>
                  </a:lnTo>
                  <a:close/>
                </a:path>
              </a:pathLst>
            </a:custGeom>
            <a:solidFill>
              <a:srgbClr val="6BC4CD"/>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72711" name="Freeform 7"/>
            <p:cNvSpPr>
              <a:spLocks/>
            </p:cNvSpPr>
            <p:nvPr/>
          </p:nvSpPr>
          <p:spPr bwMode="auto">
            <a:xfrm>
              <a:off x="-2836959" y="5001799"/>
              <a:ext cx="26876264" cy="2242933"/>
            </a:xfrm>
            <a:custGeom>
              <a:avLst/>
              <a:gdLst/>
              <a:ahLst/>
              <a:cxnLst>
                <a:cxn ang="0">
                  <a:pos x="10848" y="2666"/>
                </a:cxn>
                <a:cxn ang="0">
                  <a:pos x="11588" y="2545"/>
                </a:cxn>
                <a:cxn ang="0">
                  <a:pos x="12310" y="2400"/>
                </a:cxn>
                <a:cxn ang="0">
                  <a:pos x="13016" y="2233"/>
                </a:cxn>
                <a:cxn ang="0">
                  <a:pos x="13707" y="2049"/>
                </a:cxn>
                <a:cxn ang="0">
                  <a:pos x="14388" y="1854"/>
                </a:cxn>
                <a:cxn ang="0">
                  <a:pos x="15059" y="1651"/>
                </a:cxn>
                <a:cxn ang="0">
                  <a:pos x="15724" y="1445"/>
                </a:cxn>
                <a:cxn ang="0">
                  <a:pos x="15911" y="1250"/>
                </a:cxn>
                <a:cxn ang="0">
                  <a:pos x="15287" y="1444"/>
                </a:cxn>
                <a:cxn ang="0">
                  <a:pos x="14626" y="1647"/>
                </a:cxn>
                <a:cxn ang="0">
                  <a:pos x="13957" y="1845"/>
                </a:cxn>
                <a:cxn ang="0">
                  <a:pos x="13278" y="2033"/>
                </a:cxn>
                <a:cxn ang="0">
                  <a:pos x="12587" y="2207"/>
                </a:cxn>
                <a:cxn ang="0">
                  <a:pos x="11882" y="2363"/>
                </a:cxn>
                <a:cxn ang="0">
                  <a:pos x="11161" y="2495"/>
                </a:cxn>
                <a:cxn ang="0">
                  <a:pos x="10421" y="2600"/>
                </a:cxn>
                <a:cxn ang="0">
                  <a:pos x="9660" y="2674"/>
                </a:cxn>
                <a:cxn ang="0">
                  <a:pos x="8877" y="2710"/>
                </a:cxn>
                <a:cxn ang="0">
                  <a:pos x="8088" y="2708"/>
                </a:cxn>
                <a:cxn ang="0">
                  <a:pos x="7335" y="2674"/>
                </a:cxn>
                <a:cxn ang="0">
                  <a:pos x="6613" y="2614"/>
                </a:cxn>
                <a:cxn ang="0">
                  <a:pos x="5926" y="2531"/>
                </a:cxn>
                <a:cxn ang="0">
                  <a:pos x="5274" y="2430"/>
                </a:cxn>
                <a:cxn ang="0">
                  <a:pos x="4660" y="2313"/>
                </a:cxn>
                <a:cxn ang="0">
                  <a:pos x="4085" y="2184"/>
                </a:cxn>
                <a:cxn ang="0">
                  <a:pos x="4005" y="2287"/>
                </a:cxn>
                <a:cxn ang="0">
                  <a:pos x="4308" y="2358"/>
                </a:cxn>
                <a:cxn ang="0">
                  <a:pos x="4580" y="2417"/>
                </a:cxn>
                <a:cxn ang="0">
                  <a:pos x="4855" y="2472"/>
                </a:cxn>
                <a:cxn ang="0">
                  <a:pos x="5165" y="2530"/>
                </a:cxn>
                <a:cxn ang="0">
                  <a:pos x="5511" y="2588"/>
                </a:cxn>
                <a:cxn ang="0">
                  <a:pos x="5858" y="2640"/>
                </a:cxn>
                <a:cxn ang="0">
                  <a:pos x="6207" y="2686"/>
                </a:cxn>
                <a:cxn ang="0">
                  <a:pos x="6499" y="2719"/>
                </a:cxn>
                <a:cxn ang="0">
                  <a:pos x="10470" y="2715"/>
                </a:cxn>
              </a:cxnLst>
              <a:rect l="0" t="0" r="r" b="b"/>
              <a:pathLst>
                <a:path w="36123" h="3417">
                  <a:moveTo>
                    <a:pt x="10470" y="2715"/>
                  </a:moveTo>
                  <a:lnTo>
                    <a:pt x="10848" y="2666"/>
                  </a:lnTo>
                  <a:lnTo>
                    <a:pt x="11220" y="2609"/>
                  </a:lnTo>
                  <a:lnTo>
                    <a:pt x="11588" y="2545"/>
                  </a:lnTo>
                  <a:lnTo>
                    <a:pt x="11951" y="2475"/>
                  </a:lnTo>
                  <a:lnTo>
                    <a:pt x="12310" y="2400"/>
                  </a:lnTo>
                  <a:lnTo>
                    <a:pt x="12665" y="2318"/>
                  </a:lnTo>
                  <a:lnTo>
                    <a:pt x="13016" y="2233"/>
                  </a:lnTo>
                  <a:lnTo>
                    <a:pt x="13363" y="2143"/>
                  </a:lnTo>
                  <a:lnTo>
                    <a:pt x="13707" y="2049"/>
                  </a:lnTo>
                  <a:lnTo>
                    <a:pt x="14049" y="1953"/>
                  </a:lnTo>
                  <a:lnTo>
                    <a:pt x="14388" y="1854"/>
                  </a:lnTo>
                  <a:lnTo>
                    <a:pt x="14725" y="1753"/>
                  </a:lnTo>
                  <a:lnTo>
                    <a:pt x="15059" y="1651"/>
                  </a:lnTo>
                  <a:lnTo>
                    <a:pt x="15392" y="1548"/>
                  </a:lnTo>
                  <a:lnTo>
                    <a:pt x="15724" y="1445"/>
                  </a:lnTo>
                  <a:lnTo>
                    <a:pt x="15911" y="1387"/>
                  </a:lnTo>
                  <a:lnTo>
                    <a:pt x="15911" y="1250"/>
                  </a:lnTo>
                  <a:lnTo>
                    <a:pt x="15616" y="1342"/>
                  </a:lnTo>
                  <a:lnTo>
                    <a:pt x="15287" y="1444"/>
                  </a:lnTo>
                  <a:lnTo>
                    <a:pt x="14957" y="1546"/>
                  </a:lnTo>
                  <a:lnTo>
                    <a:pt x="14626" y="1647"/>
                  </a:lnTo>
                  <a:lnTo>
                    <a:pt x="14292" y="1747"/>
                  </a:lnTo>
                  <a:lnTo>
                    <a:pt x="13957" y="1845"/>
                  </a:lnTo>
                  <a:lnTo>
                    <a:pt x="13619" y="1941"/>
                  </a:lnTo>
                  <a:lnTo>
                    <a:pt x="13278" y="2033"/>
                  </a:lnTo>
                  <a:lnTo>
                    <a:pt x="12934" y="2122"/>
                  </a:lnTo>
                  <a:lnTo>
                    <a:pt x="12587" y="2207"/>
                  </a:lnTo>
                  <a:lnTo>
                    <a:pt x="12236" y="2288"/>
                  </a:lnTo>
                  <a:lnTo>
                    <a:pt x="11882" y="2363"/>
                  </a:lnTo>
                  <a:lnTo>
                    <a:pt x="11523" y="2432"/>
                  </a:lnTo>
                  <a:lnTo>
                    <a:pt x="11161" y="2495"/>
                  </a:lnTo>
                  <a:lnTo>
                    <a:pt x="10793" y="2552"/>
                  </a:lnTo>
                  <a:lnTo>
                    <a:pt x="10421" y="2600"/>
                  </a:lnTo>
                  <a:lnTo>
                    <a:pt x="10043" y="2641"/>
                  </a:lnTo>
                  <a:lnTo>
                    <a:pt x="9660" y="2674"/>
                  </a:lnTo>
                  <a:lnTo>
                    <a:pt x="9272" y="2697"/>
                  </a:lnTo>
                  <a:lnTo>
                    <a:pt x="8877" y="2710"/>
                  </a:lnTo>
                  <a:lnTo>
                    <a:pt x="8477" y="2714"/>
                  </a:lnTo>
                  <a:lnTo>
                    <a:pt x="8088" y="2708"/>
                  </a:lnTo>
                  <a:lnTo>
                    <a:pt x="7708" y="2695"/>
                  </a:lnTo>
                  <a:lnTo>
                    <a:pt x="7335" y="2674"/>
                  </a:lnTo>
                  <a:lnTo>
                    <a:pt x="6970" y="2647"/>
                  </a:lnTo>
                  <a:lnTo>
                    <a:pt x="6613" y="2614"/>
                  </a:lnTo>
                  <a:lnTo>
                    <a:pt x="6265" y="2575"/>
                  </a:lnTo>
                  <a:lnTo>
                    <a:pt x="5926" y="2531"/>
                  </a:lnTo>
                  <a:lnTo>
                    <a:pt x="5595" y="2483"/>
                  </a:lnTo>
                  <a:lnTo>
                    <a:pt x="5274" y="2430"/>
                  </a:lnTo>
                  <a:lnTo>
                    <a:pt x="4962" y="2373"/>
                  </a:lnTo>
                  <a:lnTo>
                    <a:pt x="4660" y="2313"/>
                  </a:lnTo>
                  <a:lnTo>
                    <a:pt x="4367" y="2250"/>
                  </a:lnTo>
                  <a:lnTo>
                    <a:pt x="4085" y="2184"/>
                  </a:lnTo>
                  <a:lnTo>
                    <a:pt x="4005" y="2164"/>
                  </a:lnTo>
                  <a:lnTo>
                    <a:pt x="4005" y="2287"/>
                  </a:lnTo>
                  <a:lnTo>
                    <a:pt x="4172" y="2327"/>
                  </a:lnTo>
                  <a:lnTo>
                    <a:pt x="4308" y="2358"/>
                  </a:lnTo>
                  <a:lnTo>
                    <a:pt x="4444" y="2388"/>
                  </a:lnTo>
                  <a:lnTo>
                    <a:pt x="4580" y="2417"/>
                  </a:lnTo>
                  <a:lnTo>
                    <a:pt x="4717" y="2445"/>
                  </a:lnTo>
                  <a:lnTo>
                    <a:pt x="4855" y="2472"/>
                  </a:lnTo>
                  <a:lnTo>
                    <a:pt x="4992" y="2499"/>
                  </a:lnTo>
                  <a:lnTo>
                    <a:pt x="5165" y="2530"/>
                  </a:lnTo>
                  <a:lnTo>
                    <a:pt x="5337" y="2560"/>
                  </a:lnTo>
                  <a:lnTo>
                    <a:pt x="5511" y="2588"/>
                  </a:lnTo>
                  <a:lnTo>
                    <a:pt x="5684" y="2615"/>
                  </a:lnTo>
                  <a:lnTo>
                    <a:pt x="5858" y="2640"/>
                  </a:lnTo>
                  <a:lnTo>
                    <a:pt x="6032" y="2664"/>
                  </a:lnTo>
                  <a:lnTo>
                    <a:pt x="6207" y="2686"/>
                  </a:lnTo>
                  <a:lnTo>
                    <a:pt x="6382" y="2706"/>
                  </a:lnTo>
                  <a:lnTo>
                    <a:pt x="6499" y="2719"/>
                  </a:lnTo>
                  <a:lnTo>
                    <a:pt x="10437" y="2719"/>
                  </a:lnTo>
                  <a:lnTo>
                    <a:pt x="10470" y="2715"/>
                  </a:lnTo>
                  <a:close/>
                </a:path>
              </a:pathLst>
            </a:custGeom>
            <a:solidFill>
              <a:srgbClr val="6BC4CD"/>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72712" name="Freeform 8"/>
            <p:cNvSpPr>
              <a:spLocks/>
            </p:cNvSpPr>
            <p:nvPr/>
          </p:nvSpPr>
          <p:spPr bwMode="auto">
            <a:xfrm>
              <a:off x="-2863744" y="4962415"/>
              <a:ext cx="26795910" cy="2336799"/>
            </a:xfrm>
            <a:custGeom>
              <a:avLst/>
              <a:gdLst/>
              <a:ahLst/>
              <a:cxnLst>
                <a:cxn ang="0">
                  <a:pos x="9584" y="2534"/>
                </a:cxn>
                <a:cxn ang="0">
                  <a:pos x="10359" y="2472"/>
                </a:cxn>
                <a:cxn ang="0">
                  <a:pos x="11112" y="2378"/>
                </a:cxn>
                <a:cxn ang="0">
                  <a:pos x="11848" y="2256"/>
                </a:cxn>
                <a:cxn ang="0">
                  <a:pos x="12568" y="2110"/>
                </a:cxn>
                <a:cxn ang="0">
                  <a:pos x="13274" y="1945"/>
                </a:cxn>
                <a:cxn ang="0">
                  <a:pos x="13968" y="1767"/>
                </a:cxn>
                <a:cxn ang="0">
                  <a:pos x="14652" y="1578"/>
                </a:cxn>
                <a:cxn ang="0">
                  <a:pos x="15329" y="1384"/>
                </a:cxn>
                <a:cxn ang="0">
                  <a:pos x="15947" y="1204"/>
                </a:cxn>
                <a:cxn ang="0">
                  <a:pos x="15931" y="1141"/>
                </a:cxn>
                <a:cxn ang="0">
                  <a:pos x="15279" y="1331"/>
                </a:cxn>
                <a:cxn ang="0">
                  <a:pos x="14605" y="1524"/>
                </a:cxn>
                <a:cxn ang="0">
                  <a:pos x="13924" y="1712"/>
                </a:cxn>
                <a:cxn ang="0">
                  <a:pos x="13234" y="1890"/>
                </a:cxn>
                <a:cxn ang="0">
                  <a:pos x="12532" y="2054"/>
                </a:cxn>
                <a:cxn ang="0">
                  <a:pos x="11816" y="2199"/>
                </a:cxn>
                <a:cxn ang="0">
                  <a:pos x="11085" y="2321"/>
                </a:cxn>
                <a:cxn ang="0">
                  <a:pos x="10336" y="2415"/>
                </a:cxn>
                <a:cxn ang="0">
                  <a:pos x="9568" y="2476"/>
                </a:cxn>
                <a:cxn ang="0">
                  <a:pos x="8778" y="2501"/>
                </a:cxn>
                <a:cxn ang="0">
                  <a:pos x="7984" y="2487"/>
                </a:cxn>
                <a:cxn ang="0">
                  <a:pos x="7227" y="2442"/>
                </a:cxn>
                <a:cxn ang="0">
                  <a:pos x="6503" y="2371"/>
                </a:cxn>
                <a:cxn ang="0">
                  <a:pos x="5814" y="2278"/>
                </a:cxn>
                <a:cxn ang="0">
                  <a:pos x="5162" y="2166"/>
                </a:cxn>
                <a:cxn ang="0">
                  <a:pos x="4549" y="2040"/>
                </a:cxn>
                <a:cxn ang="0">
                  <a:pos x="4041" y="1918"/>
                </a:cxn>
                <a:cxn ang="0">
                  <a:pos x="4225" y="2027"/>
                </a:cxn>
                <a:cxn ang="0">
                  <a:pos x="4495" y="2089"/>
                </a:cxn>
                <a:cxn ang="0">
                  <a:pos x="4766" y="2148"/>
                </a:cxn>
                <a:cxn ang="0">
                  <a:pos x="5073" y="2210"/>
                </a:cxn>
                <a:cxn ang="0">
                  <a:pos x="5415" y="2273"/>
                </a:cxn>
                <a:cxn ang="0">
                  <a:pos x="5760" y="2330"/>
                </a:cxn>
                <a:cxn ang="0">
                  <a:pos x="6106" y="2380"/>
                </a:cxn>
                <a:cxn ang="0">
                  <a:pos x="6453" y="2424"/>
                </a:cxn>
                <a:cxn ang="0">
                  <a:pos x="6802" y="2462"/>
                </a:cxn>
                <a:cxn ang="0">
                  <a:pos x="7152" y="2494"/>
                </a:cxn>
                <a:cxn ang="0">
                  <a:pos x="7502" y="2520"/>
                </a:cxn>
                <a:cxn ang="0">
                  <a:pos x="7853" y="2539"/>
                </a:cxn>
                <a:cxn ang="0">
                  <a:pos x="8205" y="2553"/>
                </a:cxn>
                <a:cxn ang="0">
                  <a:pos x="8788" y="2559"/>
                </a:cxn>
              </a:cxnLst>
              <a:rect l="0" t="0" r="r" b="b"/>
              <a:pathLst>
                <a:path w="36015" h="3560">
                  <a:moveTo>
                    <a:pt x="9189" y="2552"/>
                  </a:moveTo>
                  <a:lnTo>
                    <a:pt x="9584" y="2534"/>
                  </a:lnTo>
                  <a:lnTo>
                    <a:pt x="9974" y="2508"/>
                  </a:lnTo>
                  <a:lnTo>
                    <a:pt x="10359" y="2472"/>
                  </a:lnTo>
                  <a:lnTo>
                    <a:pt x="10738" y="2429"/>
                  </a:lnTo>
                  <a:lnTo>
                    <a:pt x="11112" y="2378"/>
                  </a:lnTo>
                  <a:lnTo>
                    <a:pt x="11482" y="2320"/>
                  </a:lnTo>
                  <a:lnTo>
                    <a:pt x="11848" y="2256"/>
                  </a:lnTo>
                  <a:lnTo>
                    <a:pt x="12210" y="2185"/>
                  </a:lnTo>
                  <a:lnTo>
                    <a:pt x="12568" y="2110"/>
                  </a:lnTo>
                  <a:lnTo>
                    <a:pt x="12923" y="2030"/>
                  </a:lnTo>
                  <a:lnTo>
                    <a:pt x="13274" y="1945"/>
                  </a:lnTo>
                  <a:lnTo>
                    <a:pt x="13622" y="1858"/>
                  </a:lnTo>
                  <a:lnTo>
                    <a:pt x="13968" y="1767"/>
                  </a:lnTo>
                  <a:lnTo>
                    <a:pt x="14311" y="1673"/>
                  </a:lnTo>
                  <a:lnTo>
                    <a:pt x="14652" y="1578"/>
                  </a:lnTo>
                  <a:lnTo>
                    <a:pt x="14992" y="1481"/>
                  </a:lnTo>
                  <a:lnTo>
                    <a:pt x="15329" y="1384"/>
                  </a:lnTo>
                  <a:lnTo>
                    <a:pt x="15665" y="1286"/>
                  </a:lnTo>
                  <a:lnTo>
                    <a:pt x="15947" y="1204"/>
                  </a:lnTo>
                  <a:lnTo>
                    <a:pt x="15947" y="1137"/>
                  </a:lnTo>
                  <a:lnTo>
                    <a:pt x="15931" y="1141"/>
                  </a:lnTo>
                  <a:lnTo>
                    <a:pt x="15613" y="1234"/>
                  </a:lnTo>
                  <a:lnTo>
                    <a:pt x="15279" y="1331"/>
                  </a:lnTo>
                  <a:lnTo>
                    <a:pt x="14943" y="1428"/>
                  </a:lnTo>
                  <a:lnTo>
                    <a:pt x="14605" y="1524"/>
                  </a:lnTo>
                  <a:lnTo>
                    <a:pt x="14266" y="1619"/>
                  </a:lnTo>
                  <a:lnTo>
                    <a:pt x="13924" y="1712"/>
                  </a:lnTo>
                  <a:lnTo>
                    <a:pt x="13580" y="1803"/>
                  </a:lnTo>
                  <a:lnTo>
                    <a:pt x="13234" y="1890"/>
                  </a:lnTo>
                  <a:lnTo>
                    <a:pt x="12884" y="1974"/>
                  </a:lnTo>
                  <a:lnTo>
                    <a:pt x="12532" y="2054"/>
                  </a:lnTo>
                  <a:lnTo>
                    <a:pt x="12176" y="2129"/>
                  </a:lnTo>
                  <a:lnTo>
                    <a:pt x="11816" y="2199"/>
                  </a:lnTo>
                  <a:lnTo>
                    <a:pt x="11453" y="2263"/>
                  </a:lnTo>
                  <a:lnTo>
                    <a:pt x="11085" y="2321"/>
                  </a:lnTo>
                  <a:lnTo>
                    <a:pt x="10713" y="2371"/>
                  </a:lnTo>
                  <a:lnTo>
                    <a:pt x="10336" y="2415"/>
                  </a:lnTo>
                  <a:lnTo>
                    <a:pt x="9955" y="2450"/>
                  </a:lnTo>
                  <a:lnTo>
                    <a:pt x="9568" y="2476"/>
                  </a:lnTo>
                  <a:lnTo>
                    <a:pt x="9176" y="2494"/>
                  </a:lnTo>
                  <a:lnTo>
                    <a:pt x="8778" y="2501"/>
                  </a:lnTo>
                  <a:lnTo>
                    <a:pt x="8375" y="2499"/>
                  </a:lnTo>
                  <a:lnTo>
                    <a:pt x="7984" y="2487"/>
                  </a:lnTo>
                  <a:lnTo>
                    <a:pt x="7601" y="2468"/>
                  </a:lnTo>
                  <a:lnTo>
                    <a:pt x="7227" y="2442"/>
                  </a:lnTo>
                  <a:lnTo>
                    <a:pt x="6860" y="2410"/>
                  </a:lnTo>
                  <a:lnTo>
                    <a:pt x="6503" y="2371"/>
                  </a:lnTo>
                  <a:lnTo>
                    <a:pt x="6154" y="2327"/>
                  </a:lnTo>
                  <a:lnTo>
                    <a:pt x="5814" y="2278"/>
                  </a:lnTo>
                  <a:lnTo>
                    <a:pt x="5483" y="2224"/>
                  </a:lnTo>
                  <a:lnTo>
                    <a:pt x="5162" y="2166"/>
                  </a:lnTo>
                  <a:lnTo>
                    <a:pt x="4850" y="2104"/>
                  </a:lnTo>
                  <a:lnTo>
                    <a:pt x="4549" y="2040"/>
                  </a:lnTo>
                  <a:lnTo>
                    <a:pt x="4257" y="1972"/>
                  </a:lnTo>
                  <a:lnTo>
                    <a:pt x="4041" y="1918"/>
                  </a:lnTo>
                  <a:lnTo>
                    <a:pt x="4041" y="1981"/>
                  </a:lnTo>
                  <a:lnTo>
                    <a:pt x="4225" y="2027"/>
                  </a:lnTo>
                  <a:lnTo>
                    <a:pt x="4360" y="2058"/>
                  </a:lnTo>
                  <a:lnTo>
                    <a:pt x="4495" y="2089"/>
                  </a:lnTo>
                  <a:lnTo>
                    <a:pt x="4630" y="2119"/>
                  </a:lnTo>
                  <a:lnTo>
                    <a:pt x="4766" y="2148"/>
                  </a:lnTo>
                  <a:lnTo>
                    <a:pt x="4902" y="2176"/>
                  </a:lnTo>
                  <a:lnTo>
                    <a:pt x="5073" y="2210"/>
                  </a:lnTo>
                  <a:lnTo>
                    <a:pt x="5244" y="2242"/>
                  </a:lnTo>
                  <a:lnTo>
                    <a:pt x="5415" y="2273"/>
                  </a:lnTo>
                  <a:lnTo>
                    <a:pt x="5587" y="2302"/>
                  </a:lnTo>
                  <a:lnTo>
                    <a:pt x="5760" y="2330"/>
                  </a:lnTo>
                  <a:lnTo>
                    <a:pt x="5933" y="2356"/>
                  </a:lnTo>
                  <a:lnTo>
                    <a:pt x="6106" y="2380"/>
                  </a:lnTo>
                  <a:lnTo>
                    <a:pt x="6279" y="2403"/>
                  </a:lnTo>
                  <a:lnTo>
                    <a:pt x="6453" y="2424"/>
                  </a:lnTo>
                  <a:lnTo>
                    <a:pt x="6628" y="2444"/>
                  </a:lnTo>
                  <a:lnTo>
                    <a:pt x="6802" y="2462"/>
                  </a:lnTo>
                  <a:lnTo>
                    <a:pt x="6977" y="2479"/>
                  </a:lnTo>
                  <a:lnTo>
                    <a:pt x="7152" y="2494"/>
                  </a:lnTo>
                  <a:lnTo>
                    <a:pt x="7327" y="2508"/>
                  </a:lnTo>
                  <a:lnTo>
                    <a:pt x="7502" y="2520"/>
                  </a:lnTo>
                  <a:lnTo>
                    <a:pt x="7678" y="2531"/>
                  </a:lnTo>
                  <a:lnTo>
                    <a:pt x="7853" y="2539"/>
                  </a:lnTo>
                  <a:lnTo>
                    <a:pt x="8029" y="2547"/>
                  </a:lnTo>
                  <a:lnTo>
                    <a:pt x="8205" y="2553"/>
                  </a:lnTo>
                  <a:lnTo>
                    <a:pt x="8381" y="2557"/>
                  </a:lnTo>
                  <a:lnTo>
                    <a:pt x="8788" y="2559"/>
                  </a:lnTo>
                  <a:lnTo>
                    <a:pt x="9189" y="2552"/>
                  </a:lnTo>
                  <a:close/>
                </a:path>
              </a:pathLst>
            </a:custGeom>
            <a:solidFill>
              <a:srgbClr val="6BC4CD"/>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72713" name="Freeform 9"/>
            <p:cNvSpPr>
              <a:spLocks/>
            </p:cNvSpPr>
            <p:nvPr/>
          </p:nvSpPr>
          <p:spPr bwMode="auto">
            <a:xfrm>
              <a:off x="-1703072" y="4517373"/>
              <a:ext cx="22107091" cy="2896711"/>
            </a:xfrm>
            <a:custGeom>
              <a:avLst/>
              <a:gdLst/>
              <a:ahLst/>
              <a:cxnLst>
                <a:cxn ang="0">
                  <a:pos x="8181" y="2712"/>
                </a:cxn>
                <a:cxn ang="0">
                  <a:pos x="8800" y="2661"/>
                </a:cxn>
                <a:cxn ang="0">
                  <a:pos x="9404" y="2586"/>
                </a:cxn>
                <a:cxn ang="0">
                  <a:pos x="9996" y="2490"/>
                </a:cxn>
                <a:cxn ang="0">
                  <a:pos x="10578" y="2377"/>
                </a:cxn>
                <a:cxn ang="0">
                  <a:pos x="11151" y="2250"/>
                </a:cxn>
                <a:cxn ang="0">
                  <a:pos x="11717" y="2112"/>
                </a:cxn>
                <a:cxn ang="0">
                  <a:pos x="12278" y="1967"/>
                </a:cxn>
                <a:cxn ang="0">
                  <a:pos x="12836" y="1818"/>
                </a:cxn>
                <a:cxn ang="0">
                  <a:pos x="13392" y="1669"/>
                </a:cxn>
                <a:cxn ang="0">
                  <a:pos x="13948" y="1523"/>
                </a:cxn>
                <a:cxn ang="0">
                  <a:pos x="14387" y="1413"/>
                </a:cxn>
                <a:cxn ang="0">
                  <a:pos x="14387" y="1198"/>
                </a:cxn>
                <a:cxn ang="0">
                  <a:pos x="13838" y="1305"/>
                </a:cxn>
                <a:cxn ang="0">
                  <a:pos x="13260" y="1424"/>
                </a:cxn>
                <a:cxn ang="0">
                  <a:pos x="12681" y="1547"/>
                </a:cxn>
                <a:cxn ang="0">
                  <a:pos x="12100" y="1669"/>
                </a:cxn>
                <a:cxn ang="0">
                  <a:pos x="11517" y="1787"/>
                </a:cxn>
                <a:cxn ang="0">
                  <a:pos x="10930" y="1897"/>
                </a:cxn>
                <a:cxn ang="0">
                  <a:pos x="10337" y="1997"/>
                </a:cxn>
                <a:cxn ang="0">
                  <a:pos x="9737" y="2083"/>
                </a:cxn>
                <a:cxn ang="0">
                  <a:pos x="9129" y="2151"/>
                </a:cxn>
                <a:cxn ang="0">
                  <a:pos x="8512" y="2198"/>
                </a:cxn>
                <a:cxn ang="0">
                  <a:pos x="7884" y="2221"/>
                </a:cxn>
                <a:cxn ang="0">
                  <a:pos x="7244" y="2215"/>
                </a:cxn>
                <a:cxn ang="0">
                  <a:pos x="6590" y="2179"/>
                </a:cxn>
                <a:cxn ang="0">
                  <a:pos x="5986" y="2130"/>
                </a:cxn>
                <a:cxn ang="0">
                  <a:pos x="5441" y="2084"/>
                </a:cxn>
                <a:cxn ang="0">
                  <a:pos x="4949" y="2040"/>
                </a:cxn>
                <a:cxn ang="0">
                  <a:pos x="4506" y="1997"/>
                </a:cxn>
                <a:cxn ang="0">
                  <a:pos x="4107" y="1952"/>
                </a:cxn>
                <a:cxn ang="0">
                  <a:pos x="3746" y="1904"/>
                </a:cxn>
                <a:cxn ang="0">
                  <a:pos x="3419" y="1852"/>
                </a:cxn>
                <a:cxn ang="0">
                  <a:pos x="3121" y="1793"/>
                </a:cxn>
                <a:cxn ang="0">
                  <a:pos x="2847" y="1726"/>
                </a:cxn>
                <a:cxn ang="0">
                  <a:pos x="2592" y="1650"/>
                </a:cxn>
                <a:cxn ang="0">
                  <a:pos x="2481" y="1609"/>
                </a:cxn>
                <a:cxn ang="0">
                  <a:pos x="2481" y="1935"/>
                </a:cxn>
                <a:cxn ang="0">
                  <a:pos x="2666" y="1998"/>
                </a:cxn>
                <a:cxn ang="0">
                  <a:pos x="3096" y="2129"/>
                </a:cxn>
                <a:cxn ang="0">
                  <a:pos x="3555" y="2253"/>
                </a:cxn>
                <a:cxn ang="0">
                  <a:pos x="4044" y="2369"/>
                </a:cxn>
                <a:cxn ang="0">
                  <a:pos x="4560" y="2474"/>
                </a:cxn>
                <a:cxn ang="0">
                  <a:pos x="5105" y="2565"/>
                </a:cxn>
                <a:cxn ang="0">
                  <a:pos x="5676" y="2639"/>
                </a:cxn>
                <a:cxn ang="0">
                  <a:pos x="6273" y="2695"/>
                </a:cxn>
                <a:cxn ang="0">
                  <a:pos x="6896" y="2729"/>
                </a:cxn>
                <a:cxn ang="0">
                  <a:pos x="7547" y="2736"/>
                </a:cxn>
                <a:cxn ang="0">
                  <a:pos x="8181" y="2712"/>
                </a:cxn>
              </a:cxnLst>
              <a:rect l="0" t="0" r="r" b="b"/>
              <a:pathLst>
                <a:path w="29713" h="4413">
                  <a:moveTo>
                    <a:pt x="8181" y="2712"/>
                  </a:moveTo>
                  <a:lnTo>
                    <a:pt x="8800" y="2661"/>
                  </a:lnTo>
                  <a:lnTo>
                    <a:pt x="9404" y="2586"/>
                  </a:lnTo>
                  <a:lnTo>
                    <a:pt x="9996" y="2490"/>
                  </a:lnTo>
                  <a:lnTo>
                    <a:pt x="10578" y="2377"/>
                  </a:lnTo>
                  <a:lnTo>
                    <a:pt x="11151" y="2250"/>
                  </a:lnTo>
                  <a:lnTo>
                    <a:pt x="11717" y="2112"/>
                  </a:lnTo>
                  <a:lnTo>
                    <a:pt x="12278" y="1967"/>
                  </a:lnTo>
                  <a:lnTo>
                    <a:pt x="12836" y="1818"/>
                  </a:lnTo>
                  <a:lnTo>
                    <a:pt x="13392" y="1669"/>
                  </a:lnTo>
                  <a:lnTo>
                    <a:pt x="13948" y="1523"/>
                  </a:lnTo>
                  <a:lnTo>
                    <a:pt x="14387" y="1413"/>
                  </a:lnTo>
                  <a:lnTo>
                    <a:pt x="14387" y="1198"/>
                  </a:lnTo>
                  <a:lnTo>
                    <a:pt x="13838" y="1305"/>
                  </a:lnTo>
                  <a:lnTo>
                    <a:pt x="13260" y="1424"/>
                  </a:lnTo>
                  <a:lnTo>
                    <a:pt x="12681" y="1547"/>
                  </a:lnTo>
                  <a:lnTo>
                    <a:pt x="12100" y="1669"/>
                  </a:lnTo>
                  <a:lnTo>
                    <a:pt x="11517" y="1787"/>
                  </a:lnTo>
                  <a:lnTo>
                    <a:pt x="10930" y="1897"/>
                  </a:lnTo>
                  <a:lnTo>
                    <a:pt x="10337" y="1997"/>
                  </a:lnTo>
                  <a:lnTo>
                    <a:pt x="9737" y="2083"/>
                  </a:lnTo>
                  <a:lnTo>
                    <a:pt x="9129" y="2151"/>
                  </a:lnTo>
                  <a:lnTo>
                    <a:pt x="8512" y="2198"/>
                  </a:lnTo>
                  <a:lnTo>
                    <a:pt x="7884" y="2221"/>
                  </a:lnTo>
                  <a:lnTo>
                    <a:pt x="7244" y="2215"/>
                  </a:lnTo>
                  <a:lnTo>
                    <a:pt x="6590" y="2179"/>
                  </a:lnTo>
                  <a:lnTo>
                    <a:pt x="5986" y="2130"/>
                  </a:lnTo>
                  <a:lnTo>
                    <a:pt x="5441" y="2084"/>
                  </a:lnTo>
                  <a:lnTo>
                    <a:pt x="4949" y="2040"/>
                  </a:lnTo>
                  <a:lnTo>
                    <a:pt x="4506" y="1997"/>
                  </a:lnTo>
                  <a:lnTo>
                    <a:pt x="4107" y="1952"/>
                  </a:lnTo>
                  <a:lnTo>
                    <a:pt x="3746" y="1904"/>
                  </a:lnTo>
                  <a:lnTo>
                    <a:pt x="3419" y="1852"/>
                  </a:lnTo>
                  <a:lnTo>
                    <a:pt x="3121" y="1793"/>
                  </a:lnTo>
                  <a:lnTo>
                    <a:pt x="2847" y="1726"/>
                  </a:lnTo>
                  <a:lnTo>
                    <a:pt x="2592" y="1650"/>
                  </a:lnTo>
                  <a:lnTo>
                    <a:pt x="2481" y="1609"/>
                  </a:lnTo>
                  <a:lnTo>
                    <a:pt x="2481" y="1935"/>
                  </a:lnTo>
                  <a:lnTo>
                    <a:pt x="2666" y="1998"/>
                  </a:lnTo>
                  <a:lnTo>
                    <a:pt x="3096" y="2129"/>
                  </a:lnTo>
                  <a:lnTo>
                    <a:pt x="3555" y="2253"/>
                  </a:lnTo>
                  <a:lnTo>
                    <a:pt x="4044" y="2369"/>
                  </a:lnTo>
                  <a:lnTo>
                    <a:pt x="4560" y="2474"/>
                  </a:lnTo>
                  <a:lnTo>
                    <a:pt x="5105" y="2565"/>
                  </a:lnTo>
                  <a:lnTo>
                    <a:pt x="5676" y="2639"/>
                  </a:lnTo>
                  <a:lnTo>
                    <a:pt x="6273" y="2695"/>
                  </a:lnTo>
                  <a:lnTo>
                    <a:pt x="6896" y="2729"/>
                  </a:lnTo>
                  <a:lnTo>
                    <a:pt x="7547" y="2736"/>
                  </a:lnTo>
                  <a:lnTo>
                    <a:pt x="8181" y="2712"/>
                  </a:lnTo>
                  <a:close/>
                </a:path>
              </a:pathLst>
            </a:custGeom>
            <a:solidFill>
              <a:srgbClr val="66C3D4"/>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72714" name="Freeform 10"/>
            <p:cNvSpPr>
              <a:spLocks/>
            </p:cNvSpPr>
            <p:nvPr/>
          </p:nvSpPr>
          <p:spPr bwMode="auto">
            <a:xfrm>
              <a:off x="142844" y="1398140"/>
              <a:ext cx="8858312" cy="5388421"/>
            </a:xfrm>
            <a:custGeom>
              <a:avLst/>
              <a:gdLst/>
              <a:ahLst/>
              <a:cxnLst>
                <a:cxn ang="0">
                  <a:pos x="0" y="8209"/>
                </a:cxn>
                <a:cxn ang="0">
                  <a:pos x="11906" y="8209"/>
                </a:cxn>
                <a:cxn ang="0">
                  <a:pos x="11906" y="0"/>
                </a:cxn>
                <a:cxn ang="0">
                  <a:pos x="0" y="0"/>
                </a:cxn>
                <a:cxn ang="0">
                  <a:pos x="0" y="8209"/>
                </a:cxn>
              </a:cxnLst>
              <a:rect l="0" t="0" r="r" b="b"/>
              <a:pathLst>
                <a:path w="11906" h="8209">
                  <a:moveTo>
                    <a:pt x="0" y="8209"/>
                  </a:moveTo>
                  <a:lnTo>
                    <a:pt x="11906" y="8209"/>
                  </a:lnTo>
                  <a:lnTo>
                    <a:pt x="11906" y="0"/>
                  </a:lnTo>
                  <a:lnTo>
                    <a:pt x="0" y="0"/>
                  </a:lnTo>
                  <a:lnTo>
                    <a:pt x="0" y="8209"/>
                  </a:lnTo>
                  <a:close/>
                </a:path>
              </a:pathLst>
            </a:custGeom>
            <a:solidFill>
              <a:srgbClr val="1D89A3"/>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pic>
          <p:nvPicPr>
            <p:cNvPr id="72715" name="Picture 11"/>
            <p:cNvPicPr>
              <a:picLocks noChangeAspect="1" noChangeArrowheads="1"/>
            </p:cNvPicPr>
            <p:nvPr/>
          </p:nvPicPr>
          <p:blipFill>
            <a:blip r:embed="rId2"/>
            <a:srcRect/>
            <a:stretch>
              <a:fillRect/>
            </a:stretch>
          </p:blipFill>
          <p:spPr bwMode="auto">
            <a:xfrm>
              <a:off x="6127004" y="1442120"/>
              <a:ext cx="3252859" cy="3207847"/>
            </a:xfrm>
            <a:prstGeom prst="rect">
              <a:avLst/>
            </a:prstGeom>
            <a:noFill/>
          </p:spPr>
        </p:pic>
        <p:sp>
          <p:nvSpPr>
            <p:cNvPr id="72717" name="Freeform 13"/>
            <p:cNvSpPr>
              <a:spLocks/>
            </p:cNvSpPr>
            <p:nvPr/>
          </p:nvSpPr>
          <p:spPr bwMode="auto">
            <a:xfrm>
              <a:off x="-68458" y="1698774"/>
              <a:ext cx="3266251" cy="3066064"/>
            </a:xfrm>
            <a:custGeom>
              <a:avLst/>
              <a:gdLst/>
              <a:ahLst/>
              <a:cxnLst>
                <a:cxn ang="0">
                  <a:pos x="2375" y="4664"/>
                </a:cxn>
                <a:cxn ang="0">
                  <a:pos x="2551" y="4641"/>
                </a:cxn>
                <a:cxn ang="0">
                  <a:pos x="2723" y="4604"/>
                </a:cxn>
                <a:cxn ang="0">
                  <a:pos x="2889" y="4552"/>
                </a:cxn>
                <a:cxn ang="0">
                  <a:pos x="3050" y="4488"/>
                </a:cxn>
                <a:cxn ang="0">
                  <a:pos x="3204" y="4411"/>
                </a:cxn>
                <a:cxn ang="0">
                  <a:pos x="3352" y="4322"/>
                </a:cxn>
                <a:cxn ang="0">
                  <a:pos x="3492" y="4221"/>
                </a:cxn>
                <a:cxn ang="0">
                  <a:pos x="3624" y="4109"/>
                </a:cxn>
                <a:cxn ang="0">
                  <a:pos x="3748" y="3987"/>
                </a:cxn>
                <a:cxn ang="0">
                  <a:pos x="3862" y="3856"/>
                </a:cxn>
                <a:cxn ang="0">
                  <a:pos x="3967" y="3715"/>
                </a:cxn>
                <a:cxn ang="0">
                  <a:pos x="4062" y="3566"/>
                </a:cxn>
                <a:cxn ang="0">
                  <a:pos x="4145" y="3409"/>
                </a:cxn>
                <a:cxn ang="0">
                  <a:pos x="4218" y="3245"/>
                </a:cxn>
                <a:cxn ang="0">
                  <a:pos x="4279" y="3074"/>
                </a:cxn>
                <a:cxn ang="0">
                  <a:pos x="4327" y="2897"/>
                </a:cxn>
                <a:cxn ang="0">
                  <a:pos x="4362" y="2715"/>
                </a:cxn>
                <a:cxn ang="0">
                  <a:pos x="4383" y="2527"/>
                </a:cxn>
                <a:cxn ang="0">
                  <a:pos x="4391" y="2336"/>
                </a:cxn>
                <a:cxn ang="0">
                  <a:pos x="4383" y="2144"/>
                </a:cxn>
                <a:cxn ang="0">
                  <a:pos x="4362" y="1957"/>
                </a:cxn>
                <a:cxn ang="0">
                  <a:pos x="4327" y="1774"/>
                </a:cxn>
                <a:cxn ang="0">
                  <a:pos x="4279" y="1598"/>
                </a:cxn>
                <a:cxn ang="0">
                  <a:pos x="4218" y="1427"/>
                </a:cxn>
                <a:cxn ang="0">
                  <a:pos x="4145" y="1262"/>
                </a:cxn>
                <a:cxn ang="0">
                  <a:pos x="4062" y="1105"/>
                </a:cxn>
                <a:cxn ang="0">
                  <a:pos x="3967" y="956"/>
                </a:cxn>
                <a:cxn ang="0">
                  <a:pos x="3862" y="816"/>
                </a:cxn>
                <a:cxn ang="0">
                  <a:pos x="3748" y="684"/>
                </a:cxn>
                <a:cxn ang="0">
                  <a:pos x="3624" y="562"/>
                </a:cxn>
                <a:cxn ang="0">
                  <a:pos x="3492" y="451"/>
                </a:cxn>
                <a:cxn ang="0">
                  <a:pos x="3352" y="350"/>
                </a:cxn>
                <a:cxn ang="0">
                  <a:pos x="3204" y="261"/>
                </a:cxn>
                <a:cxn ang="0">
                  <a:pos x="3050" y="184"/>
                </a:cxn>
                <a:cxn ang="0">
                  <a:pos x="2889" y="119"/>
                </a:cxn>
                <a:cxn ang="0">
                  <a:pos x="2723" y="68"/>
                </a:cxn>
                <a:cxn ang="0">
                  <a:pos x="2551" y="31"/>
                </a:cxn>
                <a:cxn ang="0">
                  <a:pos x="2375" y="8"/>
                </a:cxn>
                <a:cxn ang="0">
                  <a:pos x="2195" y="0"/>
                </a:cxn>
                <a:cxn ang="0">
                  <a:pos x="2015" y="8"/>
                </a:cxn>
                <a:cxn ang="0">
                  <a:pos x="1839" y="31"/>
                </a:cxn>
                <a:cxn ang="0">
                  <a:pos x="1668" y="68"/>
                </a:cxn>
                <a:cxn ang="0">
                  <a:pos x="1502" y="119"/>
                </a:cxn>
                <a:cxn ang="0">
                  <a:pos x="1341" y="184"/>
                </a:cxn>
                <a:cxn ang="0">
                  <a:pos x="1187" y="261"/>
                </a:cxn>
                <a:cxn ang="0">
                  <a:pos x="1039" y="350"/>
                </a:cxn>
                <a:cxn ang="0">
                  <a:pos x="899" y="451"/>
                </a:cxn>
                <a:cxn ang="0">
                  <a:pos x="767" y="562"/>
                </a:cxn>
                <a:cxn ang="0">
                  <a:pos x="643" y="684"/>
                </a:cxn>
                <a:cxn ang="0">
                  <a:pos x="529" y="816"/>
                </a:cxn>
                <a:cxn ang="0">
                  <a:pos x="424" y="956"/>
                </a:cxn>
                <a:cxn ang="0">
                  <a:pos x="329" y="1105"/>
                </a:cxn>
                <a:cxn ang="0">
                  <a:pos x="284" y="1190"/>
                </a:cxn>
              </a:cxnLst>
              <a:rect l="0" t="0" r="r" b="b"/>
              <a:pathLst>
                <a:path w="4390" h="4671">
                  <a:moveTo>
                    <a:pt x="2375" y="4664"/>
                  </a:moveTo>
                  <a:lnTo>
                    <a:pt x="2551" y="4641"/>
                  </a:lnTo>
                  <a:lnTo>
                    <a:pt x="2723" y="4604"/>
                  </a:lnTo>
                  <a:lnTo>
                    <a:pt x="2889" y="4552"/>
                  </a:lnTo>
                  <a:lnTo>
                    <a:pt x="3050" y="4488"/>
                  </a:lnTo>
                  <a:lnTo>
                    <a:pt x="3204" y="4411"/>
                  </a:lnTo>
                  <a:lnTo>
                    <a:pt x="3352" y="4322"/>
                  </a:lnTo>
                  <a:lnTo>
                    <a:pt x="3492" y="4221"/>
                  </a:lnTo>
                  <a:lnTo>
                    <a:pt x="3624" y="4109"/>
                  </a:lnTo>
                  <a:lnTo>
                    <a:pt x="3748" y="3987"/>
                  </a:lnTo>
                  <a:lnTo>
                    <a:pt x="3862" y="3856"/>
                  </a:lnTo>
                  <a:lnTo>
                    <a:pt x="3967" y="3715"/>
                  </a:lnTo>
                  <a:lnTo>
                    <a:pt x="4062" y="3566"/>
                  </a:lnTo>
                  <a:lnTo>
                    <a:pt x="4145" y="3409"/>
                  </a:lnTo>
                  <a:lnTo>
                    <a:pt x="4218" y="3245"/>
                  </a:lnTo>
                  <a:lnTo>
                    <a:pt x="4279" y="3074"/>
                  </a:lnTo>
                  <a:lnTo>
                    <a:pt x="4327" y="2897"/>
                  </a:lnTo>
                  <a:lnTo>
                    <a:pt x="4362" y="2715"/>
                  </a:lnTo>
                  <a:lnTo>
                    <a:pt x="4383" y="2527"/>
                  </a:lnTo>
                  <a:lnTo>
                    <a:pt x="4391" y="2336"/>
                  </a:lnTo>
                  <a:lnTo>
                    <a:pt x="4383" y="2144"/>
                  </a:lnTo>
                  <a:lnTo>
                    <a:pt x="4362" y="1957"/>
                  </a:lnTo>
                  <a:lnTo>
                    <a:pt x="4327" y="1774"/>
                  </a:lnTo>
                  <a:lnTo>
                    <a:pt x="4279" y="1598"/>
                  </a:lnTo>
                  <a:lnTo>
                    <a:pt x="4218" y="1427"/>
                  </a:lnTo>
                  <a:lnTo>
                    <a:pt x="4145" y="1262"/>
                  </a:lnTo>
                  <a:lnTo>
                    <a:pt x="4062" y="1105"/>
                  </a:lnTo>
                  <a:lnTo>
                    <a:pt x="3967" y="956"/>
                  </a:lnTo>
                  <a:lnTo>
                    <a:pt x="3862" y="816"/>
                  </a:lnTo>
                  <a:lnTo>
                    <a:pt x="3748" y="684"/>
                  </a:lnTo>
                  <a:lnTo>
                    <a:pt x="3624" y="562"/>
                  </a:lnTo>
                  <a:lnTo>
                    <a:pt x="3492" y="451"/>
                  </a:lnTo>
                  <a:lnTo>
                    <a:pt x="3352" y="350"/>
                  </a:lnTo>
                  <a:lnTo>
                    <a:pt x="3204" y="261"/>
                  </a:lnTo>
                  <a:lnTo>
                    <a:pt x="3050" y="184"/>
                  </a:lnTo>
                  <a:lnTo>
                    <a:pt x="2889" y="119"/>
                  </a:lnTo>
                  <a:lnTo>
                    <a:pt x="2723" y="68"/>
                  </a:lnTo>
                  <a:lnTo>
                    <a:pt x="2551" y="31"/>
                  </a:lnTo>
                  <a:lnTo>
                    <a:pt x="2375" y="8"/>
                  </a:lnTo>
                  <a:lnTo>
                    <a:pt x="2195" y="0"/>
                  </a:lnTo>
                  <a:lnTo>
                    <a:pt x="2015" y="8"/>
                  </a:lnTo>
                  <a:lnTo>
                    <a:pt x="1839" y="31"/>
                  </a:lnTo>
                  <a:lnTo>
                    <a:pt x="1668" y="68"/>
                  </a:lnTo>
                  <a:lnTo>
                    <a:pt x="1502" y="119"/>
                  </a:lnTo>
                  <a:lnTo>
                    <a:pt x="1341" y="184"/>
                  </a:lnTo>
                  <a:lnTo>
                    <a:pt x="1187" y="261"/>
                  </a:lnTo>
                  <a:lnTo>
                    <a:pt x="1039" y="350"/>
                  </a:lnTo>
                  <a:lnTo>
                    <a:pt x="899" y="451"/>
                  </a:lnTo>
                  <a:lnTo>
                    <a:pt x="767" y="562"/>
                  </a:lnTo>
                  <a:lnTo>
                    <a:pt x="643" y="684"/>
                  </a:lnTo>
                  <a:lnTo>
                    <a:pt x="529" y="816"/>
                  </a:lnTo>
                  <a:lnTo>
                    <a:pt x="424" y="956"/>
                  </a:lnTo>
                  <a:lnTo>
                    <a:pt x="329" y="1105"/>
                  </a:lnTo>
                  <a:lnTo>
                    <a:pt x="284" y="1190"/>
                  </a:lnTo>
                </a:path>
              </a:pathLst>
            </a:custGeom>
            <a:noFill/>
            <a:ln w="38100">
              <a:solidFill>
                <a:srgbClr val="FEFFFE"/>
              </a:solid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72718" name="Freeform 14"/>
            <p:cNvSpPr>
              <a:spLocks/>
            </p:cNvSpPr>
            <p:nvPr/>
          </p:nvSpPr>
          <p:spPr bwMode="auto">
            <a:xfrm>
              <a:off x="-68458" y="1698774"/>
              <a:ext cx="3266251" cy="3066064"/>
            </a:xfrm>
            <a:custGeom>
              <a:avLst/>
              <a:gdLst/>
              <a:ahLst/>
              <a:cxnLst>
                <a:cxn ang="0">
                  <a:pos x="284" y="3481"/>
                </a:cxn>
                <a:cxn ang="0">
                  <a:pos x="329" y="3566"/>
                </a:cxn>
                <a:cxn ang="0">
                  <a:pos x="424" y="3715"/>
                </a:cxn>
                <a:cxn ang="0">
                  <a:pos x="529" y="3856"/>
                </a:cxn>
                <a:cxn ang="0">
                  <a:pos x="643" y="3987"/>
                </a:cxn>
                <a:cxn ang="0">
                  <a:pos x="767" y="4109"/>
                </a:cxn>
                <a:cxn ang="0">
                  <a:pos x="899" y="4221"/>
                </a:cxn>
                <a:cxn ang="0">
                  <a:pos x="1039" y="4322"/>
                </a:cxn>
                <a:cxn ang="0">
                  <a:pos x="1187" y="4411"/>
                </a:cxn>
                <a:cxn ang="0">
                  <a:pos x="1341" y="4488"/>
                </a:cxn>
                <a:cxn ang="0">
                  <a:pos x="1502" y="4552"/>
                </a:cxn>
                <a:cxn ang="0">
                  <a:pos x="1668" y="4604"/>
                </a:cxn>
                <a:cxn ang="0">
                  <a:pos x="1839" y="4641"/>
                </a:cxn>
                <a:cxn ang="0">
                  <a:pos x="2015" y="4664"/>
                </a:cxn>
                <a:cxn ang="0">
                  <a:pos x="2195" y="4671"/>
                </a:cxn>
                <a:cxn ang="0">
                  <a:pos x="2375" y="4664"/>
                </a:cxn>
              </a:cxnLst>
              <a:rect l="0" t="0" r="r" b="b"/>
              <a:pathLst>
                <a:path w="4390" h="4671">
                  <a:moveTo>
                    <a:pt x="284" y="3481"/>
                  </a:moveTo>
                  <a:lnTo>
                    <a:pt x="329" y="3566"/>
                  </a:lnTo>
                  <a:lnTo>
                    <a:pt x="424" y="3715"/>
                  </a:lnTo>
                  <a:lnTo>
                    <a:pt x="529" y="3856"/>
                  </a:lnTo>
                  <a:lnTo>
                    <a:pt x="643" y="3987"/>
                  </a:lnTo>
                  <a:lnTo>
                    <a:pt x="767" y="4109"/>
                  </a:lnTo>
                  <a:lnTo>
                    <a:pt x="899" y="4221"/>
                  </a:lnTo>
                  <a:lnTo>
                    <a:pt x="1039" y="4322"/>
                  </a:lnTo>
                  <a:lnTo>
                    <a:pt x="1187" y="4411"/>
                  </a:lnTo>
                  <a:lnTo>
                    <a:pt x="1341" y="4488"/>
                  </a:lnTo>
                  <a:lnTo>
                    <a:pt x="1502" y="4552"/>
                  </a:lnTo>
                  <a:lnTo>
                    <a:pt x="1668" y="4604"/>
                  </a:lnTo>
                  <a:lnTo>
                    <a:pt x="1839" y="4641"/>
                  </a:lnTo>
                  <a:lnTo>
                    <a:pt x="2015" y="4664"/>
                  </a:lnTo>
                  <a:lnTo>
                    <a:pt x="2195" y="4671"/>
                  </a:lnTo>
                  <a:lnTo>
                    <a:pt x="2375" y="4664"/>
                  </a:lnTo>
                </a:path>
              </a:pathLst>
            </a:custGeom>
            <a:noFill/>
            <a:ln w="38100">
              <a:solidFill>
                <a:srgbClr val="FEFFFE"/>
              </a:solid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72719" name="Freeform 15"/>
            <p:cNvSpPr>
              <a:spLocks/>
            </p:cNvSpPr>
            <p:nvPr/>
          </p:nvSpPr>
          <p:spPr bwMode="auto">
            <a:xfrm>
              <a:off x="6004240" y="3362758"/>
              <a:ext cx="1651726" cy="1457217"/>
            </a:xfrm>
            <a:custGeom>
              <a:avLst/>
              <a:gdLst/>
              <a:ahLst/>
              <a:cxnLst>
                <a:cxn ang="0">
                  <a:pos x="33" y="1377"/>
                </a:cxn>
                <a:cxn ang="0">
                  <a:pos x="125" y="1620"/>
                </a:cxn>
                <a:cxn ang="0">
                  <a:pos x="268" y="1832"/>
                </a:cxn>
                <a:cxn ang="0">
                  <a:pos x="373" y="1171"/>
                </a:cxn>
                <a:cxn ang="0">
                  <a:pos x="380" y="990"/>
                </a:cxn>
                <a:cxn ang="0">
                  <a:pos x="429" y="822"/>
                </a:cxn>
                <a:cxn ang="0">
                  <a:pos x="513" y="673"/>
                </a:cxn>
                <a:cxn ang="0">
                  <a:pos x="629" y="549"/>
                </a:cxn>
                <a:cxn ang="0">
                  <a:pos x="771" y="453"/>
                </a:cxn>
                <a:cxn ang="0">
                  <a:pos x="933" y="392"/>
                </a:cxn>
                <a:cxn ang="0">
                  <a:pos x="1110" y="370"/>
                </a:cxn>
                <a:cxn ang="0">
                  <a:pos x="1288" y="392"/>
                </a:cxn>
                <a:cxn ang="0">
                  <a:pos x="1450" y="453"/>
                </a:cxn>
                <a:cxn ang="0">
                  <a:pos x="1592" y="549"/>
                </a:cxn>
                <a:cxn ang="0">
                  <a:pos x="1707" y="673"/>
                </a:cxn>
                <a:cxn ang="0">
                  <a:pos x="1792" y="822"/>
                </a:cxn>
                <a:cxn ang="0">
                  <a:pos x="1841" y="990"/>
                </a:cxn>
                <a:cxn ang="0">
                  <a:pos x="1848" y="1171"/>
                </a:cxn>
                <a:cxn ang="0">
                  <a:pos x="1812" y="1344"/>
                </a:cxn>
                <a:cxn ang="0">
                  <a:pos x="1739" y="1500"/>
                </a:cxn>
                <a:cxn ang="0">
                  <a:pos x="1633" y="1633"/>
                </a:cxn>
                <a:cxn ang="0">
                  <a:pos x="1500" y="1739"/>
                </a:cxn>
                <a:cxn ang="0">
                  <a:pos x="1344" y="1812"/>
                </a:cxn>
                <a:cxn ang="0">
                  <a:pos x="1171" y="1848"/>
                </a:cxn>
                <a:cxn ang="0">
                  <a:pos x="990" y="1840"/>
                </a:cxn>
                <a:cxn ang="0">
                  <a:pos x="823" y="1792"/>
                </a:cxn>
                <a:cxn ang="0">
                  <a:pos x="674" y="1707"/>
                </a:cxn>
                <a:cxn ang="0">
                  <a:pos x="549" y="1591"/>
                </a:cxn>
                <a:cxn ang="0">
                  <a:pos x="453" y="1450"/>
                </a:cxn>
                <a:cxn ang="0">
                  <a:pos x="601" y="2096"/>
                </a:cxn>
                <a:cxn ang="0">
                  <a:pos x="844" y="2188"/>
                </a:cxn>
                <a:cxn ang="0">
                  <a:pos x="1110" y="2220"/>
                </a:cxn>
                <a:cxn ang="0">
                  <a:pos x="1377" y="2188"/>
                </a:cxn>
                <a:cxn ang="0">
                  <a:pos x="1620" y="2096"/>
                </a:cxn>
                <a:cxn ang="0">
                  <a:pos x="1832" y="1953"/>
                </a:cxn>
                <a:cxn ang="0">
                  <a:pos x="2006" y="1765"/>
                </a:cxn>
                <a:cxn ang="0">
                  <a:pos x="2133" y="1542"/>
                </a:cxn>
                <a:cxn ang="0">
                  <a:pos x="2206" y="1290"/>
                </a:cxn>
                <a:cxn ang="0">
                  <a:pos x="2217" y="1019"/>
                </a:cxn>
                <a:cxn ang="0">
                  <a:pos x="2164" y="760"/>
                </a:cxn>
                <a:cxn ang="0">
                  <a:pos x="2054" y="526"/>
                </a:cxn>
                <a:cxn ang="0">
                  <a:pos x="1895" y="326"/>
                </a:cxn>
                <a:cxn ang="0">
                  <a:pos x="1695" y="167"/>
                </a:cxn>
                <a:cxn ang="0">
                  <a:pos x="1461" y="57"/>
                </a:cxn>
                <a:cxn ang="0">
                  <a:pos x="1201" y="4"/>
                </a:cxn>
                <a:cxn ang="0">
                  <a:pos x="931" y="15"/>
                </a:cxn>
                <a:cxn ang="0">
                  <a:pos x="679" y="88"/>
                </a:cxn>
                <a:cxn ang="0">
                  <a:pos x="455" y="215"/>
                </a:cxn>
                <a:cxn ang="0">
                  <a:pos x="268" y="388"/>
                </a:cxn>
                <a:cxn ang="0">
                  <a:pos x="125" y="601"/>
                </a:cxn>
                <a:cxn ang="0">
                  <a:pos x="33" y="844"/>
                </a:cxn>
                <a:cxn ang="0">
                  <a:pos x="0" y="1110"/>
                </a:cxn>
              </a:cxnLst>
              <a:rect l="0" t="0" r="r" b="b"/>
              <a:pathLst>
                <a:path w="2220" h="2220">
                  <a:moveTo>
                    <a:pt x="4" y="1201"/>
                  </a:moveTo>
                  <a:lnTo>
                    <a:pt x="15" y="1290"/>
                  </a:lnTo>
                  <a:lnTo>
                    <a:pt x="33" y="1377"/>
                  </a:lnTo>
                  <a:lnTo>
                    <a:pt x="57" y="1461"/>
                  </a:lnTo>
                  <a:lnTo>
                    <a:pt x="88" y="1542"/>
                  </a:lnTo>
                  <a:lnTo>
                    <a:pt x="125" y="1620"/>
                  </a:lnTo>
                  <a:lnTo>
                    <a:pt x="167" y="1694"/>
                  </a:lnTo>
                  <a:lnTo>
                    <a:pt x="215" y="1765"/>
                  </a:lnTo>
                  <a:lnTo>
                    <a:pt x="268" y="1832"/>
                  </a:lnTo>
                  <a:lnTo>
                    <a:pt x="326" y="1895"/>
                  </a:lnTo>
                  <a:lnTo>
                    <a:pt x="388" y="1953"/>
                  </a:lnTo>
                  <a:lnTo>
                    <a:pt x="373" y="1171"/>
                  </a:lnTo>
                  <a:lnTo>
                    <a:pt x="370" y="1110"/>
                  </a:lnTo>
                  <a:lnTo>
                    <a:pt x="373" y="1050"/>
                  </a:lnTo>
                  <a:lnTo>
                    <a:pt x="380" y="990"/>
                  </a:lnTo>
                  <a:lnTo>
                    <a:pt x="392" y="933"/>
                  </a:lnTo>
                  <a:lnTo>
                    <a:pt x="408" y="877"/>
                  </a:lnTo>
                  <a:lnTo>
                    <a:pt x="429" y="822"/>
                  </a:lnTo>
                  <a:lnTo>
                    <a:pt x="453" y="770"/>
                  </a:lnTo>
                  <a:lnTo>
                    <a:pt x="481" y="721"/>
                  </a:lnTo>
                  <a:lnTo>
                    <a:pt x="513" y="673"/>
                  </a:lnTo>
                  <a:lnTo>
                    <a:pt x="549" y="629"/>
                  </a:lnTo>
                  <a:lnTo>
                    <a:pt x="587" y="587"/>
                  </a:lnTo>
                  <a:lnTo>
                    <a:pt x="629" y="549"/>
                  </a:lnTo>
                  <a:lnTo>
                    <a:pt x="674" y="513"/>
                  </a:lnTo>
                  <a:lnTo>
                    <a:pt x="721" y="481"/>
                  </a:lnTo>
                  <a:lnTo>
                    <a:pt x="771" y="453"/>
                  </a:lnTo>
                  <a:lnTo>
                    <a:pt x="823" y="428"/>
                  </a:lnTo>
                  <a:lnTo>
                    <a:pt x="877" y="408"/>
                  </a:lnTo>
                  <a:lnTo>
                    <a:pt x="933" y="392"/>
                  </a:lnTo>
                  <a:lnTo>
                    <a:pt x="990" y="380"/>
                  </a:lnTo>
                  <a:lnTo>
                    <a:pt x="1050" y="373"/>
                  </a:lnTo>
                  <a:lnTo>
                    <a:pt x="1110" y="370"/>
                  </a:lnTo>
                  <a:lnTo>
                    <a:pt x="1171" y="373"/>
                  </a:lnTo>
                  <a:lnTo>
                    <a:pt x="1230" y="380"/>
                  </a:lnTo>
                  <a:lnTo>
                    <a:pt x="1288" y="392"/>
                  </a:lnTo>
                  <a:lnTo>
                    <a:pt x="1344" y="408"/>
                  </a:lnTo>
                  <a:lnTo>
                    <a:pt x="1398" y="428"/>
                  </a:lnTo>
                  <a:lnTo>
                    <a:pt x="1450" y="453"/>
                  </a:lnTo>
                  <a:lnTo>
                    <a:pt x="1500" y="481"/>
                  </a:lnTo>
                  <a:lnTo>
                    <a:pt x="1547" y="513"/>
                  </a:lnTo>
                  <a:lnTo>
                    <a:pt x="1592" y="549"/>
                  </a:lnTo>
                  <a:lnTo>
                    <a:pt x="1633" y="587"/>
                  </a:lnTo>
                  <a:lnTo>
                    <a:pt x="1672" y="629"/>
                  </a:lnTo>
                  <a:lnTo>
                    <a:pt x="1707" y="673"/>
                  </a:lnTo>
                  <a:lnTo>
                    <a:pt x="1739" y="721"/>
                  </a:lnTo>
                  <a:lnTo>
                    <a:pt x="1768" y="770"/>
                  </a:lnTo>
                  <a:lnTo>
                    <a:pt x="1792" y="822"/>
                  </a:lnTo>
                  <a:lnTo>
                    <a:pt x="1812" y="877"/>
                  </a:lnTo>
                  <a:lnTo>
                    <a:pt x="1829" y="933"/>
                  </a:lnTo>
                  <a:lnTo>
                    <a:pt x="1841" y="990"/>
                  </a:lnTo>
                  <a:lnTo>
                    <a:pt x="1848" y="1050"/>
                  </a:lnTo>
                  <a:lnTo>
                    <a:pt x="1850" y="1110"/>
                  </a:lnTo>
                  <a:lnTo>
                    <a:pt x="1848" y="1171"/>
                  </a:lnTo>
                  <a:lnTo>
                    <a:pt x="1841" y="1230"/>
                  </a:lnTo>
                  <a:lnTo>
                    <a:pt x="1829" y="1288"/>
                  </a:lnTo>
                  <a:lnTo>
                    <a:pt x="1812" y="1344"/>
                  </a:lnTo>
                  <a:lnTo>
                    <a:pt x="1792" y="1398"/>
                  </a:lnTo>
                  <a:lnTo>
                    <a:pt x="1768" y="1450"/>
                  </a:lnTo>
                  <a:lnTo>
                    <a:pt x="1739" y="1500"/>
                  </a:lnTo>
                  <a:lnTo>
                    <a:pt x="1707" y="1547"/>
                  </a:lnTo>
                  <a:lnTo>
                    <a:pt x="1672" y="1591"/>
                  </a:lnTo>
                  <a:lnTo>
                    <a:pt x="1633" y="1633"/>
                  </a:lnTo>
                  <a:lnTo>
                    <a:pt x="1592" y="1672"/>
                  </a:lnTo>
                  <a:lnTo>
                    <a:pt x="1547" y="1707"/>
                  </a:lnTo>
                  <a:lnTo>
                    <a:pt x="1500" y="1739"/>
                  </a:lnTo>
                  <a:lnTo>
                    <a:pt x="1450" y="1767"/>
                  </a:lnTo>
                  <a:lnTo>
                    <a:pt x="1398" y="1792"/>
                  </a:lnTo>
                  <a:lnTo>
                    <a:pt x="1344" y="1812"/>
                  </a:lnTo>
                  <a:lnTo>
                    <a:pt x="1288" y="1829"/>
                  </a:lnTo>
                  <a:lnTo>
                    <a:pt x="1230" y="1840"/>
                  </a:lnTo>
                  <a:lnTo>
                    <a:pt x="1171" y="1848"/>
                  </a:lnTo>
                  <a:lnTo>
                    <a:pt x="1110" y="1850"/>
                  </a:lnTo>
                  <a:lnTo>
                    <a:pt x="1050" y="1848"/>
                  </a:lnTo>
                  <a:lnTo>
                    <a:pt x="990" y="1840"/>
                  </a:lnTo>
                  <a:lnTo>
                    <a:pt x="933" y="1829"/>
                  </a:lnTo>
                  <a:lnTo>
                    <a:pt x="877" y="1812"/>
                  </a:lnTo>
                  <a:lnTo>
                    <a:pt x="823" y="1792"/>
                  </a:lnTo>
                  <a:lnTo>
                    <a:pt x="771" y="1767"/>
                  </a:lnTo>
                  <a:lnTo>
                    <a:pt x="721" y="1739"/>
                  </a:lnTo>
                  <a:lnTo>
                    <a:pt x="674" y="1707"/>
                  </a:lnTo>
                  <a:lnTo>
                    <a:pt x="629" y="1672"/>
                  </a:lnTo>
                  <a:lnTo>
                    <a:pt x="587" y="1633"/>
                  </a:lnTo>
                  <a:lnTo>
                    <a:pt x="549" y="1591"/>
                  </a:lnTo>
                  <a:lnTo>
                    <a:pt x="513" y="1547"/>
                  </a:lnTo>
                  <a:lnTo>
                    <a:pt x="481" y="1500"/>
                  </a:lnTo>
                  <a:lnTo>
                    <a:pt x="453" y="1450"/>
                  </a:lnTo>
                  <a:lnTo>
                    <a:pt x="455" y="2006"/>
                  </a:lnTo>
                  <a:lnTo>
                    <a:pt x="526" y="2054"/>
                  </a:lnTo>
                  <a:lnTo>
                    <a:pt x="601" y="2096"/>
                  </a:lnTo>
                  <a:lnTo>
                    <a:pt x="679" y="2133"/>
                  </a:lnTo>
                  <a:lnTo>
                    <a:pt x="760" y="2163"/>
                  </a:lnTo>
                  <a:lnTo>
                    <a:pt x="844" y="2188"/>
                  </a:lnTo>
                  <a:lnTo>
                    <a:pt x="931" y="2205"/>
                  </a:lnTo>
                  <a:lnTo>
                    <a:pt x="1019" y="2216"/>
                  </a:lnTo>
                  <a:lnTo>
                    <a:pt x="1110" y="2220"/>
                  </a:lnTo>
                  <a:lnTo>
                    <a:pt x="1201" y="2216"/>
                  </a:lnTo>
                  <a:lnTo>
                    <a:pt x="1290" y="2205"/>
                  </a:lnTo>
                  <a:lnTo>
                    <a:pt x="1377" y="2188"/>
                  </a:lnTo>
                  <a:lnTo>
                    <a:pt x="1461" y="2163"/>
                  </a:lnTo>
                  <a:lnTo>
                    <a:pt x="1542" y="2133"/>
                  </a:lnTo>
                  <a:lnTo>
                    <a:pt x="1620" y="2096"/>
                  </a:lnTo>
                  <a:lnTo>
                    <a:pt x="1695" y="2054"/>
                  </a:lnTo>
                  <a:lnTo>
                    <a:pt x="1765" y="2006"/>
                  </a:lnTo>
                  <a:lnTo>
                    <a:pt x="1832" y="1953"/>
                  </a:lnTo>
                  <a:lnTo>
                    <a:pt x="1895" y="1895"/>
                  </a:lnTo>
                  <a:lnTo>
                    <a:pt x="1953" y="1832"/>
                  </a:lnTo>
                  <a:lnTo>
                    <a:pt x="2006" y="1765"/>
                  </a:lnTo>
                  <a:lnTo>
                    <a:pt x="2054" y="1694"/>
                  </a:lnTo>
                  <a:lnTo>
                    <a:pt x="2096" y="1620"/>
                  </a:lnTo>
                  <a:lnTo>
                    <a:pt x="2133" y="1542"/>
                  </a:lnTo>
                  <a:lnTo>
                    <a:pt x="2164" y="1461"/>
                  </a:lnTo>
                  <a:lnTo>
                    <a:pt x="2188" y="1377"/>
                  </a:lnTo>
                  <a:lnTo>
                    <a:pt x="2206" y="1290"/>
                  </a:lnTo>
                  <a:lnTo>
                    <a:pt x="2217" y="1201"/>
                  </a:lnTo>
                  <a:lnTo>
                    <a:pt x="2220" y="1110"/>
                  </a:lnTo>
                  <a:lnTo>
                    <a:pt x="2217" y="1019"/>
                  </a:lnTo>
                  <a:lnTo>
                    <a:pt x="2206" y="930"/>
                  </a:lnTo>
                  <a:lnTo>
                    <a:pt x="2188" y="844"/>
                  </a:lnTo>
                  <a:lnTo>
                    <a:pt x="2164" y="760"/>
                  </a:lnTo>
                  <a:lnTo>
                    <a:pt x="2133" y="679"/>
                  </a:lnTo>
                  <a:lnTo>
                    <a:pt x="2096" y="601"/>
                  </a:lnTo>
                  <a:lnTo>
                    <a:pt x="2054" y="526"/>
                  </a:lnTo>
                  <a:lnTo>
                    <a:pt x="2006" y="455"/>
                  </a:lnTo>
                  <a:lnTo>
                    <a:pt x="1953" y="388"/>
                  </a:lnTo>
                  <a:lnTo>
                    <a:pt x="1895" y="326"/>
                  </a:lnTo>
                  <a:lnTo>
                    <a:pt x="1832" y="268"/>
                  </a:lnTo>
                  <a:lnTo>
                    <a:pt x="1765" y="215"/>
                  </a:lnTo>
                  <a:lnTo>
                    <a:pt x="1695" y="167"/>
                  </a:lnTo>
                  <a:lnTo>
                    <a:pt x="1620" y="124"/>
                  </a:lnTo>
                  <a:lnTo>
                    <a:pt x="1542" y="88"/>
                  </a:lnTo>
                  <a:lnTo>
                    <a:pt x="1461" y="57"/>
                  </a:lnTo>
                  <a:lnTo>
                    <a:pt x="1377" y="33"/>
                  </a:lnTo>
                  <a:lnTo>
                    <a:pt x="1290" y="15"/>
                  </a:lnTo>
                  <a:lnTo>
                    <a:pt x="1201" y="4"/>
                  </a:lnTo>
                  <a:lnTo>
                    <a:pt x="1110" y="0"/>
                  </a:lnTo>
                  <a:lnTo>
                    <a:pt x="1019" y="4"/>
                  </a:lnTo>
                  <a:lnTo>
                    <a:pt x="931" y="15"/>
                  </a:lnTo>
                  <a:lnTo>
                    <a:pt x="844" y="33"/>
                  </a:lnTo>
                  <a:lnTo>
                    <a:pt x="760" y="57"/>
                  </a:lnTo>
                  <a:lnTo>
                    <a:pt x="679" y="88"/>
                  </a:lnTo>
                  <a:lnTo>
                    <a:pt x="601" y="124"/>
                  </a:lnTo>
                  <a:lnTo>
                    <a:pt x="526" y="167"/>
                  </a:lnTo>
                  <a:lnTo>
                    <a:pt x="455" y="215"/>
                  </a:lnTo>
                  <a:lnTo>
                    <a:pt x="388" y="268"/>
                  </a:lnTo>
                  <a:lnTo>
                    <a:pt x="326" y="326"/>
                  </a:lnTo>
                  <a:lnTo>
                    <a:pt x="268" y="388"/>
                  </a:lnTo>
                  <a:lnTo>
                    <a:pt x="215" y="455"/>
                  </a:lnTo>
                  <a:lnTo>
                    <a:pt x="167" y="526"/>
                  </a:lnTo>
                  <a:lnTo>
                    <a:pt x="125" y="601"/>
                  </a:lnTo>
                  <a:lnTo>
                    <a:pt x="88" y="679"/>
                  </a:lnTo>
                  <a:lnTo>
                    <a:pt x="57" y="760"/>
                  </a:lnTo>
                  <a:lnTo>
                    <a:pt x="33" y="844"/>
                  </a:lnTo>
                  <a:lnTo>
                    <a:pt x="15" y="930"/>
                  </a:lnTo>
                  <a:lnTo>
                    <a:pt x="4" y="1019"/>
                  </a:lnTo>
                  <a:lnTo>
                    <a:pt x="0" y="1110"/>
                  </a:lnTo>
                  <a:lnTo>
                    <a:pt x="4" y="1201"/>
                  </a:lnTo>
                  <a:close/>
                </a:path>
              </a:pathLst>
            </a:custGeom>
            <a:solidFill>
              <a:srgbClr val="1D89A3"/>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72720" name="Freeform 16"/>
            <p:cNvSpPr>
              <a:spLocks/>
            </p:cNvSpPr>
            <p:nvPr/>
          </p:nvSpPr>
          <p:spPr bwMode="auto">
            <a:xfrm>
              <a:off x="6004240" y="3362758"/>
              <a:ext cx="1651726" cy="1457217"/>
            </a:xfrm>
            <a:custGeom>
              <a:avLst/>
              <a:gdLst/>
              <a:ahLst/>
              <a:cxnLst>
                <a:cxn ang="0">
                  <a:pos x="455" y="2006"/>
                </a:cxn>
                <a:cxn ang="0">
                  <a:pos x="453" y="1450"/>
                </a:cxn>
                <a:cxn ang="0">
                  <a:pos x="429" y="1398"/>
                </a:cxn>
                <a:cxn ang="0">
                  <a:pos x="408" y="1344"/>
                </a:cxn>
                <a:cxn ang="0">
                  <a:pos x="392" y="1288"/>
                </a:cxn>
                <a:cxn ang="0">
                  <a:pos x="380" y="1230"/>
                </a:cxn>
                <a:cxn ang="0">
                  <a:pos x="373" y="1171"/>
                </a:cxn>
                <a:cxn ang="0">
                  <a:pos x="388" y="1953"/>
                </a:cxn>
                <a:cxn ang="0">
                  <a:pos x="455" y="2006"/>
                </a:cxn>
              </a:cxnLst>
              <a:rect l="0" t="0" r="r" b="b"/>
              <a:pathLst>
                <a:path w="2220" h="2220">
                  <a:moveTo>
                    <a:pt x="455" y="2006"/>
                  </a:moveTo>
                  <a:lnTo>
                    <a:pt x="453" y="1450"/>
                  </a:lnTo>
                  <a:lnTo>
                    <a:pt x="429" y="1398"/>
                  </a:lnTo>
                  <a:lnTo>
                    <a:pt x="408" y="1344"/>
                  </a:lnTo>
                  <a:lnTo>
                    <a:pt x="392" y="1288"/>
                  </a:lnTo>
                  <a:lnTo>
                    <a:pt x="380" y="1230"/>
                  </a:lnTo>
                  <a:lnTo>
                    <a:pt x="373" y="1171"/>
                  </a:lnTo>
                  <a:lnTo>
                    <a:pt x="388" y="1953"/>
                  </a:lnTo>
                  <a:lnTo>
                    <a:pt x="455" y="2006"/>
                  </a:lnTo>
                  <a:close/>
                </a:path>
              </a:pathLst>
            </a:custGeom>
            <a:solidFill>
              <a:srgbClr val="1D89A3"/>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72721" name="Freeform 17"/>
            <p:cNvSpPr>
              <a:spLocks/>
            </p:cNvSpPr>
            <p:nvPr/>
          </p:nvSpPr>
          <p:spPr bwMode="auto">
            <a:xfrm>
              <a:off x="6406755" y="3717873"/>
              <a:ext cx="846696" cy="746988"/>
            </a:xfrm>
            <a:custGeom>
              <a:avLst/>
              <a:gdLst/>
              <a:ahLst/>
              <a:cxnLst>
                <a:cxn ang="0">
                  <a:pos x="2" y="616"/>
                </a:cxn>
                <a:cxn ang="0">
                  <a:pos x="29" y="749"/>
                </a:cxn>
                <a:cxn ang="0">
                  <a:pos x="86" y="869"/>
                </a:cxn>
                <a:cxn ang="0">
                  <a:pos x="167" y="971"/>
                </a:cxn>
                <a:cxn ang="0">
                  <a:pos x="207" y="539"/>
                </a:cxn>
                <a:cxn ang="0">
                  <a:pos x="224" y="454"/>
                </a:cxn>
                <a:cxn ang="0">
                  <a:pos x="260" y="378"/>
                </a:cxn>
                <a:cxn ang="0">
                  <a:pos x="312" y="312"/>
                </a:cxn>
                <a:cxn ang="0">
                  <a:pos x="378" y="260"/>
                </a:cxn>
                <a:cxn ang="0">
                  <a:pos x="455" y="224"/>
                </a:cxn>
                <a:cxn ang="0">
                  <a:pos x="540" y="207"/>
                </a:cxn>
                <a:cxn ang="0">
                  <a:pos x="628" y="210"/>
                </a:cxn>
                <a:cxn ang="0">
                  <a:pos x="711" y="234"/>
                </a:cxn>
                <a:cxn ang="0">
                  <a:pos x="784" y="276"/>
                </a:cxn>
                <a:cxn ang="0">
                  <a:pos x="845" y="333"/>
                </a:cxn>
                <a:cxn ang="0">
                  <a:pos x="892" y="402"/>
                </a:cxn>
                <a:cxn ang="0">
                  <a:pos x="922" y="482"/>
                </a:cxn>
                <a:cxn ang="0">
                  <a:pos x="933" y="569"/>
                </a:cxn>
                <a:cxn ang="0">
                  <a:pos x="922" y="656"/>
                </a:cxn>
                <a:cxn ang="0">
                  <a:pos x="892" y="736"/>
                </a:cxn>
                <a:cxn ang="0">
                  <a:pos x="845" y="806"/>
                </a:cxn>
                <a:cxn ang="0">
                  <a:pos x="784" y="863"/>
                </a:cxn>
                <a:cxn ang="0">
                  <a:pos x="711" y="904"/>
                </a:cxn>
                <a:cxn ang="0">
                  <a:pos x="628" y="928"/>
                </a:cxn>
                <a:cxn ang="0">
                  <a:pos x="540" y="932"/>
                </a:cxn>
                <a:cxn ang="0">
                  <a:pos x="455" y="914"/>
                </a:cxn>
                <a:cxn ang="0">
                  <a:pos x="378" y="878"/>
                </a:cxn>
                <a:cxn ang="0">
                  <a:pos x="312" y="826"/>
                </a:cxn>
                <a:cxn ang="0">
                  <a:pos x="260" y="761"/>
                </a:cxn>
                <a:cxn ang="0">
                  <a:pos x="224" y="684"/>
                </a:cxn>
                <a:cxn ang="0">
                  <a:pos x="270" y="1053"/>
                </a:cxn>
                <a:cxn ang="0">
                  <a:pos x="390" y="1109"/>
                </a:cxn>
                <a:cxn ang="0">
                  <a:pos x="523" y="1136"/>
                </a:cxn>
                <a:cxn ang="0">
                  <a:pos x="662" y="1131"/>
                </a:cxn>
                <a:cxn ang="0">
                  <a:pos x="791" y="1094"/>
                </a:cxn>
                <a:cxn ang="0">
                  <a:pos x="905" y="1028"/>
                </a:cxn>
                <a:cxn ang="0">
                  <a:pos x="1001" y="939"/>
                </a:cxn>
                <a:cxn ang="0">
                  <a:pos x="1075" y="831"/>
                </a:cxn>
                <a:cxn ang="0">
                  <a:pos x="1122" y="706"/>
                </a:cxn>
                <a:cxn ang="0">
                  <a:pos x="1139" y="569"/>
                </a:cxn>
                <a:cxn ang="0">
                  <a:pos x="1122" y="433"/>
                </a:cxn>
                <a:cxn ang="0">
                  <a:pos x="1075" y="308"/>
                </a:cxn>
                <a:cxn ang="0">
                  <a:pos x="1001" y="199"/>
                </a:cxn>
                <a:cxn ang="0">
                  <a:pos x="905" y="110"/>
                </a:cxn>
                <a:cxn ang="0">
                  <a:pos x="791" y="45"/>
                </a:cxn>
                <a:cxn ang="0">
                  <a:pos x="662" y="7"/>
                </a:cxn>
                <a:cxn ang="0">
                  <a:pos x="523" y="2"/>
                </a:cxn>
                <a:cxn ang="0">
                  <a:pos x="390" y="29"/>
                </a:cxn>
                <a:cxn ang="0">
                  <a:pos x="270" y="85"/>
                </a:cxn>
                <a:cxn ang="0">
                  <a:pos x="167" y="167"/>
                </a:cxn>
                <a:cxn ang="0">
                  <a:pos x="86" y="270"/>
                </a:cxn>
                <a:cxn ang="0">
                  <a:pos x="29" y="389"/>
                </a:cxn>
                <a:cxn ang="0">
                  <a:pos x="2" y="523"/>
                </a:cxn>
              </a:cxnLst>
              <a:rect l="0" t="0" r="r" b="b"/>
              <a:pathLst>
                <a:path w="1138" h="1138">
                  <a:moveTo>
                    <a:pt x="2" y="523"/>
                  </a:moveTo>
                  <a:lnTo>
                    <a:pt x="0" y="569"/>
                  </a:lnTo>
                  <a:lnTo>
                    <a:pt x="2" y="616"/>
                  </a:lnTo>
                  <a:lnTo>
                    <a:pt x="8" y="661"/>
                  </a:lnTo>
                  <a:lnTo>
                    <a:pt x="17" y="706"/>
                  </a:lnTo>
                  <a:lnTo>
                    <a:pt x="29" y="749"/>
                  </a:lnTo>
                  <a:lnTo>
                    <a:pt x="45" y="790"/>
                  </a:lnTo>
                  <a:lnTo>
                    <a:pt x="64" y="831"/>
                  </a:lnTo>
                  <a:lnTo>
                    <a:pt x="86" y="869"/>
                  </a:lnTo>
                  <a:lnTo>
                    <a:pt x="110" y="905"/>
                  </a:lnTo>
                  <a:lnTo>
                    <a:pt x="137" y="939"/>
                  </a:lnTo>
                  <a:lnTo>
                    <a:pt x="167" y="971"/>
                  </a:lnTo>
                  <a:lnTo>
                    <a:pt x="199" y="1001"/>
                  </a:lnTo>
                  <a:lnTo>
                    <a:pt x="206" y="569"/>
                  </a:lnTo>
                  <a:lnTo>
                    <a:pt x="207" y="539"/>
                  </a:lnTo>
                  <a:lnTo>
                    <a:pt x="210" y="510"/>
                  </a:lnTo>
                  <a:lnTo>
                    <a:pt x="216" y="482"/>
                  </a:lnTo>
                  <a:lnTo>
                    <a:pt x="224" y="454"/>
                  </a:lnTo>
                  <a:lnTo>
                    <a:pt x="234" y="428"/>
                  </a:lnTo>
                  <a:lnTo>
                    <a:pt x="246" y="402"/>
                  </a:lnTo>
                  <a:lnTo>
                    <a:pt x="260" y="378"/>
                  </a:lnTo>
                  <a:lnTo>
                    <a:pt x="276" y="355"/>
                  </a:lnTo>
                  <a:lnTo>
                    <a:pt x="293" y="333"/>
                  </a:lnTo>
                  <a:lnTo>
                    <a:pt x="312" y="312"/>
                  </a:lnTo>
                  <a:lnTo>
                    <a:pt x="333" y="293"/>
                  </a:lnTo>
                  <a:lnTo>
                    <a:pt x="355" y="276"/>
                  </a:lnTo>
                  <a:lnTo>
                    <a:pt x="378" y="260"/>
                  </a:lnTo>
                  <a:lnTo>
                    <a:pt x="402" y="246"/>
                  </a:lnTo>
                  <a:lnTo>
                    <a:pt x="428" y="234"/>
                  </a:lnTo>
                  <a:lnTo>
                    <a:pt x="455" y="224"/>
                  </a:lnTo>
                  <a:lnTo>
                    <a:pt x="482" y="216"/>
                  </a:lnTo>
                  <a:lnTo>
                    <a:pt x="510" y="210"/>
                  </a:lnTo>
                  <a:lnTo>
                    <a:pt x="540" y="207"/>
                  </a:lnTo>
                  <a:lnTo>
                    <a:pt x="569" y="206"/>
                  </a:lnTo>
                  <a:lnTo>
                    <a:pt x="599" y="207"/>
                  </a:lnTo>
                  <a:lnTo>
                    <a:pt x="628" y="210"/>
                  </a:lnTo>
                  <a:lnTo>
                    <a:pt x="657" y="216"/>
                  </a:lnTo>
                  <a:lnTo>
                    <a:pt x="684" y="224"/>
                  </a:lnTo>
                  <a:lnTo>
                    <a:pt x="711" y="234"/>
                  </a:lnTo>
                  <a:lnTo>
                    <a:pt x="736" y="246"/>
                  </a:lnTo>
                  <a:lnTo>
                    <a:pt x="761" y="260"/>
                  </a:lnTo>
                  <a:lnTo>
                    <a:pt x="784" y="276"/>
                  </a:lnTo>
                  <a:lnTo>
                    <a:pt x="806" y="293"/>
                  </a:lnTo>
                  <a:lnTo>
                    <a:pt x="826" y="312"/>
                  </a:lnTo>
                  <a:lnTo>
                    <a:pt x="845" y="333"/>
                  </a:lnTo>
                  <a:lnTo>
                    <a:pt x="863" y="355"/>
                  </a:lnTo>
                  <a:lnTo>
                    <a:pt x="878" y="378"/>
                  </a:lnTo>
                  <a:lnTo>
                    <a:pt x="892" y="402"/>
                  </a:lnTo>
                  <a:lnTo>
                    <a:pt x="904" y="428"/>
                  </a:lnTo>
                  <a:lnTo>
                    <a:pt x="914" y="454"/>
                  </a:lnTo>
                  <a:lnTo>
                    <a:pt x="922" y="482"/>
                  </a:lnTo>
                  <a:lnTo>
                    <a:pt x="928" y="510"/>
                  </a:lnTo>
                  <a:lnTo>
                    <a:pt x="932" y="539"/>
                  </a:lnTo>
                  <a:lnTo>
                    <a:pt x="933" y="569"/>
                  </a:lnTo>
                  <a:lnTo>
                    <a:pt x="932" y="599"/>
                  </a:lnTo>
                  <a:lnTo>
                    <a:pt x="928" y="628"/>
                  </a:lnTo>
                  <a:lnTo>
                    <a:pt x="922" y="656"/>
                  </a:lnTo>
                  <a:lnTo>
                    <a:pt x="914" y="684"/>
                  </a:lnTo>
                  <a:lnTo>
                    <a:pt x="904" y="711"/>
                  </a:lnTo>
                  <a:lnTo>
                    <a:pt x="892" y="736"/>
                  </a:lnTo>
                  <a:lnTo>
                    <a:pt x="878" y="761"/>
                  </a:lnTo>
                  <a:lnTo>
                    <a:pt x="863" y="784"/>
                  </a:lnTo>
                  <a:lnTo>
                    <a:pt x="845" y="806"/>
                  </a:lnTo>
                  <a:lnTo>
                    <a:pt x="826" y="826"/>
                  </a:lnTo>
                  <a:lnTo>
                    <a:pt x="806" y="845"/>
                  </a:lnTo>
                  <a:lnTo>
                    <a:pt x="784" y="863"/>
                  </a:lnTo>
                  <a:lnTo>
                    <a:pt x="761" y="878"/>
                  </a:lnTo>
                  <a:lnTo>
                    <a:pt x="736" y="892"/>
                  </a:lnTo>
                  <a:lnTo>
                    <a:pt x="711" y="904"/>
                  </a:lnTo>
                  <a:lnTo>
                    <a:pt x="684" y="914"/>
                  </a:lnTo>
                  <a:lnTo>
                    <a:pt x="657" y="922"/>
                  </a:lnTo>
                  <a:lnTo>
                    <a:pt x="628" y="928"/>
                  </a:lnTo>
                  <a:lnTo>
                    <a:pt x="599" y="932"/>
                  </a:lnTo>
                  <a:lnTo>
                    <a:pt x="569" y="933"/>
                  </a:lnTo>
                  <a:lnTo>
                    <a:pt x="540" y="932"/>
                  </a:lnTo>
                  <a:lnTo>
                    <a:pt x="510" y="928"/>
                  </a:lnTo>
                  <a:lnTo>
                    <a:pt x="482" y="922"/>
                  </a:lnTo>
                  <a:lnTo>
                    <a:pt x="455" y="914"/>
                  </a:lnTo>
                  <a:lnTo>
                    <a:pt x="428" y="904"/>
                  </a:lnTo>
                  <a:lnTo>
                    <a:pt x="402" y="892"/>
                  </a:lnTo>
                  <a:lnTo>
                    <a:pt x="378" y="878"/>
                  </a:lnTo>
                  <a:lnTo>
                    <a:pt x="355" y="863"/>
                  </a:lnTo>
                  <a:lnTo>
                    <a:pt x="333" y="845"/>
                  </a:lnTo>
                  <a:lnTo>
                    <a:pt x="312" y="826"/>
                  </a:lnTo>
                  <a:lnTo>
                    <a:pt x="293" y="806"/>
                  </a:lnTo>
                  <a:lnTo>
                    <a:pt x="276" y="784"/>
                  </a:lnTo>
                  <a:lnTo>
                    <a:pt x="260" y="761"/>
                  </a:lnTo>
                  <a:lnTo>
                    <a:pt x="246" y="736"/>
                  </a:lnTo>
                  <a:lnTo>
                    <a:pt x="234" y="711"/>
                  </a:lnTo>
                  <a:lnTo>
                    <a:pt x="224" y="684"/>
                  </a:lnTo>
                  <a:lnTo>
                    <a:pt x="216" y="656"/>
                  </a:lnTo>
                  <a:lnTo>
                    <a:pt x="233" y="1028"/>
                  </a:lnTo>
                  <a:lnTo>
                    <a:pt x="270" y="1053"/>
                  </a:lnTo>
                  <a:lnTo>
                    <a:pt x="308" y="1075"/>
                  </a:lnTo>
                  <a:lnTo>
                    <a:pt x="348" y="1094"/>
                  </a:lnTo>
                  <a:lnTo>
                    <a:pt x="390" y="1109"/>
                  </a:lnTo>
                  <a:lnTo>
                    <a:pt x="433" y="1122"/>
                  </a:lnTo>
                  <a:lnTo>
                    <a:pt x="477" y="1131"/>
                  </a:lnTo>
                  <a:lnTo>
                    <a:pt x="523" y="1136"/>
                  </a:lnTo>
                  <a:lnTo>
                    <a:pt x="569" y="1138"/>
                  </a:lnTo>
                  <a:lnTo>
                    <a:pt x="616" y="1136"/>
                  </a:lnTo>
                  <a:lnTo>
                    <a:pt x="662" y="1131"/>
                  </a:lnTo>
                  <a:lnTo>
                    <a:pt x="706" y="1122"/>
                  </a:lnTo>
                  <a:lnTo>
                    <a:pt x="749" y="1109"/>
                  </a:lnTo>
                  <a:lnTo>
                    <a:pt x="791" y="1094"/>
                  </a:lnTo>
                  <a:lnTo>
                    <a:pt x="831" y="1075"/>
                  </a:lnTo>
                  <a:lnTo>
                    <a:pt x="869" y="1053"/>
                  </a:lnTo>
                  <a:lnTo>
                    <a:pt x="905" y="1028"/>
                  </a:lnTo>
                  <a:lnTo>
                    <a:pt x="940" y="1001"/>
                  </a:lnTo>
                  <a:lnTo>
                    <a:pt x="972" y="971"/>
                  </a:lnTo>
                  <a:lnTo>
                    <a:pt x="1001" y="939"/>
                  </a:lnTo>
                  <a:lnTo>
                    <a:pt x="1029" y="905"/>
                  </a:lnTo>
                  <a:lnTo>
                    <a:pt x="1053" y="869"/>
                  </a:lnTo>
                  <a:lnTo>
                    <a:pt x="1075" y="831"/>
                  </a:lnTo>
                  <a:lnTo>
                    <a:pt x="1094" y="790"/>
                  </a:lnTo>
                  <a:lnTo>
                    <a:pt x="1109" y="749"/>
                  </a:lnTo>
                  <a:lnTo>
                    <a:pt x="1122" y="706"/>
                  </a:lnTo>
                  <a:lnTo>
                    <a:pt x="1131" y="661"/>
                  </a:lnTo>
                  <a:lnTo>
                    <a:pt x="1137" y="616"/>
                  </a:lnTo>
                  <a:lnTo>
                    <a:pt x="1139" y="569"/>
                  </a:lnTo>
                  <a:lnTo>
                    <a:pt x="1137" y="523"/>
                  </a:lnTo>
                  <a:lnTo>
                    <a:pt x="1131" y="477"/>
                  </a:lnTo>
                  <a:lnTo>
                    <a:pt x="1122" y="433"/>
                  </a:lnTo>
                  <a:lnTo>
                    <a:pt x="1109" y="389"/>
                  </a:lnTo>
                  <a:lnTo>
                    <a:pt x="1094" y="348"/>
                  </a:lnTo>
                  <a:lnTo>
                    <a:pt x="1075" y="308"/>
                  </a:lnTo>
                  <a:lnTo>
                    <a:pt x="1053" y="270"/>
                  </a:lnTo>
                  <a:lnTo>
                    <a:pt x="1029" y="233"/>
                  </a:lnTo>
                  <a:lnTo>
                    <a:pt x="1001" y="199"/>
                  </a:lnTo>
                  <a:lnTo>
                    <a:pt x="972" y="167"/>
                  </a:lnTo>
                  <a:lnTo>
                    <a:pt x="940" y="137"/>
                  </a:lnTo>
                  <a:lnTo>
                    <a:pt x="905" y="110"/>
                  </a:lnTo>
                  <a:lnTo>
                    <a:pt x="869" y="85"/>
                  </a:lnTo>
                  <a:lnTo>
                    <a:pt x="831" y="64"/>
                  </a:lnTo>
                  <a:lnTo>
                    <a:pt x="791" y="45"/>
                  </a:lnTo>
                  <a:lnTo>
                    <a:pt x="749" y="29"/>
                  </a:lnTo>
                  <a:lnTo>
                    <a:pt x="706" y="17"/>
                  </a:lnTo>
                  <a:lnTo>
                    <a:pt x="662" y="7"/>
                  </a:lnTo>
                  <a:lnTo>
                    <a:pt x="616" y="2"/>
                  </a:lnTo>
                  <a:lnTo>
                    <a:pt x="569" y="0"/>
                  </a:lnTo>
                  <a:lnTo>
                    <a:pt x="523" y="2"/>
                  </a:lnTo>
                  <a:lnTo>
                    <a:pt x="477" y="7"/>
                  </a:lnTo>
                  <a:lnTo>
                    <a:pt x="433" y="17"/>
                  </a:lnTo>
                  <a:lnTo>
                    <a:pt x="390" y="29"/>
                  </a:lnTo>
                  <a:lnTo>
                    <a:pt x="348" y="45"/>
                  </a:lnTo>
                  <a:lnTo>
                    <a:pt x="308" y="64"/>
                  </a:lnTo>
                  <a:lnTo>
                    <a:pt x="270" y="85"/>
                  </a:lnTo>
                  <a:lnTo>
                    <a:pt x="233" y="110"/>
                  </a:lnTo>
                  <a:lnTo>
                    <a:pt x="199" y="137"/>
                  </a:lnTo>
                  <a:lnTo>
                    <a:pt x="167" y="167"/>
                  </a:lnTo>
                  <a:lnTo>
                    <a:pt x="137" y="199"/>
                  </a:lnTo>
                  <a:lnTo>
                    <a:pt x="110" y="233"/>
                  </a:lnTo>
                  <a:lnTo>
                    <a:pt x="86" y="270"/>
                  </a:lnTo>
                  <a:lnTo>
                    <a:pt x="64" y="308"/>
                  </a:lnTo>
                  <a:lnTo>
                    <a:pt x="45" y="348"/>
                  </a:lnTo>
                  <a:lnTo>
                    <a:pt x="29" y="389"/>
                  </a:lnTo>
                  <a:lnTo>
                    <a:pt x="17" y="433"/>
                  </a:lnTo>
                  <a:lnTo>
                    <a:pt x="8" y="477"/>
                  </a:lnTo>
                  <a:lnTo>
                    <a:pt x="2" y="523"/>
                  </a:lnTo>
                  <a:close/>
                </a:path>
              </a:pathLst>
            </a:custGeom>
            <a:solidFill>
              <a:srgbClr val="1D89A3"/>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72722" name="Freeform 18"/>
            <p:cNvSpPr>
              <a:spLocks/>
            </p:cNvSpPr>
            <p:nvPr/>
          </p:nvSpPr>
          <p:spPr bwMode="auto">
            <a:xfrm>
              <a:off x="6406755" y="3717873"/>
              <a:ext cx="846696" cy="746988"/>
            </a:xfrm>
            <a:custGeom>
              <a:avLst/>
              <a:gdLst/>
              <a:ahLst/>
              <a:cxnLst>
                <a:cxn ang="0">
                  <a:pos x="206" y="569"/>
                </a:cxn>
                <a:cxn ang="0">
                  <a:pos x="199" y="1001"/>
                </a:cxn>
                <a:cxn ang="0">
                  <a:pos x="233" y="1028"/>
                </a:cxn>
                <a:cxn ang="0">
                  <a:pos x="216" y="656"/>
                </a:cxn>
                <a:cxn ang="0">
                  <a:pos x="210" y="628"/>
                </a:cxn>
                <a:cxn ang="0">
                  <a:pos x="207" y="599"/>
                </a:cxn>
                <a:cxn ang="0">
                  <a:pos x="206" y="569"/>
                </a:cxn>
              </a:cxnLst>
              <a:rect l="0" t="0" r="r" b="b"/>
              <a:pathLst>
                <a:path w="1138" h="1138">
                  <a:moveTo>
                    <a:pt x="206" y="569"/>
                  </a:moveTo>
                  <a:lnTo>
                    <a:pt x="199" y="1001"/>
                  </a:lnTo>
                  <a:lnTo>
                    <a:pt x="233" y="1028"/>
                  </a:lnTo>
                  <a:lnTo>
                    <a:pt x="216" y="656"/>
                  </a:lnTo>
                  <a:lnTo>
                    <a:pt x="210" y="628"/>
                  </a:lnTo>
                  <a:lnTo>
                    <a:pt x="207" y="599"/>
                  </a:lnTo>
                  <a:lnTo>
                    <a:pt x="206" y="569"/>
                  </a:lnTo>
                  <a:close/>
                </a:path>
              </a:pathLst>
            </a:custGeom>
            <a:solidFill>
              <a:srgbClr val="1D89A3"/>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72723" name="Freeform 19"/>
            <p:cNvSpPr>
              <a:spLocks/>
            </p:cNvSpPr>
            <p:nvPr/>
          </p:nvSpPr>
          <p:spPr bwMode="auto">
            <a:xfrm>
              <a:off x="6684275" y="3962055"/>
              <a:ext cx="293144" cy="258623"/>
            </a:xfrm>
            <a:custGeom>
              <a:avLst/>
              <a:gdLst/>
              <a:ahLst/>
              <a:cxnLst>
                <a:cxn ang="0">
                  <a:pos x="336" y="336"/>
                </a:cxn>
                <a:cxn ang="0">
                  <a:pos x="363" y="302"/>
                </a:cxn>
                <a:cxn ang="0">
                  <a:pos x="382" y="262"/>
                </a:cxn>
                <a:cxn ang="0">
                  <a:pos x="392" y="218"/>
                </a:cxn>
                <a:cxn ang="0">
                  <a:pos x="392" y="174"/>
                </a:cxn>
                <a:cxn ang="0">
                  <a:pos x="382" y="130"/>
                </a:cxn>
                <a:cxn ang="0">
                  <a:pos x="362" y="91"/>
                </a:cxn>
                <a:cxn ang="0">
                  <a:pos x="335" y="57"/>
                </a:cxn>
                <a:cxn ang="0">
                  <a:pos x="301" y="30"/>
                </a:cxn>
                <a:cxn ang="0">
                  <a:pos x="261" y="11"/>
                </a:cxn>
                <a:cxn ang="0">
                  <a:pos x="218" y="1"/>
                </a:cxn>
                <a:cxn ang="0">
                  <a:pos x="173" y="2"/>
                </a:cxn>
                <a:cxn ang="0">
                  <a:pos x="130" y="12"/>
                </a:cxn>
                <a:cxn ang="0">
                  <a:pos x="90" y="31"/>
                </a:cxn>
                <a:cxn ang="0">
                  <a:pos x="57" y="59"/>
                </a:cxn>
                <a:cxn ang="0">
                  <a:pos x="30" y="93"/>
                </a:cxn>
                <a:cxn ang="0">
                  <a:pos x="11" y="132"/>
                </a:cxn>
                <a:cxn ang="0">
                  <a:pos x="1" y="176"/>
                </a:cxn>
                <a:cxn ang="0">
                  <a:pos x="1" y="220"/>
                </a:cxn>
                <a:cxn ang="0">
                  <a:pos x="11" y="264"/>
                </a:cxn>
                <a:cxn ang="0">
                  <a:pos x="31" y="303"/>
                </a:cxn>
                <a:cxn ang="0">
                  <a:pos x="58" y="337"/>
                </a:cxn>
                <a:cxn ang="0">
                  <a:pos x="73" y="253"/>
                </a:cxn>
                <a:cxn ang="0">
                  <a:pos x="62" y="210"/>
                </a:cxn>
                <a:cxn ang="0">
                  <a:pos x="63" y="174"/>
                </a:cxn>
                <a:cxn ang="0">
                  <a:pos x="78" y="133"/>
                </a:cxn>
                <a:cxn ang="0">
                  <a:pos x="104" y="98"/>
                </a:cxn>
                <a:cxn ang="0">
                  <a:pos x="140" y="74"/>
                </a:cxn>
                <a:cxn ang="0">
                  <a:pos x="183" y="63"/>
                </a:cxn>
                <a:cxn ang="0">
                  <a:pos x="219" y="64"/>
                </a:cxn>
                <a:cxn ang="0">
                  <a:pos x="261" y="78"/>
                </a:cxn>
                <a:cxn ang="0">
                  <a:pos x="295" y="105"/>
                </a:cxn>
                <a:cxn ang="0">
                  <a:pos x="319" y="141"/>
                </a:cxn>
                <a:cxn ang="0">
                  <a:pos x="331" y="184"/>
                </a:cxn>
                <a:cxn ang="0">
                  <a:pos x="330" y="220"/>
                </a:cxn>
                <a:cxn ang="0">
                  <a:pos x="315" y="262"/>
                </a:cxn>
                <a:cxn ang="0">
                  <a:pos x="288" y="296"/>
                </a:cxn>
                <a:cxn ang="0">
                  <a:pos x="252" y="320"/>
                </a:cxn>
                <a:cxn ang="0">
                  <a:pos x="209" y="332"/>
                </a:cxn>
                <a:cxn ang="0">
                  <a:pos x="173" y="330"/>
                </a:cxn>
                <a:cxn ang="0">
                  <a:pos x="153" y="389"/>
                </a:cxn>
                <a:cxn ang="0">
                  <a:pos x="196" y="394"/>
                </a:cxn>
                <a:cxn ang="0">
                  <a:pos x="242" y="389"/>
                </a:cxn>
                <a:cxn ang="0">
                  <a:pos x="283" y="374"/>
                </a:cxn>
                <a:cxn ang="0">
                  <a:pos x="320" y="350"/>
                </a:cxn>
              </a:cxnLst>
              <a:rect l="0" t="0" r="r" b="b"/>
              <a:pathLst>
                <a:path w="394" h="394">
                  <a:moveTo>
                    <a:pt x="320" y="350"/>
                  </a:moveTo>
                  <a:lnTo>
                    <a:pt x="336" y="336"/>
                  </a:lnTo>
                  <a:lnTo>
                    <a:pt x="351" y="319"/>
                  </a:lnTo>
                  <a:lnTo>
                    <a:pt x="363" y="302"/>
                  </a:lnTo>
                  <a:lnTo>
                    <a:pt x="374" y="283"/>
                  </a:lnTo>
                  <a:lnTo>
                    <a:pt x="382" y="262"/>
                  </a:lnTo>
                  <a:lnTo>
                    <a:pt x="388" y="241"/>
                  </a:lnTo>
                  <a:lnTo>
                    <a:pt x="392" y="218"/>
                  </a:lnTo>
                  <a:lnTo>
                    <a:pt x="393" y="197"/>
                  </a:lnTo>
                  <a:lnTo>
                    <a:pt x="392" y="174"/>
                  </a:lnTo>
                  <a:lnTo>
                    <a:pt x="388" y="152"/>
                  </a:lnTo>
                  <a:lnTo>
                    <a:pt x="382" y="130"/>
                  </a:lnTo>
                  <a:lnTo>
                    <a:pt x="373" y="110"/>
                  </a:lnTo>
                  <a:lnTo>
                    <a:pt x="362" y="91"/>
                  </a:lnTo>
                  <a:lnTo>
                    <a:pt x="349" y="74"/>
                  </a:lnTo>
                  <a:lnTo>
                    <a:pt x="335" y="57"/>
                  </a:lnTo>
                  <a:lnTo>
                    <a:pt x="319" y="43"/>
                  </a:lnTo>
                  <a:lnTo>
                    <a:pt x="301" y="30"/>
                  </a:lnTo>
                  <a:lnTo>
                    <a:pt x="282" y="20"/>
                  </a:lnTo>
                  <a:lnTo>
                    <a:pt x="261" y="11"/>
                  </a:lnTo>
                  <a:lnTo>
                    <a:pt x="240" y="5"/>
                  </a:lnTo>
                  <a:lnTo>
                    <a:pt x="218" y="1"/>
                  </a:lnTo>
                  <a:lnTo>
                    <a:pt x="196" y="0"/>
                  </a:lnTo>
                  <a:lnTo>
                    <a:pt x="173" y="2"/>
                  </a:lnTo>
                  <a:lnTo>
                    <a:pt x="151" y="6"/>
                  </a:lnTo>
                  <a:lnTo>
                    <a:pt x="130" y="12"/>
                  </a:lnTo>
                  <a:lnTo>
                    <a:pt x="109" y="21"/>
                  </a:lnTo>
                  <a:lnTo>
                    <a:pt x="90" y="31"/>
                  </a:lnTo>
                  <a:lnTo>
                    <a:pt x="73" y="44"/>
                  </a:lnTo>
                  <a:lnTo>
                    <a:pt x="57" y="59"/>
                  </a:lnTo>
                  <a:lnTo>
                    <a:pt x="42" y="75"/>
                  </a:lnTo>
                  <a:lnTo>
                    <a:pt x="30" y="93"/>
                  </a:lnTo>
                  <a:lnTo>
                    <a:pt x="19" y="112"/>
                  </a:lnTo>
                  <a:lnTo>
                    <a:pt x="11" y="132"/>
                  </a:lnTo>
                  <a:lnTo>
                    <a:pt x="4" y="154"/>
                  </a:lnTo>
                  <a:lnTo>
                    <a:pt x="1" y="176"/>
                  </a:lnTo>
                  <a:lnTo>
                    <a:pt x="0" y="197"/>
                  </a:lnTo>
                  <a:lnTo>
                    <a:pt x="1" y="220"/>
                  </a:lnTo>
                  <a:lnTo>
                    <a:pt x="5" y="242"/>
                  </a:lnTo>
                  <a:lnTo>
                    <a:pt x="11" y="264"/>
                  </a:lnTo>
                  <a:lnTo>
                    <a:pt x="20" y="284"/>
                  </a:lnTo>
                  <a:lnTo>
                    <a:pt x="31" y="303"/>
                  </a:lnTo>
                  <a:lnTo>
                    <a:pt x="43" y="321"/>
                  </a:lnTo>
                  <a:lnTo>
                    <a:pt x="58" y="337"/>
                  </a:lnTo>
                  <a:lnTo>
                    <a:pt x="74" y="351"/>
                  </a:lnTo>
                  <a:lnTo>
                    <a:pt x="73" y="253"/>
                  </a:lnTo>
                  <a:lnTo>
                    <a:pt x="66" y="232"/>
                  </a:lnTo>
                  <a:lnTo>
                    <a:pt x="62" y="210"/>
                  </a:lnTo>
                  <a:lnTo>
                    <a:pt x="61" y="197"/>
                  </a:lnTo>
                  <a:lnTo>
                    <a:pt x="63" y="174"/>
                  </a:lnTo>
                  <a:lnTo>
                    <a:pt x="69" y="153"/>
                  </a:lnTo>
                  <a:lnTo>
                    <a:pt x="78" y="133"/>
                  </a:lnTo>
                  <a:lnTo>
                    <a:pt x="90" y="114"/>
                  </a:lnTo>
                  <a:lnTo>
                    <a:pt x="104" y="98"/>
                  </a:lnTo>
                  <a:lnTo>
                    <a:pt x="121" y="85"/>
                  </a:lnTo>
                  <a:lnTo>
                    <a:pt x="140" y="74"/>
                  </a:lnTo>
                  <a:lnTo>
                    <a:pt x="161" y="67"/>
                  </a:lnTo>
                  <a:lnTo>
                    <a:pt x="183" y="63"/>
                  </a:lnTo>
                  <a:lnTo>
                    <a:pt x="196" y="62"/>
                  </a:lnTo>
                  <a:lnTo>
                    <a:pt x="219" y="64"/>
                  </a:lnTo>
                  <a:lnTo>
                    <a:pt x="241" y="70"/>
                  </a:lnTo>
                  <a:lnTo>
                    <a:pt x="261" y="78"/>
                  </a:lnTo>
                  <a:lnTo>
                    <a:pt x="279" y="90"/>
                  </a:lnTo>
                  <a:lnTo>
                    <a:pt x="295" y="105"/>
                  </a:lnTo>
                  <a:lnTo>
                    <a:pt x="309" y="122"/>
                  </a:lnTo>
                  <a:lnTo>
                    <a:pt x="319" y="141"/>
                  </a:lnTo>
                  <a:lnTo>
                    <a:pt x="327" y="162"/>
                  </a:lnTo>
                  <a:lnTo>
                    <a:pt x="331" y="184"/>
                  </a:lnTo>
                  <a:lnTo>
                    <a:pt x="332" y="197"/>
                  </a:lnTo>
                  <a:lnTo>
                    <a:pt x="330" y="220"/>
                  </a:lnTo>
                  <a:lnTo>
                    <a:pt x="324" y="242"/>
                  </a:lnTo>
                  <a:lnTo>
                    <a:pt x="315" y="262"/>
                  </a:lnTo>
                  <a:lnTo>
                    <a:pt x="303" y="280"/>
                  </a:lnTo>
                  <a:lnTo>
                    <a:pt x="288" y="296"/>
                  </a:lnTo>
                  <a:lnTo>
                    <a:pt x="271" y="310"/>
                  </a:lnTo>
                  <a:lnTo>
                    <a:pt x="252" y="320"/>
                  </a:lnTo>
                  <a:lnTo>
                    <a:pt x="232" y="328"/>
                  </a:lnTo>
                  <a:lnTo>
                    <a:pt x="209" y="332"/>
                  </a:lnTo>
                  <a:lnTo>
                    <a:pt x="196" y="332"/>
                  </a:lnTo>
                  <a:lnTo>
                    <a:pt x="173" y="330"/>
                  </a:lnTo>
                  <a:lnTo>
                    <a:pt x="152" y="325"/>
                  </a:lnTo>
                  <a:lnTo>
                    <a:pt x="153" y="389"/>
                  </a:lnTo>
                  <a:lnTo>
                    <a:pt x="175" y="393"/>
                  </a:lnTo>
                  <a:lnTo>
                    <a:pt x="196" y="394"/>
                  </a:lnTo>
                  <a:lnTo>
                    <a:pt x="219" y="393"/>
                  </a:lnTo>
                  <a:lnTo>
                    <a:pt x="242" y="389"/>
                  </a:lnTo>
                  <a:lnTo>
                    <a:pt x="263" y="382"/>
                  </a:lnTo>
                  <a:lnTo>
                    <a:pt x="283" y="374"/>
                  </a:lnTo>
                  <a:lnTo>
                    <a:pt x="302" y="363"/>
                  </a:lnTo>
                  <a:lnTo>
                    <a:pt x="320" y="350"/>
                  </a:lnTo>
                  <a:close/>
                </a:path>
              </a:pathLst>
            </a:custGeom>
            <a:solidFill>
              <a:srgbClr val="1D89A3"/>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72724" name="Freeform 20"/>
            <p:cNvSpPr>
              <a:spLocks/>
            </p:cNvSpPr>
            <p:nvPr/>
          </p:nvSpPr>
          <p:spPr bwMode="auto">
            <a:xfrm>
              <a:off x="6684275" y="3962055"/>
              <a:ext cx="293144" cy="258623"/>
            </a:xfrm>
            <a:custGeom>
              <a:avLst/>
              <a:gdLst/>
              <a:ahLst/>
              <a:cxnLst>
                <a:cxn ang="0">
                  <a:pos x="73" y="253"/>
                </a:cxn>
                <a:cxn ang="0">
                  <a:pos x="74" y="351"/>
                </a:cxn>
                <a:cxn ang="0">
                  <a:pos x="92" y="364"/>
                </a:cxn>
                <a:cxn ang="0">
                  <a:pos x="111" y="375"/>
                </a:cxn>
                <a:cxn ang="0">
                  <a:pos x="131" y="383"/>
                </a:cxn>
                <a:cxn ang="0">
                  <a:pos x="153" y="389"/>
                </a:cxn>
                <a:cxn ang="0">
                  <a:pos x="152" y="325"/>
                </a:cxn>
                <a:cxn ang="0">
                  <a:pos x="132" y="316"/>
                </a:cxn>
                <a:cxn ang="0">
                  <a:pos x="113" y="304"/>
                </a:cxn>
                <a:cxn ang="0">
                  <a:pos x="97" y="289"/>
                </a:cxn>
                <a:cxn ang="0">
                  <a:pos x="84" y="272"/>
                </a:cxn>
                <a:cxn ang="0">
                  <a:pos x="73" y="253"/>
                </a:cxn>
              </a:cxnLst>
              <a:rect l="0" t="0" r="r" b="b"/>
              <a:pathLst>
                <a:path w="394" h="394">
                  <a:moveTo>
                    <a:pt x="73" y="253"/>
                  </a:moveTo>
                  <a:lnTo>
                    <a:pt x="74" y="351"/>
                  </a:lnTo>
                  <a:lnTo>
                    <a:pt x="92" y="364"/>
                  </a:lnTo>
                  <a:lnTo>
                    <a:pt x="111" y="375"/>
                  </a:lnTo>
                  <a:lnTo>
                    <a:pt x="131" y="383"/>
                  </a:lnTo>
                  <a:lnTo>
                    <a:pt x="153" y="389"/>
                  </a:lnTo>
                  <a:lnTo>
                    <a:pt x="152" y="325"/>
                  </a:lnTo>
                  <a:lnTo>
                    <a:pt x="132" y="316"/>
                  </a:lnTo>
                  <a:lnTo>
                    <a:pt x="113" y="304"/>
                  </a:lnTo>
                  <a:lnTo>
                    <a:pt x="97" y="289"/>
                  </a:lnTo>
                  <a:lnTo>
                    <a:pt x="84" y="272"/>
                  </a:lnTo>
                  <a:lnTo>
                    <a:pt x="73" y="253"/>
                  </a:lnTo>
                  <a:close/>
                </a:path>
              </a:pathLst>
            </a:custGeom>
            <a:solidFill>
              <a:srgbClr val="1D89A3"/>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72725" name="Freeform 21"/>
            <p:cNvSpPr>
              <a:spLocks/>
            </p:cNvSpPr>
            <p:nvPr/>
          </p:nvSpPr>
          <p:spPr bwMode="auto">
            <a:xfrm>
              <a:off x="478398" y="5303745"/>
              <a:ext cx="861576" cy="760116"/>
            </a:xfrm>
            <a:custGeom>
              <a:avLst/>
              <a:gdLst/>
              <a:ahLst/>
              <a:cxnLst>
                <a:cxn ang="0">
                  <a:pos x="17" y="718"/>
                </a:cxn>
                <a:cxn ang="0">
                  <a:pos x="64" y="845"/>
                </a:cxn>
                <a:cxn ang="0">
                  <a:pos x="139" y="956"/>
                </a:cxn>
                <a:cxn ang="0">
                  <a:pos x="204" y="672"/>
                </a:cxn>
                <a:cxn ang="0">
                  <a:pos x="193" y="579"/>
                </a:cxn>
                <a:cxn ang="0">
                  <a:pos x="204" y="486"/>
                </a:cxn>
                <a:cxn ang="0">
                  <a:pos x="236" y="402"/>
                </a:cxn>
                <a:cxn ang="0">
                  <a:pos x="286" y="328"/>
                </a:cxn>
                <a:cxn ang="0">
                  <a:pos x="351" y="268"/>
                </a:cxn>
                <a:cxn ang="0">
                  <a:pos x="428" y="224"/>
                </a:cxn>
                <a:cxn ang="0">
                  <a:pos x="516" y="198"/>
                </a:cxn>
                <a:cxn ang="0">
                  <a:pos x="610" y="195"/>
                </a:cxn>
                <a:cxn ang="0">
                  <a:pos x="700" y="213"/>
                </a:cxn>
                <a:cxn ang="0">
                  <a:pos x="782" y="251"/>
                </a:cxn>
                <a:cxn ang="0">
                  <a:pos x="851" y="306"/>
                </a:cxn>
                <a:cxn ang="0">
                  <a:pos x="906" y="376"/>
                </a:cxn>
                <a:cxn ang="0">
                  <a:pos x="945" y="457"/>
                </a:cxn>
                <a:cxn ang="0">
                  <a:pos x="963" y="548"/>
                </a:cxn>
                <a:cxn ang="0">
                  <a:pos x="959" y="642"/>
                </a:cxn>
                <a:cxn ang="0">
                  <a:pos x="934" y="729"/>
                </a:cxn>
                <a:cxn ang="0">
                  <a:pos x="890" y="807"/>
                </a:cxn>
                <a:cxn ang="0">
                  <a:pos x="829" y="872"/>
                </a:cxn>
                <a:cxn ang="0">
                  <a:pos x="756" y="922"/>
                </a:cxn>
                <a:cxn ang="0">
                  <a:pos x="671" y="954"/>
                </a:cxn>
                <a:cxn ang="0">
                  <a:pos x="578" y="965"/>
                </a:cxn>
                <a:cxn ang="0">
                  <a:pos x="486" y="954"/>
                </a:cxn>
                <a:cxn ang="0">
                  <a:pos x="401" y="922"/>
                </a:cxn>
                <a:cxn ang="0">
                  <a:pos x="328" y="872"/>
                </a:cxn>
                <a:cxn ang="0">
                  <a:pos x="267" y="807"/>
                </a:cxn>
                <a:cxn ang="0">
                  <a:pos x="353" y="1112"/>
                </a:cxn>
                <a:cxn ang="0">
                  <a:pos x="485" y="1150"/>
                </a:cxn>
                <a:cxn ang="0">
                  <a:pos x="626" y="1156"/>
                </a:cxn>
                <a:cxn ang="0">
                  <a:pos x="761" y="1128"/>
                </a:cxn>
                <a:cxn ang="0">
                  <a:pos x="883" y="1071"/>
                </a:cxn>
                <a:cxn ang="0">
                  <a:pos x="988" y="988"/>
                </a:cxn>
                <a:cxn ang="0">
                  <a:pos x="1070" y="884"/>
                </a:cxn>
                <a:cxn ang="0">
                  <a:pos x="1128" y="762"/>
                </a:cxn>
                <a:cxn ang="0">
                  <a:pos x="1155" y="627"/>
                </a:cxn>
                <a:cxn ang="0">
                  <a:pos x="1150" y="485"/>
                </a:cxn>
                <a:cxn ang="0">
                  <a:pos x="1112" y="354"/>
                </a:cxn>
                <a:cxn ang="0">
                  <a:pos x="1045" y="238"/>
                </a:cxn>
                <a:cxn ang="0">
                  <a:pos x="955" y="140"/>
                </a:cxn>
                <a:cxn ang="0">
                  <a:pos x="844" y="65"/>
                </a:cxn>
                <a:cxn ang="0">
                  <a:pos x="717" y="17"/>
                </a:cxn>
                <a:cxn ang="0">
                  <a:pos x="578" y="0"/>
                </a:cxn>
                <a:cxn ang="0">
                  <a:pos x="440" y="17"/>
                </a:cxn>
                <a:cxn ang="0">
                  <a:pos x="313" y="65"/>
                </a:cxn>
                <a:cxn ang="0">
                  <a:pos x="202" y="140"/>
                </a:cxn>
                <a:cxn ang="0">
                  <a:pos x="112" y="238"/>
                </a:cxn>
                <a:cxn ang="0">
                  <a:pos x="45" y="354"/>
                </a:cxn>
                <a:cxn ang="0">
                  <a:pos x="7" y="485"/>
                </a:cxn>
                <a:cxn ang="0">
                  <a:pos x="2" y="627"/>
                </a:cxn>
              </a:cxnLst>
              <a:rect l="0" t="0" r="r" b="b"/>
              <a:pathLst>
                <a:path w="1158" h="1158">
                  <a:moveTo>
                    <a:pt x="2" y="627"/>
                  </a:moveTo>
                  <a:lnTo>
                    <a:pt x="7" y="673"/>
                  </a:lnTo>
                  <a:lnTo>
                    <a:pt x="17" y="718"/>
                  </a:lnTo>
                  <a:lnTo>
                    <a:pt x="29" y="762"/>
                  </a:lnTo>
                  <a:lnTo>
                    <a:pt x="45" y="804"/>
                  </a:lnTo>
                  <a:lnTo>
                    <a:pt x="64" y="845"/>
                  </a:lnTo>
                  <a:lnTo>
                    <a:pt x="87" y="884"/>
                  </a:lnTo>
                  <a:lnTo>
                    <a:pt x="112" y="921"/>
                  </a:lnTo>
                  <a:lnTo>
                    <a:pt x="139" y="956"/>
                  </a:lnTo>
                  <a:lnTo>
                    <a:pt x="169" y="988"/>
                  </a:lnTo>
                  <a:lnTo>
                    <a:pt x="202" y="1018"/>
                  </a:lnTo>
                  <a:lnTo>
                    <a:pt x="204" y="672"/>
                  </a:lnTo>
                  <a:lnTo>
                    <a:pt x="198" y="642"/>
                  </a:lnTo>
                  <a:lnTo>
                    <a:pt x="194" y="611"/>
                  </a:lnTo>
                  <a:lnTo>
                    <a:pt x="193" y="579"/>
                  </a:lnTo>
                  <a:lnTo>
                    <a:pt x="194" y="548"/>
                  </a:lnTo>
                  <a:lnTo>
                    <a:pt x="198" y="517"/>
                  </a:lnTo>
                  <a:lnTo>
                    <a:pt x="204" y="486"/>
                  </a:lnTo>
                  <a:lnTo>
                    <a:pt x="212" y="457"/>
                  </a:lnTo>
                  <a:lnTo>
                    <a:pt x="223" y="429"/>
                  </a:lnTo>
                  <a:lnTo>
                    <a:pt x="236" y="402"/>
                  </a:lnTo>
                  <a:lnTo>
                    <a:pt x="251" y="376"/>
                  </a:lnTo>
                  <a:lnTo>
                    <a:pt x="267" y="351"/>
                  </a:lnTo>
                  <a:lnTo>
                    <a:pt x="286" y="328"/>
                  </a:lnTo>
                  <a:lnTo>
                    <a:pt x="306" y="306"/>
                  </a:lnTo>
                  <a:lnTo>
                    <a:pt x="328" y="286"/>
                  </a:lnTo>
                  <a:lnTo>
                    <a:pt x="351" y="268"/>
                  </a:lnTo>
                  <a:lnTo>
                    <a:pt x="375" y="251"/>
                  </a:lnTo>
                  <a:lnTo>
                    <a:pt x="401" y="236"/>
                  </a:lnTo>
                  <a:lnTo>
                    <a:pt x="428" y="224"/>
                  </a:lnTo>
                  <a:lnTo>
                    <a:pt x="457" y="213"/>
                  </a:lnTo>
                  <a:lnTo>
                    <a:pt x="486" y="204"/>
                  </a:lnTo>
                  <a:lnTo>
                    <a:pt x="516" y="198"/>
                  </a:lnTo>
                  <a:lnTo>
                    <a:pt x="547" y="195"/>
                  </a:lnTo>
                  <a:lnTo>
                    <a:pt x="578" y="193"/>
                  </a:lnTo>
                  <a:lnTo>
                    <a:pt x="610" y="195"/>
                  </a:lnTo>
                  <a:lnTo>
                    <a:pt x="641" y="198"/>
                  </a:lnTo>
                  <a:lnTo>
                    <a:pt x="671" y="204"/>
                  </a:lnTo>
                  <a:lnTo>
                    <a:pt x="700" y="213"/>
                  </a:lnTo>
                  <a:lnTo>
                    <a:pt x="729" y="224"/>
                  </a:lnTo>
                  <a:lnTo>
                    <a:pt x="756" y="236"/>
                  </a:lnTo>
                  <a:lnTo>
                    <a:pt x="782" y="251"/>
                  </a:lnTo>
                  <a:lnTo>
                    <a:pt x="806" y="268"/>
                  </a:lnTo>
                  <a:lnTo>
                    <a:pt x="829" y="286"/>
                  </a:lnTo>
                  <a:lnTo>
                    <a:pt x="851" y="306"/>
                  </a:lnTo>
                  <a:lnTo>
                    <a:pt x="871" y="328"/>
                  </a:lnTo>
                  <a:lnTo>
                    <a:pt x="890" y="351"/>
                  </a:lnTo>
                  <a:lnTo>
                    <a:pt x="906" y="376"/>
                  </a:lnTo>
                  <a:lnTo>
                    <a:pt x="921" y="402"/>
                  </a:lnTo>
                  <a:lnTo>
                    <a:pt x="934" y="429"/>
                  </a:lnTo>
                  <a:lnTo>
                    <a:pt x="945" y="457"/>
                  </a:lnTo>
                  <a:lnTo>
                    <a:pt x="953" y="486"/>
                  </a:lnTo>
                  <a:lnTo>
                    <a:pt x="959" y="517"/>
                  </a:lnTo>
                  <a:lnTo>
                    <a:pt x="963" y="548"/>
                  </a:lnTo>
                  <a:lnTo>
                    <a:pt x="964" y="579"/>
                  </a:lnTo>
                  <a:lnTo>
                    <a:pt x="963" y="611"/>
                  </a:lnTo>
                  <a:lnTo>
                    <a:pt x="959" y="642"/>
                  </a:lnTo>
                  <a:lnTo>
                    <a:pt x="953" y="672"/>
                  </a:lnTo>
                  <a:lnTo>
                    <a:pt x="945" y="701"/>
                  </a:lnTo>
                  <a:lnTo>
                    <a:pt x="934" y="729"/>
                  </a:lnTo>
                  <a:lnTo>
                    <a:pt x="921" y="756"/>
                  </a:lnTo>
                  <a:lnTo>
                    <a:pt x="906" y="782"/>
                  </a:lnTo>
                  <a:lnTo>
                    <a:pt x="890" y="807"/>
                  </a:lnTo>
                  <a:lnTo>
                    <a:pt x="871" y="830"/>
                  </a:lnTo>
                  <a:lnTo>
                    <a:pt x="851" y="852"/>
                  </a:lnTo>
                  <a:lnTo>
                    <a:pt x="829" y="872"/>
                  </a:lnTo>
                  <a:lnTo>
                    <a:pt x="806" y="890"/>
                  </a:lnTo>
                  <a:lnTo>
                    <a:pt x="782" y="907"/>
                  </a:lnTo>
                  <a:lnTo>
                    <a:pt x="756" y="922"/>
                  </a:lnTo>
                  <a:lnTo>
                    <a:pt x="729" y="935"/>
                  </a:lnTo>
                  <a:lnTo>
                    <a:pt x="700" y="945"/>
                  </a:lnTo>
                  <a:lnTo>
                    <a:pt x="671" y="954"/>
                  </a:lnTo>
                  <a:lnTo>
                    <a:pt x="641" y="960"/>
                  </a:lnTo>
                  <a:lnTo>
                    <a:pt x="610" y="964"/>
                  </a:lnTo>
                  <a:lnTo>
                    <a:pt x="578" y="965"/>
                  </a:lnTo>
                  <a:lnTo>
                    <a:pt x="547" y="964"/>
                  </a:lnTo>
                  <a:lnTo>
                    <a:pt x="516" y="960"/>
                  </a:lnTo>
                  <a:lnTo>
                    <a:pt x="486" y="954"/>
                  </a:lnTo>
                  <a:lnTo>
                    <a:pt x="457" y="945"/>
                  </a:lnTo>
                  <a:lnTo>
                    <a:pt x="428" y="935"/>
                  </a:lnTo>
                  <a:lnTo>
                    <a:pt x="401" y="922"/>
                  </a:lnTo>
                  <a:lnTo>
                    <a:pt x="375" y="907"/>
                  </a:lnTo>
                  <a:lnTo>
                    <a:pt x="351" y="890"/>
                  </a:lnTo>
                  <a:lnTo>
                    <a:pt x="328" y="872"/>
                  </a:lnTo>
                  <a:lnTo>
                    <a:pt x="306" y="852"/>
                  </a:lnTo>
                  <a:lnTo>
                    <a:pt x="286" y="830"/>
                  </a:lnTo>
                  <a:lnTo>
                    <a:pt x="267" y="807"/>
                  </a:lnTo>
                  <a:lnTo>
                    <a:pt x="274" y="1071"/>
                  </a:lnTo>
                  <a:lnTo>
                    <a:pt x="313" y="1093"/>
                  </a:lnTo>
                  <a:lnTo>
                    <a:pt x="353" y="1112"/>
                  </a:lnTo>
                  <a:lnTo>
                    <a:pt x="396" y="1128"/>
                  </a:lnTo>
                  <a:lnTo>
                    <a:pt x="440" y="1141"/>
                  </a:lnTo>
                  <a:lnTo>
                    <a:pt x="485" y="1150"/>
                  </a:lnTo>
                  <a:lnTo>
                    <a:pt x="531" y="1156"/>
                  </a:lnTo>
                  <a:lnTo>
                    <a:pt x="578" y="1158"/>
                  </a:lnTo>
                  <a:lnTo>
                    <a:pt x="626" y="1156"/>
                  </a:lnTo>
                  <a:lnTo>
                    <a:pt x="672" y="1150"/>
                  </a:lnTo>
                  <a:lnTo>
                    <a:pt x="717" y="1141"/>
                  </a:lnTo>
                  <a:lnTo>
                    <a:pt x="761" y="1128"/>
                  </a:lnTo>
                  <a:lnTo>
                    <a:pt x="804" y="1112"/>
                  </a:lnTo>
                  <a:lnTo>
                    <a:pt x="844" y="1093"/>
                  </a:lnTo>
                  <a:lnTo>
                    <a:pt x="883" y="1071"/>
                  </a:lnTo>
                  <a:lnTo>
                    <a:pt x="920" y="1046"/>
                  </a:lnTo>
                  <a:lnTo>
                    <a:pt x="955" y="1018"/>
                  </a:lnTo>
                  <a:lnTo>
                    <a:pt x="988" y="988"/>
                  </a:lnTo>
                  <a:lnTo>
                    <a:pt x="1018" y="956"/>
                  </a:lnTo>
                  <a:lnTo>
                    <a:pt x="1045" y="921"/>
                  </a:lnTo>
                  <a:lnTo>
                    <a:pt x="1070" y="884"/>
                  </a:lnTo>
                  <a:lnTo>
                    <a:pt x="1093" y="845"/>
                  </a:lnTo>
                  <a:lnTo>
                    <a:pt x="1112" y="804"/>
                  </a:lnTo>
                  <a:lnTo>
                    <a:pt x="1128" y="762"/>
                  </a:lnTo>
                  <a:lnTo>
                    <a:pt x="1140" y="718"/>
                  </a:lnTo>
                  <a:lnTo>
                    <a:pt x="1150" y="673"/>
                  </a:lnTo>
                  <a:lnTo>
                    <a:pt x="1155" y="627"/>
                  </a:lnTo>
                  <a:lnTo>
                    <a:pt x="1157" y="579"/>
                  </a:lnTo>
                  <a:lnTo>
                    <a:pt x="1155" y="532"/>
                  </a:lnTo>
                  <a:lnTo>
                    <a:pt x="1150" y="485"/>
                  </a:lnTo>
                  <a:lnTo>
                    <a:pt x="1140" y="440"/>
                  </a:lnTo>
                  <a:lnTo>
                    <a:pt x="1128" y="396"/>
                  </a:lnTo>
                  <a:lnTo>
                    <a:pt x="1112" y="354"/>
                  </a:lnTo>
                  <a:lnTo>
                    <a:pt x="1093" y="313"/>
                  </a:lnTo>
                  <a:lnTo>
                    <a:pt x="1070" y="274"/>
                  </a:lnTo>
                  <a:lnTo>
                    <a:pt x="1045" y="238"/>
                  </a:lnTo>
                  <a:lnTo>
                    <a:pt x="1018" y="203"/>
                  </a:lnTo>
                  <a:lnTo>
                    <a:pt x="988" y="170"/>
                  </a:lnTo>
                  <a:lnTo>
                    <a:pt x="955" y="140"/>
                  </a:lnTo>
                  <a:lnTo>
                    <a:pt x="920" y="112"/>
                  </a:lnTo>
                  <a:lnTo>
                    <a:pt x="883" y="87"/>
                  </a:lnTo>
                  <a:lnTo>
                    <a:pt x="844" y="65"/>
                  </a:lnTo>
                  <a:lnTo>
                    <a:pt x="804" y="46"/>
                  </a:lnTo>
                  <a:lnTo>
                    <a:pt x="761" y="30"/>
                  </a:lnTo>
                  <a:lnTo>
                    <a:pt x="717" y="17"/>
                  </a:lnTo>
                  <a:lnTo>
                    <a:pt x="672" y="8"/>
                  </a:lnTo>
                  <a:lnTo>
                    <a:pt x="626" y="2"/>
                  </a:lnTo>
                  <a:lnTo>
                    <a:pt x="578" y="0"/>
                  </a:lnTo>
                  <a:lnTo>
                    <a:pt x="531" y="2"/>
                  </a:lnTo>
                  <a:lnTo>
                    <a:pt x="485" y="8"/>
                  </a:lnTo>
                  <a:lnTo>
                    <a:pt x="440" y="17"/>
                  </a:lnTo>
                  <a:lnTo>
                    <a:pt x="396" y="30"/>
                  </a:lnTo>
                  <a:lnTo>
                    <a:pt x="353" y="46"/>
                  </a:lnTo>
                  <a:lnTo>
                    <a:pt x="313" y="65"/>
                  </a:lnTo>
                  <a:lnTo>
                    <a:pt x="274" y="87"/>
                  </a:lnTo>
                  <a:lnTo>
                    <a:pt x="237" y="112"/>
                  </a:lnTo>
                  <a:lnTo>
                    <a:pt x="202" y="140"/>
                  </a:lnTo>
                  <a:lnTo>
                    <a:pt x="169" y="170"/>
                  </a:lnTo>
                  <a:lnTo>
                    <a:pt x="139" y="203"/>
                  </a:lnTo>
                  <a:lnTo>
                    <a:pt x="112" y="238"/>
                  </a:lnTo>
                  <a:lnTo>
                    <a:pt x="87" y="274"/>
                  </a:lnTo>
                  <a:lnTo>
                    <a:pt x="64" y="313"/>
                  </a:lnTo>
                  <a:lnTo>
                    <a:pt x="45" y="354"/>
                  </a:lnTo>
                  <a:lnTo>
                    <a:pt x="29" y="396"/>
                  </a:lnTo>
                  <a:lnTo>
                    <a:pt x="17" y="440"/>
                  </a:lnTo>
                  <a:lnTo>
                    <a:pt x="7" y="485"/>
                  </a:lnTo>
                  <a:lnTo>
                    <a:pt x="2" y="532"/>
                  </a:lnTo>
                  <a:lnTo>
                    <a:pt x="0" y="579"/>
                  </a:lnTo>
                  <a:lnTo>
                    <a:pt x="2" y="627"/>
                  </a:lnTo>
                  <a:close/>
                </a:path>
              </a:pathLst>
            </a:custGeom>
            <a:solidFill>
              <a:srgbClr val="1D89A3"/>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72726" name="Freeform 22"/>
            <p:cNvSpPr>
              <a:spLocks/>
            </p:cNvSpPr>
            <p:nvPr/>
          </p:nvSpPr>
          <p:spPr bwMode="auto">
            <a:xfrm>
              <a:off x="478398" y="5303745"/>
              <a:ext cx="861576" cy="760116"/>
            </a:xfrm>
            <a:custGeom>
              <a:avLst/>
              <a:gdLst/>
              <a:ahLst/>
              <a:cxnLst>
                <a:cxn ang="0">
                  <a:pos x="251" y="782"/>
                </a:cxn>
                <a:cxn ang="0">
                  <a:pos x="236" y="756"/>
                </a:cxn>
                <a:cxn ang="0">
                  <a:pos x="223" y="729"/>
                </a:cxn>
                <a:cxn ang="0">
                  <a:pos x="212" y="701"/>
                </a:cxn>
                <a:cxn ang="0">
                  <a:pos x="204" y="672"/>
                </a:cxn>
                <a:cxn ang="0">
                  <a:pos x="202" y="1018"/>
                </a:cxn>
                <a:cxn ang="0">
                  <a:pos x="237" y="1046"/>
                </a:cxn>
                <a:cxn ang="0">
                  <a:pos x="274" y="1071"/>
                </a:cxn>
                <a:cxn ang="0">
                  <a:pos x="267" y="807"/>
                </a:cxn>
                <a:cxn ang="0">
                  <a:pos x="251" y="782"/>
                </a:cxn>
              </a:cxnLst>
              <a:rect l="0" t="0" r="r" b="b"/>
              <a:pathLst>
                <a:path w="1158" h="1158">
                  <a:moveTo>
                    <a:pt x="251" y="782"/>
                  </a:moveTo>
                  <a:lnTo>
                    <a:pt x="236" y="756"/>
                  </a:lnTo>
                  <a:lnTo>
                    <a:pt x="223" y="729"/>
                  </a:lnTo>
                  <a:lnTo>
                    <a:pt x="212" y="701"/>
                  </a:lnTo>
                  <a:lnTo>
                    <a:pt x="204" y="672"/>
                  </a:lnTo>
                  <a:lnTo>
                    <a:pt x="202" y="1018"/>
                  </a:lnTo>
                  <a:lnTo>
                    <a:pt x="237" y="1046"/>
                  </a:lnTo>
                  <a:lnTo>
                    <a:pt x="274" y="1071"/>
                  </a:lnTo>
                  <a:lnTo>
                    <a:pt x="267" y="807"/>
                  </a:lnTo>
                  <a:lnTo>
                    <a:pt x="251" y="782"/>
                  </a:lnTo>
                  <a:close/>
                </a:path>
              </a:pathLst>
            </a:custGeom>
            <a:solidFill>
              <a:srgbClr val="1D89A3"/>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72727" name="Freeform 23"/>
            <p:cNvSpPr>
              <a:spLocks/>
            </p:cNvSpPr>
            <p:nvPr/>
          </p:nvSpPr>
          <p:spPr bwMode="auto">
            <a:xfrm>
              <a:off x="688211" y="5488851"/>
              <a:ext cx="441948" cy="389904"/>
            </a:xfrm>
            <a:custGeom>
              <a:avLst/>
              <a:gdLst/>
              <a:ahLst/>
              <a:cxnLst>
                <a:cxn ang="0">
                  <a:pos x="8" y="368"/>
                </a:cxn>
                <a:cxn ang="0">
                  <a:pos x="33" y="433"/>
                </a:cxn>
                <a:cxn ang="0">
                  <a:pos x="71" y="490"/>
                </a:cxn>
                <a:cxn ang="0">
                  <a:pos x="107" y="307"/>
                </a:cxn>
                <a:cxn ang="0">
                  <a:pos x="112" y="252"/>
                </a:cxn>
                <a:cxn ang="0">
                  <a:pos x="139" y="192"/>
                </a:cxn>
                <a:cxn ang="0">
                  <a:pos x="184" y="145"/>
                </a:cxn>
                <a:cxn ang="0">
                  <a:pos x="242" y="115"/>
                </a:cxn>
                <a:cxn ang="0">
                  <a:pos x="296" y="107"/>
                </a:cxn>
                <a:cxn ang="0">
                  <a:pos x="363" y="120"/>
                </a:cxn>
                <a:cxn ang="0">
                  <a:pos x="419" y="153"/>
                </a:cxn>
                <a:cxn ang="0">
                  <a:pos x="461" y="203"/>
                </a:cxn>
                <a:cxn ang="0">
                  <a:pos x="483" y="265"/>
                </a:cxn>
                <a:cxn ang="0">
                  <a:pos x="485" y="320"/>
                </a:cxn>
                <a:cxn ang="0">
                  <a:pos x="465" y="384"/>
                </a:cxn>
                <a:cxn ang="0">
                  <a:pos x="426" y="436"/>
                </a:cxn>
                <a:cxn ang="0">
                  <a:pos x="371" y="471"/>
                </a:cxn>
                <a:cxn ang="0">
                  <a:pos x="306" y="487"/>
                </a:cxn>
                <a:cxn ang="0">
                  <a:pos x="251" y="481"/>
                </a:cxn>
                <a:cxn ang="0">
                  <a:pos x="191" y="455"/>
                </a:cxn>
                <a:cxn ang="0">
                  <a:pos x="144" y="410"/>
                </a:cxn>
                <a:cxn ang="0">
                  <a:pos x="121" y="537"/>
                </a:cxn>
                <a:cxn ang="0">
                  <a:pos x="181" y="571"/>
                </a:cxn>
                <a:cxn ang="0">
                  <a:pos x="248" y="590"/>
                </a:cxn>
                <a:cxn ang="0">
                  <a:pos x="321" y="593"/>
                </a:cxn>
                <a:cxn ang="0">
                  <a:pos x="390" y="579"/>
                </a:cxn>
                <a:cxn ang="0">
                  <a:pos x="453" y="549"/>
                </a:cxn>
                <a:cxn ang="0">
                  <a:pos x="506" y="507"/>
                </a:cxn>
                <a:cxn ang="0">
                  <a:pos x="549" y="453"/>
                </a:cxn>
                <a:cxn ang="0">
                  <a:pos x="578" y="391"/>
                </a:cxn>
                <a:cxn ang="0">
                  <a:pos x="592" y="321"/>
                </a:cxn>
                <a:cxn ang="0">
                  <a:pos x="589" y="249"/>
                </a:cxn>
                <a:cxn ang="0">
                  <a:pos x="570" y="182"/>
                </a:cxn>
                <a:cxn ang="0">
                  <a:pos x="536" y="122"/>
                </a:cxn>
                <a:cxn ang="0">
                  <a:pos x="490" y="72"/>
                </a:cxn>
                <a:cxn ang="0">
                  <a:pos x="433" y="33"/>
                </a:cxn>
                <a:cxn ang="0">
                  <a:pos x="368" y="9"/>
                </a:cxn>
                <a:cxn ang="0">
                  <a:pos x="296" y="0"/>
                </a:cxn>
                <a:cxn ang="0">
                  <a:pos x="225" y="9"/>
                </a:cxn>
                <a:cxn ang="0">
                  <a:pos x="160" y="33"/>
                </a:cxn>
                <a:cxn ang="0">
                  <a:pos x="103" y="72"/>
                </a:cxn>
                <a:cxn ang="0">
                  <a:pos x="57" y="122"/>
                </a:cxn>
                <a:cxn ang="0">
                  <a:pos x="23" y="182"/>
                </a:cxn>
                <a:cxn ang="0">
                  <a:pos x="4" y="249"/>
                </a:cxn>
                <a:cxn ang="0">
                  <a:pos x="1" y="321"/>
                </a:cxn>
              </a:cxnLst>
              <a:rect l="0" t="0" r="r" b="b"/>
              <a:pathLst>
                <a:path w="594" h="594">
                  <a:moveTo>
                    <a:pt x="1" y="321"/>
                  </a:moveTo>
                  <a:lnTo>
                    <a:pt x="4" y="345"/>
                  </a:lnTo>
                  <a:lnTo>
                    <a:pt x="8" y="368"/>
                  </a:lnTo>
                  <a:lnTo>
                    <a:pt x="15" y="391"/>
                  </a:lnTo>
                  <a:lnTo>
                    <a:pt x="23" y="413"/>
                  </a:lnTo>
                  <a:lnTo>
                    <a:pt x="33" y="433"/>
                  </a:lnTo>
                  <a:lnTo>
                    <a:pt x="44" y="453"/>
                  </a:lnTo>
                  <a:lnTo>
                    <a:pt x="57" y="472"/>
                  </a:lnTo>
                  <a:lnTo>
                    <a:pt x="71" y="490"/>
                  </a:lnTo>
                  <a:lnTo>
                    <a:pt x="87" y="507"/>
                  </a:lnTo>
                  <a:lnTo>
                    <a:pt x="103" y="522"/>
                  </a:lnTo>
                  <a:lnTo>
                    <a:pt x="107" y="307"/>
                  </a:lnTo>
                  <a:lnTo>
                    <a:pt x="107" y="297"/>
                  </a:lnTo>
                  <a:lnTo>
                    <a:pt x="108" y="274"/>
                  </a:lnTo>
                  <a:lnTo>
                    <a:pt x="112" y="252"/>
                  </a:lnTo>
                  <a:lnTo>
                    <a:pt x="119" y="231"/>
                  </a:lnTo>
                  <a:lnTo>
                    <a:pt x="128" y="210"/>
                  </a:lnTo>
                  <a:lnTo>
                    <a:pt x="139" y="192"/>
                  </a:lnTo>
                  <a:lnTo>
                    <a:pt x="152" y="174"/>
                  </a:lnTo>
                  <a:lnTo>
                    <a:pt x="167" y="159"/>
                  </a:lnTo>
                  <a:lnTo>
                    <a:pt x="184" y="145"/>
                  </a:lnTo>
                  <a:lnTo>
                    <a:pt x="202" y="133"/>
                  </a:lnTo>
                  <a:lnTo>
                    <a:pt x="222" y="123"/>
                  </a:lnTo>
                  <a:lnTo>
                    <a:pt x="242" y="115"/>
                  </a:lnTo>
                  <a:lnTo>
                    <a:pt x="264" y="110"/>
                  </a:lnTo>
                  <a:lnTo>
                    <a:pt x="287" y="108"/>
                  </a:lnTo>
                  <a:lnTo>
                    <a:pt x="296" y="107"/>
                  </a:lnTo>
                  <a:lnTo>
                    <a:pt x="320" y="109"/>
                  </a:lnTo>
                  <a:lnTo>
                    <a:pt x="342" y="113"/>
                  </a:lnTo>
                  <a:lnTo>
                    <a:pt x="363" y="120"/>
                  </a:lnTo>
                  <a:lnTo>
                    <a:pt x="383" y="128"/>
                  </a:lnTo>
                  <a:lnTo>
                    <a:pt x="402" y="140"/>
                  </a:lnTo>
                  <a:lnTo>
                    <a:pt x="419" y="153"/>
                  </a:lnTo>
                  <a:lnTo>
                    <a:pt x="435" y="168"/>
                  </a:lnTo>
                  <a:lnTo>
                    <a:pt x="449" y="184"/>
                  </a:lnTo>
                  <a:lnTo>
                    <a:pt x="461" y="203"/>
                  </a:lnTo>
                  <a:lnTo>
                    <a:pt x="471" y="222"/>
                  </a:lnTo>
                  <a:lnTo>
                    <a:pt x="478" y="243"/>
                  </a:lnTo>
                  <a:lnTo>
                    <a:pt x="483" y="265"/>
                  </a:lnTo>
                  <a:lnTo>
                    <a:pt x="486" y="288"/>
                  </a:lnTo>
                  <a:lnTo>
                    <a:pt x="486" y="297"/>
                  </a:lnTo>
                  <a:lnTo>
                    <a:pt x="485" y="320"/>
                  </a:lnTo>
                  <a:lnTo>
                    <a:pt x="481" y="342"/>
                  </a:lnTo>
                  <a:lnTo>
                    <a:pt x="474" y="364"/>
                  </a:lnTo>
                  <a:lnTo>
                    <a:pt x="465" y="384"/>
                  </a:lnTo>
                  <a:lnTo>
                    <a:pt x="454" y="403"/>
                  </a:lnTo>
                  <a:lnTo>
                    <a:pt x="441" y="420"/>
                  </a:lnTo>
                  <a:lnTo>
                    <a:pt x="426" y="436"/>
                  </a:lnTo>
                  <a:lnTo>
                    <a:pt x="409" y="450"/>
                  </a:lnTo>
                  <a:lnTo>
                    <a:pt x="391" y="461"/>
                  </a:lnTo>
                  <a:lnTo>
                    <a:pt x="371" y="471"/>
                  </a:lnTo>
                  <a:lnTo>
                    <a:pt x="351" y="479"/>
                  </a:lnTo>
                  <a:lnTo>
                    <a:pt x="329" y="484"/>
                  </a:lnTo>
                  <a:lnTo>
                    <a:pt x="306" y="487"/>
                  </a:lnTo>
                  <a:lnTo>
                    <a:pt x="296" y="487"/>
                  </a:lnTo>
                  <a:lnTo>
                    <a:pt x="273" y="485"/>
                  </a:lnTo>
                  <a:lnTo>
                    <a:pt x="251" y="481"/>
                  </a:lnTo>
                  <a:lnTo>
                    <a:pt x="230" y="475"/>
                  </a:lnTo>
                  <a:lnTo>
                    <a:pt x="210" y="466"/>
                  </a:lnTo>
                  <a:lnTo>
                    <a:pt x="191" y="455"/>
                  </a:lnTo>
                  <a:lnTo>
                    <a:pt x="174" y="442"/>
                  </a:lnTo>
                  <a:lnTo>
                    <a:pt x="158" y="427"/>
                  </a:lnTo>
                  <a:lnTo>
                    <a:pt x="144" y="410"/>
                  </a:lnTo>
                  <a:lnTo>
                    <a:pt x="132" y="392"/>
                  </a:lnTo>
                  <a:lnTo>
                    <a:pt x="122" y="372"/>
                  </a:lnTo>
                  <a:lnTo>
                    <a:pt x="121" y="537"/>
                  </a:lnTo>
                  <a:lnTo>
                    <a:pt x="140" y="549"/>
                  </a:lnTo>
                  <a:lnTo>
                    <a:pt x="160" y="561"/>
                  </a:lnTo>
                  <a:lnTo>
                    <a:pt x="181" y="571"/>
                  </a:lnTo>
                  <a:lnTo>
                    <a:pt x="203" y="579"/>
                  </a:lnTo>
                  <a:lnTo>
                    <a:pt x="225" y="585"/>
                  </a:lnTo>
                  <a:lnTo>
                    <a:pt x="248" y="590"/>
                  </a:lnTo>
                  <a:lnTo>
                    <a:pt x="272" y="593"/>
                  </a:lnTo>
                  <a:lnTo>
                    <a:pt x="296" y="594"/>
                  </a:lnTo>
                  <a:lnTo>
                    <a:pt x="321" y="593"/>
                  </a:lnTo>
                  <a:lnTo>
                    <a:pt x="345" y="590"/>
                  </a:lnTo>
                  <a:lnTo>
                    <a:pt x="368" y="585"/>
                  </a:lnTo>
                  <a:lnTo>
                    <a:pt x="390" y="579"/>
                  </a:lnTo>
                  <a:lnTo>
                    <a:pt x="412" y="571"/>
                  </a:lnTo>
                  <a:lnTo>
                    <a:pt x="433" y="561"/>
                  </a:lnTo>
                  <a:lnTo>
                    <a:pt x="453" y="549"/>
                  </a:lnTo>
                  <a:lnTo>
                    <a:pt x="472" y="537"/>
                  </a:lnTo>
                  <a:lnTo>
                    <a:pt x="490" y="522"/>
                  </a:lnTo>
                  <a:lnTo>
                    <a:pt x="506" y="507"/>
                  </a:lnTo>
                  <a:lnTo>
                    <a:pt x="522" y="490"/>
                  </a:lnTo>
                  <a:lnTo>
                    <a:pt x="536" y="472"/>
                  </a:lnTo>
                  <a:lnTo>
                    <a:pt x="549" y="453"/>
                  </a:lnTo>
                  <a:lnTo>
                    <a:pt x="560" y="433"/>
                  </a:lnTo>
                  <a:lnTo>
                    <a:pt x="570" y="413"/>
                  </a:lnTo>
                  <a:lnTo>
                    <a:pt x="578" y="391"/>
                  </a:lnTo>
                  <a:lnTo>
                    <a:pt x="585" y="368"/>
                  </a:lnTo>
                  <a:lnTo>
                    <a:pt x="589" y="345"/>
                  </a:lnTo>
                  <a:lnTo>
                    <a:pt x="592" y="321"/>
                  </a:lnTo>
                  <a:lnTo>
                    <a:pt x="593" y="297"/>
                  </a:lnTo>
                  <a:lnTo>
                    <a:pt x="592" y="273"/>
                  </a:lnTo>
                  <a:lnTo>
                    <a:pt x="589" y="249"/>
                  </a:lnTo>
                  <a:lnTo>
                    <a:pt x="585" y="226"/>
                  </a:lnTo>
                  <a:lnTo>
                    <a:pt x="578" y="203"/>
                  </a:lnTo>
                  <a:lnTo>
                    <a:pt x="570" y="182"/>
                  </a:lnTo>
                  <a:lnTo>
                    <a:pt x="560" y="161"/>
                  </a:lnTo>
                  <a:lnTo>
                    <a:pt x="549" y="141"/>
                  </a:lnTo>
                  <a:lnTo>
                    <a:pt x="536" y="122"/>
                  </a:lnTo>
                  <a:lnTo>
                    <a:pt x="522" y="104"/>
                  </a:lnTo>
                  <a:lnTo>
                    <a:pt x="506" y="87"/>
                  </a:lnTo>
                  <a:lnTo>
                    <a:pt x="490" y="72"/>
                  </a:lnTo>
                  <a:lnTo>
                    <a:pt x="472" y="58"/>
                  </a:lnTo>
                  <a:lnTo>
                    <a:pt x="453" y="45"/>
                  </a:lnTo>
                  <a:lnTo>
                    <a:pt x="433" y="33"/>
                  </a:lnTo>
                  <a:lnTo>
                    <a:pt x="412" y="24"/>
                  </a:lnTo>
                  <a:lnTo>
                    <a:pt x="390" y="15"/>
                  </a:lnTo>
                  <a:lnTo>
                    <a:pt x="368" y="9"/>
                  </a:lnTo>
                  <a:lnTo>
                    <a:pt x="345" y="4"/>
                  </a:lnTo>
                  <a:lnTo>
                    <a:pt x="321" y="1"/>
                  </a:lnTo>
                  <a:lnTo>
                    <a:pt x="296" y="0"/>
                  </a:lnTo>
                  <a:lnTo>
                    <a:pt x="272" y="1"/>
                  </a:lnTo>
                  <a:lnTo>
                    <a:pt x="248" y="4"/>
                  </a:lnTo>
                  <a:lnTo>
                    <a:pt x="225" y="9"/>
                  </a:lnTo>
                  <a:lnTo>
                    <a:pt x="203" y="15"/>
                  </a:lnTo>
                  <a:lnTo>
                    <a:pt x="181" y="24"/>
                  </a:lnTo>
                  <a:lnTo>
                    <a:pt x="160" y="33"/>
                  </a:lnTo>
                  <a:lnTo>
                    <a:pt x="140" y="45"/>
                  </a:lnTo>
                  <a:lnTo>
                    <a:pt x="121" y="58"/>
                  </a:lnTo>
                  <a:lnTo>
                    <a:pt x="103" y="72"/>
                  </a:lnTo>
                  <a:lnTo>
                    <a:pt x="87" y="87"/>
                  </a:lnTo>
                  <a:lnTo>
                    <a:pt x="71" y="104"/>
                  </a:lnTo>
                  <a:lnTo>
                    <a:pt x="57" y="122"/>
                  </a:lnTo>
                  <a:lnTo>
                    <a:pt x="44" y="141"/>
                  </a:lnTo>
                  <a:lnTo>
                    <a:pt x="33" y="161"/>
                  </a:lnTo>
                  <a:lnTo>
                    <a:pt x="23" y="182"/>
                  </a:lnTo>
                  <a:lnTo>
                    <a:pt x="15" y="203"/>
                  </a:lnTo>
                  <a:lnTo>
                    <a:pt x="8" y="226"/>
                  </a:lnTo>
                  <a:lnTo>
                    <a:pt x="4" y="249"/>
                  </a:lnTo>
                  <a:lnTo>
                    <a:pt x="1" y="273"/>
                  </a:lnTo>
                  <a:lnTo>
                    <a:pt x="0" y="297"/>
                  </a:lnTo>
                  <a:lnTo>
                    <a:pt x="1" y="321"/>
                  </a:lnTo>
                  <a:close/>
                </a:path>
              </a:pathLst>
            </a:custGeom>
            <a:solidFill>
              <a:srgbClr val="1D89A3"/>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72728" name="Freeform 24"/>
            <p:cNvSpPr>
              <a:spLocks/>
            </p:cNvSpPr>
            <p:nvPr/>
          </p:nvSpPr>
          <p:spPr bwMode="auto">
            <a:xfrm>
              <a:off x="764846" y="5690367"/>
              <a:ext cx="14136" cy="150973"/>
            </a:xfrm>
            <a:custGeom>
              <a:avLst/>
              <a:gdLst/>
              <a:ahLst/>
              <a:cxnLst>
                <a:cxn ang="0">
                  <a:pos x="18" y="230"/>
                </a:cxn>
                <a:cxn ang="0">
                  <a:pos x="19" y="65"/>
                </a:cxn>
                <a:cxn ang="0">
                  <a:pos x="12" y="44"/>
                </a:cxn>
                <a:cxn ang="0">
                  <a:pos x="7" y="22"/>
                </a:cxn>
                <a:cxn ang="0">
                  <a:pos x="4" y="0"/>
                </a:cxn>
                <a:cxn ang="0">
                  <a:pos x="0" y="215"/>
                </a:cxn>
                <a:cxn ang="0">
                  <a:pos x="18" y="230"/>
                </a:cxn>
              </a:cxnLst>
              <a:rect l="0" t="0" r="r" b="b"/>
              <a:pathLst>
                <a:path w="19" h="230">
                  <a:moveTo>
                    <a:pt x="18" y="230"/>
                  </a:moveTo>
                  <a:lnTo>
                    <a:pt x="19" y="65"/>
                  </a:lnTo>
                  <a:lnTo>
                    <a:pt x="12" y="44"/>
                  </a:lnTo>
                  <a:lnTo>
                    <a:pt x="7" y="22"/>
                  </a:lnTo>
                  <a:lnTo>
                    <a:pt x="4" y="0"/>
                  </a:lnTo>
                  <a:lnTo>
                    <a:pt x="0" y="215"/>
                  </a:lnTo>
                  <a:lnTo>
                    <a:pt x="18" y="230"/>
                  </a:lnTo>
                  <a:close/>
                </a:path>
              </a:pathLst>
            </a:custGeom>
            <a:solidFill>
              <a:srgbClr val="1D89A3"/>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72729" name="Freeform 25"/>
            <p:cNvSpPr>
              <a:spLocks/>
            </p:cNvSpPr>
            <p:nvPr/>
          </p:nvSpPr>
          <p:spPr bwMode="auto">
            <a:xfrm>
              <a:off x="832551" y="5616193"/>
              <a:ext cx="93003" cy="134563"/>
            </a:xfrm>
            <a:custGeom>
              <a:avLst/>
              <a:gdLst/>
              <a:ahLst/>
              <a:cxnLst>
                <a:cxn ang="0">
                  <a:pos x="102" y="174"/>
                </a:cxn>
                <a:cxn ang="0">
                  <a:pos x="80" y="170"/>
                </a:cxn>
                <a:cxn ang="0">
                  <a:pos x="61" y="160"/>
                </a:cxn>
                <a:cxn ang="0">
                  <a:pos x="45" y="145"/>
                </a:cxn>
                <a:cxn ang="0">
                  <a:pos x="35" y="125"/>
                </a:cxn>
                <a:cxn ang="0">
                  <a:pos x="32" y="103"/>
                </a:cxn>
                <a:cxn ang="0">
                  <a:pos x="36" y="181"/>
                </a:cxn>
                <a:cxn ang="0">
                  <a:pos x="54" y="193"/>
                </a:cxn>
                <a:cxn ang="0">
                  <a:pos x="74" y="202"/>
                </a:cxn>
                <a:cxn ang="0">
                  <a:pos x="96" y="206"/>
                </a:cxn>
                <a:cxn ang="0">
                  <a:pos x="102" y="206"/>
                </a:cxn>
                <a:cxn ang="0">
                  <a:pos x="125" y="203"/>
                </a:cxn>
                <a:cxn ang="0">
                  <a:pos x="124" y="170"/>
                </a:cxn>
                <a:cxn ang="0">
                  <a:pos x="102" y="174"/>
                </a:cxn>
              </a:cxnLst>
              <a:rect l="0" t="0" r="r" b="b"/>
              <a:pathLst>
                <a:path w="125" h="205">
                  <a:moveTo>
                    <a:pt x="102" y="174"/>
                  </a:moveTo>
                  <a:lnTo>
                    <a:pt x="80" y="170"/>
                  </a:lnTo>
                  <a:lnTo>
                    <a:pt x="61" y="160"/>
                  </a:lnTo>
                  <a:lnTo>
                    <a:pt x="45" y="145"/>
                  </a:lnTo>
                  <a:lnTo>
                    <a:pt x="35" y="125"/>
                  </a:lnTo>
                  <a:lnTo>
                    <a:pt x="32" y="103"/>
                  </a:lnTo>
                  <a:lnTo>
                    <a:pt x="36" y="181"/>
                  </a:lnTo>
                  <a:lnTo>
                    <a:pt x="54" y="193"/>
                  </a:lnTo>
                  <a:lnTo>
                    <a:pt x="74" y="202"/>
                  </a:lnTo>
                  <a:lnTo>
                    <a:pt x="96" y="206"/>
                  </a:lnTo>
                  <a:lnTo>
                    <a:pt x="102" y="206"/>
                  </a:lnTo>
                  <a:lnTo>
                    <a:pt x="125" y="203"/>
                  </a:lnTo>
                  <a:lnTo>
                    <a:pt x="124" y="170"/>
                  </a:lnTo>
                  <a:lnTo>
                    <a:pt x="102" y="174"/>
                  </a:lnTo>
                  <a:close/>
                </a:path>
              </a:pathLst>
            </a:custGeom>
            <a:solidFill>
              <a:srgbClr val="1D89A3"/>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72730" name="Freeform 26"/>
            <p:cNvSpPr>
              <a:spLocks/>
            </p:cNvSpPr>
            <p:nvPr/>
          </p:nvSpPr>
          <p:spPr bwMode="auto">
            <a:xfrm>
              <a:off x="832551" y="5616193"/>
              <a:ext cx="93003" cy="134563"/>
            </a:xfrm>
            <a:custGeom>
              <a:avLst/>
              <a:gdLst/>
              <a:ahLst/>
              <a:cxnLst>
                <a:cxn ang="0">
                  <a:pos x="21" y="165"/>
                </a:cxn>
                <a:cxn ang="0">
                  <a:pos x="36" y="181"/>
                </a:cxn>
                <a:cxn ang="0">
                  <a:pos x="32" y="103"/>
                </a:cxn>
                <a:cxn ang="0">
                  <a:pos x="36" y="81"/>
                </a:cxn>
                <a:cxn ang="0">
                  <a:pos x="46" y="61"/>
                </a:cxn>
                <a:cxn ang="0">
                  <a:pos x="61" y="46"/>
                </a:cxn>
                <a:cxn ang="0">
                  <a:pos x="80" y="36"/>
                </a:cxn>
                <a:cxn ang="0">
                  <a:pos x="102" y="33"/>
                </a:cxn>
                <a:cxn ang="0">
                  <a:pos x="125" y="36"/>
                </a:cxn>
                <a:cxn ang="0">
                  <a:pos x="144" y="46"/>
                </a:cxn>
                <a:cxn ang="0">
                  <a:pos x="159" y="62"/>
                </a:cxn>
                <a:cxn ang="0">
                  <a:pos x="169" y="81"/>
                </a:cxn>
                <a:cxn ang="0">
                  <a:pos x="173" y="103"/>
                </a:cxn>
                <a:cxn ang="0">
                  <a:pos x="169" y="125"/>
                </a:cxn>
                <a:cxn ang="0">
                  <a:pos x="159" y="145"/>
                </a:cxn>
                <a:cxn ang="0">
                  <a:pos x="144" y="160"/>
                </a:cxn>
                <a:cxn ang="0">
                  <a:pos x="124" y="170"/>
                </a:cxn>
                <a:cxn ang="0">
                  <a:pos x="125" y="203"/>
                </a:cxn>
                <a:cxn ang="0">
                  <a:pos x="146" y="196"/>
                </a:cxn>
                <a:cxn ang="0">
                  <a:pos x="165" y="185"/>
                </a:cxn>
                <a:cxn ang="0">
                  <a:pos x="181" y="170"/>
                </a:cxn>
                <a:cxn ang="0">
                  <a:pos x="193" y="152"/>
                </a:cxn>
                <a:cxn ang="0">
                  <a:pos x="201" y="131"/>
                </a:cxn>
                <a:cxn ang="0">
                  <a:pos x="205" y="109"/>
                </a:cxn>
                <a:cxn ang="0">
                  <a:pos x="205" y="103"/>
                </a:cxn>
                <a:cxn ang="0">
                  <a:pos x="203" y="80"/>
                </a:cxn>
                <a:cxn ang="0">
                  <a:pos x="195" y="59"/>
                </a:cxn>
                <a:cxn ang="0">
                  <a:pos x="184" y="41"/>
                </a:cxn>
                <a:cxn ang="0">
                  <a:pos x="169" y="25"/>
                </a:cxn>
                <a:cxn ang="0">
                  <a:pos x="151" y="13"/>
                </a:cxn>
                <a:cxn ang="0">
                  <a:pos x="131" y="4"/>
                </a:cxn>
                <a:cxn ang="0">
                  <a:pos x="108" y="1"/>
                </a:cxn>
                <a:cxn ang="0">
                  <a:pos x="102" y="0"/>
                </a:cxn>
                <a:cxn ang="0">
                  <a:pos x="80" y="3"/>
                </a:cxn>
                <a:cxn ang="0">
                  <a:pos x="59" y="10"/>
                </a:cxn>
                <a:cxn ang="0">
                  <a:pos x="40" y="22"/>
                </a:cxn>
                <a:cxn ang="0">
                  <a:pos x="24" y="36"/>
                </a:cxn>
                <a:cxn ang="0">
                  <a:pos x="12" y="54"/>
                </a:cxn>
                <a:cxn ang="0">
                  <a:pos x="4" y="75"/>
                </a:cxn>
                <a:cxn ang="0">
                  <a:pos x="0" y="97"/>
                </a:cxn>
                <a:cxn ang="0">
                  <a:pos x="0" y="103"/>
                </a:cxn>
                <a:cxn ang="0">
                  <a:pos x="2" y="126"/>
                </a:cxn>
                <a:cxn ang="0">
                  <a:pos x="10" y="147"/>
                </a:cxn>
                <a:cxn ang="0">
                  <a:pos x="21" y="165"/>
                </a:cxn>
              </a:cxnLst>
              <a:rect l="0" t="0" r="r" b="b"/>
              <a:pathLst>
                <a:path w="125" h="205">
                  <a:moveTo>
                    <a:pt x="21" y="165"/>
                  </a:moveTo>
                  <a:lnTo>
                    <a:pt x="36" y="181"/>
                  </a:lnTo>
                  <a:lnTo>
                    <a:pt x="32" y="103"/>
                  </a:lnTo>
                  <a:lnTo>
                    <a:pt x="36" y="81"/>
                  </a:lnTo>
                  <a:lnTo>
                    <a:pt x="46" y="61"/>
                  </a:lnTo>
                  <a:lnTo>
                    <a:pt x="61" y="46"/>
                  </a:lnTo>
                  <a:lnTo>
                    <a:pt x="80" y="36"/>
                  </a:lnTo>
                  <a:lnTo>
                    <a:pt x="102" y="33"/>
                  </a:lnTo>
                  <a:lnTo>
                    <a:pt x="125" y="36"/>
                  </a:lnTo>
                  <a:lnTo>
                    <a:pt x="144" y="46"/>
                  </a:lnTo>
                  <a:lnTo>
                    <a:pt x="159" y="62"/>
                  </a:lnTo>
                  <a:lnTo>
                    <a:pt x="169" y="81"/>
                  </a:lnTo>
                  <a:lnTo>
                    <a:pt x="173" y="103"/>
                  </a:lnTo>
                  <a:lnTo>
                    <a:pt x="169" y="125"/>
                  </a:lnTo>
                  <a:lnTo>
                    <a:pt x="159" y="145"/>
                  </a:lnTo>
                  <a:lnTo>
                    <a:pt x="144" y="160"/>
                  </a:lnTo>
                  <a:lnTo>
                    <a:pt x="124" y="170"/>
                  </a:lnTo>
                  <a:lnTo>
                    <a:pt x="125" y="203"/>
                  </a:lnTo>
                  <a:lnTo>
                    <a:pt x="146" y="196"/>
                  </a:lnTo>
                  <a:lnTo>
                    <a:pt x="165" y="185"/>
                  </a:lnTo>
                  <a:lnTo>
                    <a:pt x="181" y="170"/>
                  </a:lnTo>
                  <a:lnTo>
                    <a:pt x="193" y="152"/>
                  </a:lnTo>
                  <a:lnTo>
                    <a:pt x="201" y="131"/>
                  </a:lnTo>
                  <a:lnTo>
                    <a:pt x="205" y="109"/>
                  </a:lnTo>
                  <a:lnTo>
                    <a:pt x="205" y="103"/>
                  </a:lnTo>
                  <a:lnTo>
                    <a:pt x="203" y="80"/>
                  </a:lnTo>
                  <a:lnTo>
                    <a:pt x="195" y="59"/>
                  </a:lnTo>
                  <a:lnTo>
                    <a:pt x="184" y="41"/>
                  </a:lnTo>
                  <a:lnTo>
                    <a:pt x="169" y="25"/>
                  </a:lnTo>
                  <a:lnTo>
                    <a:pt x="151" y="13"/>
                  </a:lnTo>
                  <a:lnTo>
                    <a:pt x="131" y="4"/>
                  </a:lnTo>
                  <a:lnTo>
                    <a:pt x="108" y="1"/>
                  </a:lnTo>
                  <a:lnTo>
                    <a:pt x="102" y="0"/>
                  </a:lnTo>
                  <a:lnTo>
                    <a:pt x="80" y="3"/>
                  </a:lnTo>
                  <a:lnTo>
                    <a:pt x="59" y="10"/>
                  </a:lnTo>
                  <a:lnTo>
                    <a:pt x="40" y="22"/>
                  </a:lnTo>
                  <a:lnTo>
                    <a:pt x="24" y="36"/>
                  </a:lnTo>
                  <a:lnTo>
                    <a:pt x="12" y="54"/>
                  </a:lnTo>
                  <a:lnTo>
                    <a:pt x="4" y="75"/>
                  </a:lnTo>
                  <a:lnTo>
                    <a:pt x="0" y="97"/>
                  </a:lnTo>
                  <a:lnTo>
                    <a:pt x="0" y="103"/>
                  </a:lnTo>
                  <a:lnTo>
                    <a:pt x="2" y="126"/>
                  </a:lnTo>
                  <a:lnTo>
                    <a:pt x="10" y="147"/>
                  </a:lnTo>
                  <a:lnTo>
                    <a:pt x="21" y="165"/>
                  </a:lnTo>
                  <a:close/>
                </a:path>
              </a:pathLst>
            </a:custGeom>
            <a:solidFill>
              <a:srgbClr val="1D89A3"/>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pic>
          <p:nvPicPr>
            <p:cNvPr id="72731" name="Picture 27"/>
            <p:cNvPicPr>
              <a:picLocks noChangeAspect="1" noChangeArrowheads="1"/>
            </p:cNvPicPr>
            <p:nvPr/>
          </p:nvPicPr>
          <p:blipFill>
            <a:blip r:embed="rId3"/>
            <a:srcRect/>
            <a:stretch>
              <a:fillRect/>
            </a:stretch>
          </p:blipFill>
          <p:spPr bwMode="auto">
            <a:xfrm>
              <a:off x="1472409" y="5242043"/>
              <a:ext cx="1243259" cy="924873"/>
            </a:xfrm>
            <a:prstGeom prst="rect">
              <a:avLst/>
            </a:prstGeom>
            <a:noFill/>
          </p:spPr>
        </p:pic>
        <p:sp>
          <p:nvSpPr>
            <p:cNvPr id="72733" name="Freeform 29"/>
            <p:cNvSpPr>
              <a:spLocks/>
            </p:cNvSpPr>
            <p:nvPr/>
          </p:nvSpPr>
          <p:spPr bwMode="auto">
            <a:xfrm>
              <a:off x="142844" y="691193"/>
              <a:ext cx="6551847" cy="978699"/>
            </a:xfrm>
            <a:custGeom>
              <a:avLst/>
              <a:gdLst/>
              <a:ahLst/>
              <a:cxnLst>
                <a:cxn ang="0">
                  <a:pos x="0" y="919"/>
                </a:cxn>
                <a:cxn ang="0">
                  <a:pos x="0" y="1491"/>
                </a:cxn>
                <a:cxn ang="0">
                  <a:pos x="8806" y="566"/>
                </a:cxn>
                <a:cxn ang="0">
                  <a:pos x="8747" y="0"/>
                </a:cxn>
                <a:cxn ang="0">
                  <a:pos x="0" y="919"/>
                </a:cxn>
              </a:cxnLst>
              <a:rect l="0" t="0" r="r" b="b"/>
              <a:pathLst>
                <a:path w="8806" h="1491">
                  <a:moveTo>
                    <a:pt x="0" y="919"/>
                  </a:moveTo>
                  <a:lnTo>
                    <a:pt x="0" y="1491"/>
                  </a:lnTo>
                  <a:lnTo>
                    <a:pt x="8806" y="566"/>
                  </a:lnTo>
                  <a:lnTo>
                    <a:pt x="8747" y="0"/>
                  </a:lnTo>
                  <a:lnTo>
                    <a:pt x="0" y="919"/>
                  </a:lnTo>
                  <a:close/>
                </a:path>
              </a:pathLst>
            </a:custGeom>
            <a:solidFill>
              <a:srgbClr val="FEFFFE"/>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72734" name="Freeform 30"/>
            <p:cNvSpPr>
              <a:spLocks/>
            </p:cNvSpPr>
            <p:nvPr/>
          </p:nvSpPr>
          <p:spPr bwMode="auto">
            <a:xfrm>
              <a:off x="142844" y="1270142"/>
              <a:ext cx="8858312" cy="646558"/>
            </a:xfrm>
            <a:custGeom>
              <a:avLst/>
              <a:gdLst/>
              <a:ahLst/>
              <a:cxnLst>
                <a:cxn ang="0">
                  <a:pos x="0" y="416"/>
                </a:cxn>
                <a:cxn ang="0">
                  <a:pos x="0" y="985"/>
                </a:cxn>
                <a:cxn ang="0">
                  <a:pos x="11906" y="570"/>
                </a:cxn>
                <a:cxn ang="0">
                  <a:pos x="11906" y="0"/>
                </a:cxn>
                <a:cxn ang="0">
                  <a:pos x="0" y="416"/>
                </a:cxn>
              </a:cxnLst>
              <a:rect l="0" t="0" r="r" b="b"/>
              <a:pathLst>
                <a:path w="11906" h="985">
                  <a:moveTo>
                    <a:pt x="0" y="416"/>
                  </a:moveTo>
                  <a:lnTo>
                    <a:pt x="0" y="985"/>
                  </a:lnTo>
                  <a:lnTo>
                    <a:pt x="11906" y="570"/>
                  </a:lnTo>
                  <a:lnTo>
                    <a:pt x="11906" y="0"/>
                  </a:lnTo>
                  <a:lnTo>
                    <a:pt x="0" y="416"/>
                  </a:lnTo>
                  <a:close/>
                </a:path>
              </a:pathLst>
            </a:custGeom>
            <a:solidFill>
              <a:srgbClr val="FEFFFE"/>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72735" name="Freeform 31"/>
            <p:cNvSpPr>
              <a:spLocks/>
            </p:cNvSpPr>
            <p:nvPr/>
          </p:nvSpPr>
          <p:spPr bwMode="auto">
            <a:xfrm>
              <a:off x="142844" y="994452"/>
              <a:ext cx="8219198" cy="843479"/>
            </a:xfrm>
            <a:custGeom>
              <a:avLst/>
              <a:gdLst/>
              <a:ahLst/>
              <a:cxnLst>
                <a:cxn ang="0">
                  <a:pos x="0" y="1062"/>
                </a:cxn>
                <a:cxn ang="0">
                  <a:pos x="0" y="1285"/>
                </a:cxn>
                <a:cxn ang="0">
                  <a:pos x="11047" y="221"/>
                </a:cxn>
                <a:cxn ang="0">
                  <a:pos x="11025" y="0"/>
                </a:cxn>
                <a:cxn ang="0">
                  <a:pos x="0" y="1062"/>
                </a:cxn>
              </a:cxnLst>
              <a:rect l="0" t="0" r="r" b="b"/>
              <a:pathLst>
                <a:path w="11047" h="1285">
                  <a:moveTo>
                    <a:pt x="0" y="1062"/>
                  </a:moveTo>
                  <a:lnTo>
                    <a:pt x="0" y="1285"/>
                  </a:lnTo>
                  <a:lnTo>
                    <a:pt x="11047" y="221"/>
                  </a:lnTo>
                  <a:lnTo>
                    <a:pt x="11025" y="0"/>
                  </a:lnTo>
                  <a:lnTo>
                    <a:pt x="0" y="1062"/>
                  </a:lnTo>
                  <a:close/>
                </a:path>
              </a:pathLst>
            </a:custGeom>
            <a:solidFill>
              <a:srgbClr val="FEFFFE"/>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72736" name="Freeform 32"/>
            <p:cNvSpPr>
              <a:spLocks/>
            </p:cNvSpPr>
            <p:nvPr/>
          </p:nvSpPr>
          <p:spPr bwMode="auto">
            <a:xfrm>
              <a:off x="142844" y="1649543"/>
              <a:ext cx="8858312" cy="445042"/>
            </a:xfrm>
            <a:custGeom>
              <a:avLst/>
              <a:gdLst/>
              <a:ahLst/>
              <a:cxnLst>
                <a:cxn ang="0">
                  <a:pos x="0" y="650"/>
                </a:cxn>
                <a:cxn ang="0">
                  <a:pos x="0" y="678"/>
                </a:cxn>
                <a:cxn ang="0">
                  <a:pos x="11906" y="28"/>
                </a:cxn>
                <a:cxn ang="0">
                  <a:pos x="11906" y="0"/>
                </a:cxn>
                <a:cxn ang="0">
                  <a:pos x="0" y="650"/>
                </a:cxn>
              </a:cxnLst>
              <a:rect l="0" t="0" r="r" b="b"/>
              <a:pathLst>
                <a:path w="11906" h="678">
                  <a:moveTo>
                    <a:pt x="0" y="650"/>
                  </a:moveTo>
                  <a:lnTo>
                    <a:pt x="0" y="678"/>
                  </a:lnTo>
                  <a:lnTo>
                    <a:pt x="11906" y="28"/>
                  </a:lnTo>
                  <a:lnTo>
                    <a:pt x="11906" y="0"/>
                  </a:lnTo>
                  <a:lnTo>
                    <a:pt x="0" y="650"/>
                  </a:lnTo>
                  <a:close/>
                </a:path>
              </a:pathLst>
            </a:custGeom>
            <a:solidFill>
              <a:srgbClr val="FEFFFE"/>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72737" name="Freeform 33"/>
            <p:cNvSpPr>
              <a:spLocks/>
            </p:cNvSpPr>
            <p:nvPr/>
          </p:nvSpPr>
          <p:spPr bwMode="auto">
            <a:xfrm>
              <a:off x="5403815" y="4116966"/>
              <a:ext cx="4618137" cy="3108073"/>
            </a:xfrm>
            <a:custGeom>
              <a:avLst/>
              <a:gdLst/>
              <a:ahLst/>
              <a:cxnLst>
                <a:cxn ang="0">
                  <a:pos x="4835" y="405"/>
                </a:cxn>
                <a:cxn ang="0">
                  <a:pos x="4738" y="355"/>
                </a:cxn>
                <a:cxn ang="0">
                  <a:pos x="4529" y="265"/>
                </a:cxn>
                <a:cxn ang="0">
                  <a:pos x="4311" y="186"/>
                </a:cxn>
                <a:cxn ang="0">
                  <a:pos x="4084" y="121"/>
                </a:cxn>
                <a:cxn ang="0">
                  <a:pos x="3849" y="69"/>
                </a:cxn>
                <a:cxn ang="0">
                  <a:pos x="3607" y="31"/>
                </a:cxn>
                <a:cxn ang="0">
                  <a:pos x="3358" y="8"/>
                </a:cxn>
                <a:cxn ang="0">
                  <a:pos x="3103" y="0"/>
                </a:cxn>
                <a:cxn ang="0">
                  <a:pos x="2849" y="8"/>
                </a:cxn>
                <a:cxn ang="0">
                  <a:pos x="2600" y="31"/>
                </a:cxn>
                <a:cxn ang="0">
                  <a:pos x="2357" y="69"/>
                </a:cxn>
                <a:cxn ang="0">
                  <a:pos x="2122" y="121"/>
                </a:cxn>
                <a:cxn ang="0">
                  <a:pos x="1895" y="186"/>
                </a:cxn>
                <a:cxn ang="0">
                  <a:pos x="1677" y="265"/>
                </a:cxn>
                <a:cxn ang="0">
                  <a:pos x="1468" y="355"/>
                </a:cxn>
                <a:cxn ang="0">
                  <a:pos x="1270" y="457"/>
                </a:cxn>
                <a:cxn ang="0">
                  <a:pos x="1083" y="570"/>
                </a:cxn>
                <a:cxn ang="0">
                  <a:pos x="909" y="694"/>
                </a:cxn>
                <a:cxn ang="0">
                  <a:pos x="747" y="827"/>
                </a:cxn>
                <a:cxn ang="0">
                  <a:pos x="598" y="970"/>
                </a:cxn>
                <a:cxn ang="0">
                  <a:pos x="465" y="1121"/>
                </a:cxn>
                <a:cxn ang="0">
                  <a:pos x="346" y="1280"/>
                </a:cxn>
                <a:cxn ang="0">
                  <a:pos x="244" y="1446"/>
                </a:cxn>
                <a:cxn ang="0">
                  <a:pos x="158" y="1619"/>
                </a:cxn>
                <a:cxn ang="0">
                  <a:pos x="90" y="1799"/>
                </a:cxn>
                <a:cxn ang="0">
                  <a:pos x="40" y="1984"/>
                </a:cxn>
                <a:cxn ang="0">
                  <a:pos x="10" y="2174"/>
                </a:cxn>
                <a:cxn ang="0">
                  <a:pos x="0" y="2368"/>
                </a:cxn>
                <a:cxn ang="0">
                  <a:pos x="10" y="2562"/>
                </a:cxn>
                <a:cxn ang="0">
                  <a:pos x="40" y="2752"/>
                </a:cxn>
                <a:cxn ang="0">
                  <a:pos x="90" y="2937"/>
                </a:cxn>
                <a:cxn ang="0">
                  <a:pos x="158" y="3116"/>
                </a:cxn>
                <a:cxn ang="0">
                  <a:pos x="244" y="3289"/>
                </a:cxn>
                <a:cxn ang="0">
                  <a:pos x="346" y="3456"/>
                </a:cxn>
                <a:cxn ang="0">
                  <a:pos x="465" y="3615"/>
                </a:cxn>
                <a:cxn ang="0">
                  <a:pos x="598" y="3766"/>
                </a:cxn>
                <a:cxn ang="0">
                  <a:pos x="747" y="3909"/>
                </a:cxn>
                <a:cxn ang="0">
                  <a:pos x="909" y="4042"/>
                </a:cxn>
                <a:cxn ang="0">
                  <a:pos x="944" y="4067"/>
                </a:cxn>
              </a:cxnLst>
              <a:rect l="0" t="0" r="r" b="b"/>
              <a:pathLst>
                <a:path w="6207" h="4735">
                  <a:moveTo>
                    <a:pt x="4835" y="405"/>
                  </a:moveTo>
                  <a:lnTo>
                    <a:pt x="4738" y="355"/>
                  </a:lnTo>
                  <a:lnTo>
                    <a:pt x="4529" y="265"/>
                  </a:lnTo>
                  <a:lnTo>
                    <a:pt x="4311" y="186"/>
                  </a:lnTo>
                  <a:lnTo>
                    <a:pt x="4084" y="121"/>
                  </a:lnTo>
                  <a:lnTo>
                    <a:pt x="3849" y="69"/>
                  </a:lnTo>
                  <a:lnTo>
                    <a:pt x="3607" y="31"/>
                  </a:lnTo>
                  <a:lnTo>
                    <a:pt x="3358" y="8"/>
                  </a:lnTo>
                  <a:lnTo>
                    <a:pt x="3103" y="0"/>
                  </a:lnTo>
                  <a:lnTo>
                    <a:pt x="2849" y="8"/>
                  </a:lnTo>
                  <a:lnTo>
                    <a:pt x="2600" y="31"/>
                  </a:lnTo>
                  <a:lnTo>
                    <a:pt x="2357" y="69"/>
                  </a:lnTo>
                  <a:lnTo>
                    <a:pt x="2122" y="121"/>
                  </a:lnTo>
                  <a:lnTo>
                    <a:pt x="1895" y="186"/>
                  </a:lnTo>
                  <a:lnTo>
                    <a:pt x="1677" y="265"/>
                  </a:lnTo>
                  <a:lnTo>
                    <a:pt x="1468" y="355"/>
                  </a:lnTo>
                  <a:lnTo>
                    <a:pt x="1270" y="457"/>
                  </a:lnTo>
                  <a:lnTo>
                    <a:pt x="1083" y="570"/>
                  </a:lnTo>
                  <a:lnTo>
                    <a:pt x="909" y="694"/>
                  </a:lnTo>
                  <a:lnTo>
                    <a:pt x="747" y="827"/>
                  </a:lnTo>
                  <a:lnTo>
                    <a:pt x="598" y="970"/>
                  </a:lnTo>
                  <a:lnTo>
                    <a:pt x="465" y="1121"/>
                  </a:lnTo>
                  <a:lnTo>
                    <a:pt x="346" y="1280"/>
                  </a:lnTo>
                  <a:lnTo>
                    <a:pt x="244" y="1446"/>
                  </a:lnTo>
                  <a:lnTo>
                    <a:pt x="158" y="1619"/>
                  </a:lnTo>
                  <a:lnTo>
                    <a:pt x="90" y="1799"/>
                  </a:lnTo>
                  <a:lnTo>
                    <a:pt x="40" y="1984"/>
                  </a:lnTo>
                  <a:lnTo>
                    <a:pt x="10" y="2174"/>
                  </a:lnTo>
                  <a:lnTo>
                    <a:pt x="0" y="2368"/>
                  </a:lnTo>
                  <a:lnTo>
                    <a:pt x="10" y="2562"/>
                  </a:lnTo>
                  <a:lnTo>
                    <a:pt x="40" y="2752"/>
                  </a:lnTo>
                  <a:lnTo>
                    <a:pt x="90" y="2937"/>
                  </a:lnTo>
                  <a:lnTo>
                    <a:pt x="158" y="3116"/>
                  </a:lnTo>
                  <a:lnTo>
                    <a:pt x="244" y="3289"/>
                  </a:lnTo>
                  <a:lnTo>
                    <a:pt x="346" y="3456"/>
                  </a:lnTo>
                  <a:lnTo>
                    <a:pt x="465" y="3615"/>
                  </a:lnTo>
                  <a:lnTo>
                    <a:pt x="598" y="3766"/>
                  </a:lnTo>
                  <a:lnTo>
                    <a:pt x="747" y="3909"/>
                  </a:lnTo>
                  <a:lnTo>
                    <a:pt x="909" y="4042"/>
                  </a:lnTo>
                  <a:lnTo>
                    <a:pt x="944" y="4067"/>
                  </a:lnTo>
                </a:path>
              </a:pathLst>
            </a:custGeom>
            <a:noFill/>
            <a:ln w="6007">
              <a:solidFill>
                <a:srgbClr val="FEFFFE"/>
              </a:solid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pic>
          <p:nvPicPr>
            <p:cNvPr id="72738" name="Picture 3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66125" y="4375589"/>
              <a:ext cx="3750355" cy="2484000"/>
            </a:xfrm>
            <a:prstGeom prst="ellipse">
              <a:avLst/>
            </a:prstGeom>
            <a:ln>
              <a:noFill/>
            </a:ln>
            <a:effectLst>
              <a:softEdge rad="112500"/>
            </a:effectLst>
          </p:spPr>
        </p:pic>
        <p:sp>
          <p:nvSpPr>
            <p:cNvPr id="72739" name="Freeform 35"/>
            <p:cNvSpPr>
              <a:spLocks/>
            </p:cNvSpPr>
            <p:nvPr/>
          </p:nvSpPr>
          <p:spPr bwMode="auto">
            <a:xfrm>
              <a:off x="-191221" y="4038854"/>
              <a:ext cx="3200778" cy="3023397"/>
            </a:xfrm>
            <a:custGeom>
              <a:avLst/>
              <a:gdLst/>
              <a:ahLst/>
              <a:cxnLst>
                <a:cxn ang="0">
                  <a:pos x="3422" y="4162"/>
                </a:cxn>
                <a:cxn ang="0">
                  <a:pos x="3551" y="4052"/>
                </a:cxn>
                <a:cxn ang="0">
                  <a:pos x="3672" y="3932"/>
                </a:cxn>
                <a:cxn ang="0">
                  <a:pos x="3785" y="3802"/>
                </a:cxn>
                <a:cxn ang="0">
                  <a:pos x="3887" y="3663"/>
                </a:cxn>
                <a:cxn ang="0">
                  <a:pos x="3980" y="3516"/>
                </a:cxn>
                <a:cxn ang="0">
                  <a:pos x="4062" y="3362"/>
                </a:cxn>
                <a:cxn ang="0">
                  <a:pos x="4133" y="3200"/>
                </a:cxn>
                <a:cxn ang="0">
                  <a:pos x="4193" y="3031"/>
                </a:cxn>
                <a:cxn ang="0">
                  <a:pos x="4240" y="2857"/>
                </a:cxn>
                <a:cxn ang="0">
                  <a:pos x="4274" y="2677"/>
                </a:cxn>
                <a:cxn ang="0">
                  <a:pos x="4295" y="2492"/>
                </a:cxn>
                <a:cxn ang="0">
                  <a:pos x="4303" y="2303"/>
                </a:cxn>
                <a:cxn ang="0">
                  <a:pos x="4295" y="2114"/>
                </a:cxn>
                <a:cxn ang="0">
                  <a:pos x="4274" y="1930"/>
                </a:cxn>
                <a:cxn ang="0">
                  <a:pos x="4240" y="1750"/>
                </a:cxn>
                <a:cxn ang="0">
                  <a:pos x="4193" y="1575"/>
                </a:cxn>
                <a:cxn ang="0">
                  <a:pos x="4133" y="1407"/>
                </a:cxn>
                <a:cxn ang="0">
                  <a:pos x="4062" y="1245"/>
                </a:cxn>
                <a:cxn ang="0">
                  <a:pos x="3980" y="1090"/>
                </a:cxn>
                <a:cxn ang="0">
                  <a:pos x="3887" y="943"/>
                </a:cxn>
                <a:cxn ang="0">
                  <a:pos x="3785" y="804"/>
                </a:cxn>
                <a:cxn ang="0">
                  <a:pos x="3672" y="675"/>
                </a:cxn>
                <a:cxn ang="0">
                  <a:pos x="3551" y="554"/>
                </a:cxn>
                <a:cxn ang="0">
                  <a:pos x="3422" y="444"/>
                </a:cxn>
                <a:cxn ang="0">
                  <a:pos x="3285" y="345"/>
                </a:cxn>
                <a:cxn ang="0">
                  <a:pos x="3140" y="257"/>
                </a:cxn>
                <a:cxn ang="0">
                  <a:pos x="2989" y="181"/>
                </a:cxn>
                <a:cxn ang="0">
                  <a:pos x="2831" y="117"/>
                </a:cxn>
                <a:cxn ang="0">
                  <a:pos x="2668" y="67"/>
                </a:cxn>
                <a:cxn ang="0">
                  <a:pos x="2500" y="30"/>
                </a:cxn>
                <a:cxn ang="0">
                  <a:pos x="2328" y="8"/>
                </a:cxn>
                <a:cxn ang="0">
                  <a:pos x="2151" y="0"/>
                </a:cxn>
                <a:cxn ang="0">
                  <a:pos x="1975" y="8"/>
                </a:cxn>
                <a:cxn ang="0">
                  <a:pos x="1802" y="30"/>
                </a:cxn>
                <a:cxn ang="0">
                  <a:pos x="1634" y="67"/>
                </a:cxn>
                <a:cxn ang="0">
                  <a:pos x="1471" y="117"/>
                </a:cxn>
                <a:cxn ang="0">
                  <a:pos x="1314" y="181"/>
                </a:cxn>
                <a:cxn ang="0">
                  <a:pos x="1163" y="257"/>
                </a:cxn>
                <a:cxn ang="0">
                  <a:pos x="1018" y="345"/>
                </a:cxn>
                <a:cxn ang="0">
                  <a:pos x="881" y="444"/>
                </a:cxn>
                <a:cxn ang="0">
                  <a:pos x="751" y="554"/>
                </a:cxn>
                <a:cxn ang="0">
                  <a:pos x="630" y="675"/>
                </a:cxn>
                <a:cxn ang="0">
                  <a:pos x="518" y="804"/>
                </a:cxn>
                <a:cxn ang="0">
                  <a:pos x="449" y="897"/>
                </a:cxn>
              </a:cxnLst>
              <a:rect l="0" t="0" r="r" b="b"/>
              <a:pathLst>
                <a:path w="4302" h="4606">
                  <a:moveTo>
                    <a:pt x="3422" y="4162"/>
                  </a:moveTo>
                  <a:lnTo>
                    <a:pt x="3551" y="4052"/>
                  </a:lnTo>
                  <a:lnTo>
                    <a:pt x="3672" y="3932"/>
                  </a:lnTo>
                  <a:lnTo>
                    <a:pt x="3785" y="3802"/>
                  </a:lnTo>
                  <a:lnTo>
                    <a:pt x="3887" y="3663"/>
                  </a:lnTo>
                  <a:lnTo>
                    <a:pt x="3980" y="3516"/>
                  </a:lnTo>
                  <a:lnTo>
                    <a:pt x="4062" y="3362"/>
                  </a:lnTo>
                  <a:lnTo>
                    <a:pt x="4133" y="3200"/>
                  </a:lnTo>
                  <a:lnTo>
                    <a:pt x="4193" y="3031"/>
                  </a:lnTo>
                  <a:lnTo>
                    <a:pt x="4240" y="2857"/>
                  </a:lnTo>
                  <a:lnTo>
                    <a:pt x="4274" y="2677"/>
                  </a:lnTo>
                  <a:lnTo>
                    <a:pt x="4295" y="2492"/>
                  </a:lnTo>
                  <a:lnTo>
                    <a:pt x="4303" y="2303"/>
                  </a:lnTo>
                  <a:lnTo>
                    <a:pt x="4295" y="2114"/>
                  </a:lnTo>
                  <a:lnTo>
                    <a:pt x="4274" y="1930"/>
                  </a:lnTo>
                  <a:lnTo>
                    <a:pt x="4240" y="1750"/>
                  </a:lnTo>
                  <a:lnTo>
                    <a:pt x="4193" y="1575"/>
                  </a:lnTo>
                  <a:lnTo>
                    <a:pt x="4133" y="1407"/>
                  </a:lnTo>
                  <a:lnTo>
                    <a:pt x="4062" y="1245"/>
                  </a:lnTo>
                  <a:lnTo>
                    <a:pt x="3980" y="1090"/>
                  </a:lnTo>
                  <a:lnTo>
                    <a:pt x="3887" y="943"/>
                  </a:lnTo>
                  <a:lnTo>
                    <a:pt x="3785" y="804"/>
                  </a:lnTo>
                  <a:lnTo>
                    <a:pt x="3672" y="675"/>
                  </a:lnTo>
                  <a:lnTo>
                    <a:pt x="3551" y="554"/>
                  </a:lnTo>
                  <a:lnTo>
                    <a:pt x="3422" y="444"/>
                  </a:lnTo>
                  <a:lnTo>
                    <a:pt x="3285" y="345"/>
                  </a:lnTo>
                  <a:lnTo>
                    <a:pt x="3140" y="257"/>
                  </a:lnTo>
                  <a:lnTo>
                    <a:pt x="2989" y="181"/>
                  </a:lnTo>
                  <a:lnTo>
                    <a:pt x="2831" y="117"/>
                  </a:lnTo>
                  <a:lnTo>
                    <a:pt x="2668" y="67"/>
                  </a:lnTo>
                  <a:lnTo>
                    <a:pt x="2500" y="30"/>
                  </a:lnTo>
                  <a:lnTo>
                    <a:pt x="2328" y="8"/>
                  </a:lnTo>
                  <a:lnTo>
                    <a:pt x="2151" y="0"/>
                  </a:lnTo>
                  <a:lnTo>
                    <a:pt x="1975" y="8"/>
                  </a:lnTo>
                  <a:lnTo>
                    <a:pt x="1802" y="30"/>
                  </a:lnTo>
                  <a:lnTo>
                    <a:pt x="1634" y="67"/>
                  </a:lnTo>
                  <a:lnTo>
                    <a:pt x="1471" y="117"/>
                  </a:lnTo>
                  <a:lnTo>
                    <a:pt x="1314" y="181"/>
                  </a:lnTo>
                  <a:lnTo>
                    <a:pt x="1163" y="257"/>
                  </a:lnTo>
                  <a:lnTo>
                    <a:pt x="1018" y="345"/>
                  </a:lnTo>
                  <a:lnTo>
                    <a:pt x="881" y="444"/>
                  </a:lnTo>
                  <a:lnTo>
                    <a:pt x="751" y="554"/>
                  </a:lnTo>
                  <a:lnTo>
                    <a:pt x="630" y="675"/>
                  </a:lnTo>
                  <a:lnTo>
                    <a:pt x="518" y="804"/>
                  </a:lnTo>
                  <a:lnTo>
                    <a:pt x="449" y="897"/>
                  </a:lnTo>
                </a:path>
              </a:pathLst>
            </a:custGeom>
            <a:noFill/>
            <a:ln w="6007">
              <a:solidFill>
                <a:srgbClr val="FEFFFE"/>
              </a:solid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72740" name="Freeform 36"/>
            <p:cNvSpPr>
              <a:spLocks/>
            </p:cNvSpPr>
            <p:nvPr/>
          </p:nvSpPr>
          <p:spPr bwMode="auto">
            <a:xfrm>
              <a:off x="-191221" y="4038854"/>
              <a:ext cx="3200778" cy="3023397"/>
            </a:xfrm>
            <a:custGeom>
              <a:avLst/>
              <a:gdLst/>
              <a:ahLst/>
              <a:cxnLst>
                <a:cxn ang="0">
                  <a:pos x="449" y="3709"/>
                </a:cxn>
                <a:cxn ang="0">
                  <a:pos x="518" y="3802"/>
                </a:cxn>
                <a:cxn ang="0">
                  <a:pos x="630" y="3932"/>
                </a:cxn>
                <a:cxn ang="0">
                  <a:pos x="751" y="4052"/>
                </a:cxn>
                <a:cxn ang="0">
                  <a:pos x="881" y="4162"/>
                </a:cxn>
                <a:cxn ang="0">
                  <a:pos x="914" y="4186"/>
                </a:cxn>
              </a:cxnLst>
              <a:rect l="0" t="0" r="r" b="b"/>
              <a:pathLst>
                <a:path w="4302" h="4606">
                  <a:moveTo>
                    <a:pt x="449" y="3709"/>
                  </a:moveTo>
                  <a:lnTo>
                    <a:pt x="518" y="3802"/>
                  </a:lnTo>
                  <a:lnTo>
                    <a:pt x="630" y="3932"/>
                  </a:lnTo>
                  <a:lnTo>
                    <a:pt x="751" y="4052"/>
                  </a:lnTo>
                  <a:lnTo>
                    <a:pt x="881" y="4162"/>
                  </a:lnTo>
                  <a:lnTo>
                    <a:pt x="914" y="4186"/>
                  </a:lnTo>
                </a:path>
              </a:pathLst>
            </a:custGeom>
            <a:noFill/>
            <a:ln w="6007">
              <a:solidFill>
                <a:srgbClr val="FEFFFE"/>
              </a:solid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72741" name="Freeform 37"/>
            <p:cNvSpPr>
              <a:spLocks/>
            </p:cNvSpPr>
            <p:nvPr/>
          </p:nvSpPr>
          <p:spPr bwMode="auto">
            <a:xfrm>
              <a:off x="-191221" y="4038854"/>
              <a:ext cx="3200778" cy="3023397"/>
            </a:xfrm>
            <a:custGeom>
              <a:avLst/>
              <a:gdLst/>
              <a:ahLst/>
              <a:cxnLst>
                <a:cxn ang="0">
                  <a:pos x="3389" y="4186"/>
                </a:cxn>
                <a:cxn ang="0">
                  <a:pos x="3422" y="4162"/>
                </a:cxn>
              </a:cxnLst>
              <a:rect l="0" t="0" r="r" b="b"/>
              <a:pathLst>
                <a:path w="4302" h="4606">
                  <a:moveTo>
                    <a:pt x="3389" y="4186"/>
                  </a:moveTo>
                  <a:lnTo>
                    <a:pt x="3422" y="4162"/>
                  </a:lnTo>
                </a:path>
              </a:pathLst>
            </a:custGeom>
            <a:noFill/>
            <a:ln w="6007">
              <a:solidFill>
                <a:srgbClr val="FEFFFE"/>
              </a:solid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pic>
          <p:nvPicPr>
            <p:cNvPr id="72742" name="Picture 38"/>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814976" y="4792407"/>
              <a:ext cx="3309085" cy="2191731"/>
            </a:xfrm>
            <a:prstGeom prst="ellipse">
              <a:avLst/>
            </a:prstGeom>
            <a:ln>
              <a:noFill/>
            </a:ln>
            <a:effectLst>
              <a:softEdge rad="112500"/>
            </a:effectLst>
          </p:spPr>
        </p:pic>
        <p:sp>
          <p:nvSpPr>
            <p:cNvPr id="72747" name="Freeform 43"/>
            <p:cNvSpPr>
              <a:spLocks/>
            </p:cNvSpPr>
            <p:nvPr/>
          </p:nvSpPr>
          <p:spPr bwMode="auto">
            <a:xfrm>
              <a:off x="2883073" y="4839667"/>
              <a:ext cx="3304196" cy="2286912"/>
            </a:xfrm>
            <a:custGeom>
              <a:avLst/>
              <a:gdLst/>
              <a:ahLst/>
              <a:cxnLst>
                <a:cxn ang="0">
                  <a:pos x="3907" y="2875"/>
                </a:cxn>
                <a:cxn ang="0">
                  <a:pos x="4013" y="2770"/>
                </a:cxn>
                <a:cxn ang="0">
                  <a:pos x="4108" y="2659"/>
                </a:cxn>
                <a:cxn ang="0">
                  <a:pos x="4193" y="2542"/>
                </a:cxn>
                <a:cxn ang="0">
                  <a:pos x="4267" y="2420"/>
                </a:cxn>
                <a:cxn ang="0">
                  <a:pos x="4328" y="2292"/>
                </a:cxn>
                <a:cxn ang="0">
                  <a:pos x="4377" y="2160"/>
                </a:cxn>
                <a:cxn ang="0">
                  <a:pos x="4412" y="2024"/>
                </a:cxn>
                <a:cxn ang="0">
                  <a:pos x="4434" y="1885"/>
                </a:cxn>
                <a:cxn ang="0">
                  <a:pos x="4441" y="1742"/>
                </a:cxn>
                <a:cxn ang="0">
                  <a:pos x="4434" y="1599"/>
                </a:cxn>
                <a:cxn ang="0">
                  <a:pos x="4412" y="1459"/>
                </a:cxn>
                <a:cxn ang="0">
                  <a:pos x="4377" y="1323"/>
                </a:cxn>
                <a:cxn ang="0">
                  <a:pos x="4328" y="1191"/>
                </a:cxn>
                <a:cxn ang="0">
                  <a:pos x="4267" y="1064"/>
                </a:cxn>
                <a:cxn ang="0">
                  <a:pos x="4193" y="941"/>
                </a:cxn>
                <a:cxn ang="0">
                  <a:pos x="4108" y="824"/>
                </a:cxn>
                <a:cxn ang="0">
                  <a:pos x="4013" y="713"/>
                </a:cxn>
                <a:cxn ang="0">
                  <a:pos x="3907" y="608"/>
                </a:cxn>
                <a:cxn ang="0">
                  <a:pos x="3791" y="510"/>
                </a:cxn>
                <a:cxn ang="0">
                  <a:pos x="3666" y="419"/>
                </a:cxn>
                <a:cxn ang="0">
                  <a:pos x="3532" y="336"/>
                </a:cxn>
                <a:cxn ang="0">
                  <a:pos x="3390" y="261"/>
                </a:cxn>
                <a:cxn ang="0">
                  <a:pos x="3241" y="194"/>
                </a:cxn>
                <a:cxn ang="0">
                  <a:pos x="3085" y="137"/>
                </a:cxn>
                <a:cxn ang="0">
                  <a:pos x="2923" y="89"/>
                </a:cxn>
                <a:cxn ang="0">
                  <a:pos x="2754" y="51"/>
                </a:cxn>
                <a:cxn ang="0">
                  <a:pos x="2581" y="23"/>
                </a:cxn>
                <a:cxn ang="0">
                  <a:pos x="2403" y="6"/>
                </a:cxn>
                <a:cxn ang="0">
                  <a:pos x="2221" y="0"/>
                </a:cxn>
                <a:cxn ang="0">
                  <a:pos x="2039" y="6"/>
                </a:cxn>
                <a:cxn ang="0">
                  <a:pos x="1861" y="23"/>
                </a:cxn>
                <a:cxn ang="0">
                  <a:pos x="1687" y="51"/>
                </a:cxn>
                <a:cxn ang="0">
                  <a:pos x="1519" y="89"/>
                </a:cxn>
                <a:cxn ang="0">
                  <a:pos x="1356" y="137"/>
                </a:cxn>
                <a:cxn ang="0">
                  <a:pos x="1200" y="194"/>
                </a:cxn>
                <a:cxn ang="0">
                  <a:pos x="1051" y="261"/>
                </a:cxn>
                <a:cxn ang="0">
                  <a:pos x="909" y="336"/>
                </a:cxn>
                <a:cxn ang="0">
                  <a:pos x="776" y="419"/>
                </a:cxn>
                <a:cxn ang="0">
                  <a:pos x="651" y="510"/>
                </a:cxn>
                <a:cxn ang="0">
                  <a:pos x="535" y="608"/>
                </a:cxn>
                <a:cxn ang="0">
                  <a:pos x="429" y="713"/>
                </a:cxn>
                <a:cxn ang="0">
                  <a:pos x="333" y="824"/>
                </a:cxn>
                <a:cxn ang="0">
                  <a:pos x="248" y="941"/>
                </a:cxn>
                <a:cxn ang="0">
                  <a:pos x="175" y="1064"/>
                </a:cxn>
                <a:cxn ang="0">
                  <a:pos x="113" y="1191"/>
                </a:cxn>
                <a:cxn ang="0">
                  <a:pos x="65" y="1323"/>
                </a:cxn>
                <a:cxn ang="0">
                  <a:pos x="29" y="1459"/>
                </a:cxn>
                <a:cxn ang="0">
                  <a:pos x="8" y="1599"/>
                </a:cxn>
                <a:cxn ang="0">
                  <a:pos x="0" y="1742"/>
                </a:cxn>
                <a:cxn ang="0">
                  <a:pos x="8" y="1885"/>
                </a:cxn>
                <a:cxn ang="0">
                  <a:pos x="29" y="2024"/>
                </a:cxn>
                <a:cxn ang="0">
                  <a:pos x="65" y="2160"/>
                </a:cxn>
                <a:cxn ang="0">
                  <a:pos x="113" y="2292"/>
                </a:cxn>
                <a:cxn ang="0">
                  <a:pos x="175" y="2420"/>
                </a:cxn>
                <a:cxn ang="0">
                  <a:pos x="248" y="2542"/>
                </a:cxn>
                <a:cxn ang="0">
                  <a:pos x="333" y="2659"/>
                </a:cxn>
                <a:cxn ang="0">
                  <a:pos x="429" y="2770"/>
                </a:cxn>
                <a:cxn ang="0">
                  <a:pos x="535" y="2875"/>
                </a:cxn>
                <a:cxn ang="0">
                  <a:pos x="642" y="2966"/>
                </a:cxn>
              </a:cxnLst>
              <a:rect l="0" t="0" r="r" b="b"/>
              <a:pathLst>
                <a:path w="4441" h="3484">
                  <a:moveTo>
                    <a:pt x="3907" y="2875"/>
                  </a:moveTo>
                  <a:lnTo>
                    <a:pt x="4013" y="2770"/>
                  </a:lnTo>
                  <a:lnTo>
                    <a:pt x="4108" y="2659"/>
                  </a:lnTo>
                  <a:lnTo>
                    <a:pt x="4193" y="2542"/>
                  </a:lnTo>
                  <a:lnTo>
                    <a:pt x="4267" y="2420"/>
                  </a:lnTo>
                  <a:lnTo>
                    <a:pt x="4328" y="2292"/>
                  </a:lnTo>
                  <a:lnTo>
                    <a:pt x="4377" y="2160"/>
                  </a:lnTo>
                  <a:lnTo>
                    <a:pt x="4412" y="2024"/>
                  </a:lnTo>
                  <a:lnTo>
                    <a:pt x="4434" y="1885"/>
                  </a:lnTo>
                  <a:lnTo>
                    <a:pt x="4441" y="1742"/>
                  </a:lnTo>
                  <a:lnTo>
                    <a:pt x="4434" y="1599"/>
                  </a:lnTo>
                  <a:lnTo>
                    <a:pt x="4412" y="1459"/>
                  </a:lnTo>
                  <a:lnTo>
                    <a:pt x="4377" y="1323"/>
                  </a:lnTo>
                  <a:lnTo>
                    <a:pt x="4328" y="1191"/>
                  </a:lnTo>
                  <a:lnTo>
                    <a:pt x="4267" y="1064"/>
                  </a:lnTo>
                  <a:lnTo>
                    <a:pt x="4193" y="941"/>
                  </a:lnTo>
                  <a:lnTo>
                    <a:pt x="4108" y="824"/>
                  </a:lnTo>
                  <a:lnTo>
                    <a:pt x="4013" y="713"/>
                  </a:lnTo>
                  <a:lnTo>
                    <a:pt x="3907" y="608"/>
                  </a:lnTo>
                  <a:lnTo>
                    <a:pt x="3791" y="510"/>
                  </a:lnTo>
                  <a:lnTo>
                    <a:pt x="3666" y="419"/>
                  </a:lnTo>
                  <a:lnTo>
                    <a:pt x="3532" y="336"/>
                  </a:lnTo>
                  <a:lnTo>
                    <a:pt x="3390" y="261"/>
                  </a:lnTo>
                  <a:lnTo>
                    <a:pt x="3241" y="194"/>
                  </a:lnTo>
                  <a:lnTo>
                    <a:pt x="3085" y="137"/>
                  </a:lnTo>
                  <a:lnTo>
                    <a:pt x="2923" y="89"/>
                  </a:lnTo>
                  <a:lnTo>
                    <a:pt x="2754" y="51"/>
                  </a:lnTo>
                  <a:lnTo>
                    <a:pt x="2581" y="23"/>
                  </a:lnTo>
                  <a:lnTo>
                    <a:pt x="2403" y="6"/>
                  </a:lnTo>
                  <a:lnTo>
                    <a:pt x="2221" y="0"/>
                  </a:lnTo>
                  <a:lnTo>
                    <a:pt x="2039" y="6"/>
                  </a:lnTo>
                  <a:lnTo>
                    <a:pt x="1861" y="23"/>
                  </a:lnTo>
                  <a:lnTo>
                    <a:pt x="1687" y="51"/>
                  </a:lnTo>
                  <a:lnTo>
                    <a:pt x="1519" y="89"/>
                  </a:lnTo>
                  <a:lnTo>
                    <a:pt x="1356" y="137"/>
                  </a:lnTo>
                  <a:lnTo>
                    <a:pt x="1200" y="194"/>
                  </a:lnTo>
                  <a:lnTo>
                    <a:pt x="1051" y="261"/>
                  </a:lnTo>
                  <a:lnTo>
                    <a:pt x="909" y="336"/>
                  </a:lnTo>
                  <a:lnTo>
                    <a:pt x="776" y="419"/>
                  </a:lnTo>
                  <a:lnTo>
                    <a:pt x="651" y="510"/>
                  </a:lnTo>
                  <a:lnTo>
                    <a:pt x="535" y="608"/>
                  </a:lnTo>
                  <a:lnTo>
                    <a:pt x="429" y="713"/>
                  </a:lnTo>
                  <a:lnTo>
                    <a:pt x="333" y="824"/>
                  </a:lnTo>
                  <a:lnTo>
                    <a:pt x="248" y="941"/>
                  </a:lnTo>
                  <a:lnTo>
                    <a:pt x="175" y="1064"/>
                  </a:lnTo>
                  <a:lnTo>
                    <a:pt x="113" y="1191"/>
                  </a:lnTo>
                  <a:lnTo>
                    <a:pt x="65" y="1323"/>
                  </a:lnTo>
                  <a:lnTo>
                    <a:pt x="29" y="1459"/>
                  </a:lnTo>
                  <a:lnTo>
                    <a:pt x="8" y="1599"/>
                  </a:lnTo>
                  <a:lnTo>
                    <a:pt x="0" y="1742"/>
                  </a:lnTo>
                  <a:lnTo>
                    <a:pt x="8" y="1885"/>
                  </a:lnTo>
                  <a:lnTo>
                    <a:pt x="29" y="2024"/>
                  </a:lnTo>
                  <a:lnTo>
                    <a:pt x="65" y="2160"/>
                  </a:lnTo>
                  <a:lnTo>
                    <a:pt x="113" y="2292"/>
                  </a:lnTo>
                  <a:lnTo>
                    <a:pt x="175" y="2420"/>
                  </a:lnTo>
                  <a:lnTo>
                    <a:pt x="248" y="2542"/>
                  </a:lnTo>
                  <a:lnTo>
                    <a:pt x="333" y="2659"/>
                  </a:lnTo>
                  <a:lnTo>
                    <a:pt x="429" y="2770"/>
                  </a:lnTo>
                  <a:lnTo>
                    <a:pt x="535" y="2875"/>
                  </a:lnTo>
                  <a:lnTo>
                    <a:pt x="642" y="2966"/>
                  </a:lnTo>
                </a:path>
              </a:pathLst>
            </a:custGeom>
            <a:noFill/>
            <a:ln w="38100">
              <a:solidFill>
                <a:srgbClr val="FEFFFE"/>
              </a:solid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72748" name="Freeform 44"/>
            <p:cNvSpPr>
              <a:spLocks/>
            </p:cNvSpPr>
            <p:nvPr/>
          </p:nvSpPr>
          <p:spPr bwMode="auto">
            <a:xfrm>
              <a:off x="2883073" y="4839667"/>
              <a:ext cx="3304196" cy="2286912"/>
            </a:xfrm>
            <a:custGeom>
              <a:avLst/>
              <a:gdLst/>
              <a:ahLst/>
              <a:cxnLst>
                <a:cxn ang="0">
                  <a:pos x="3800" y="2966"/>
                </a:cxn>
                <a:cxn ang="0">
                  <a:pos x="3907" y="2875"/>
                </a:cxn>
              </a:cxnLst>
              <a:rect l="0" t="0" r="r" b="b"/>
              <a:pathLst>
                <a:path w="4441" h="3484">
                  <a:moveTo>
                    <a:pt x="3800" y="2966"/>
                  </a:moveTo>
                  <a:lnTo>
                    <a:pt x="3907" y="2875"/>
                  </a:lnTo>
                </a:path>
              </a:pathLst>
            </a:custGeom>
            <a:noFill/>
            <a:ln w="38100">
              <a:solidFill>
                <a:srgbClr val="FEFFFE"/>
              </a:solid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72749" name="Freeform 45"/>
            <p:cNvSpPr>
              <a:spLocks/>
            </p:cNvSpPr>
            <p:nvPr/>
          </p:nvSpPr>
          <p:spPr bwMode="auto">
            <a:xfrm>
              <a:off x="141356" y="32820"/>
              <a:ext cx="5007260" cy="0"/>
            </a:xfrm>
            <a:custGeom>
              <a:avLst/>
              <a:gdLst/>
              <a:ahLst/>
              <a:cxnLst>
                <a:cxn ang="0">
                  <a:pos x="6731" y="0"/>
                </a:cxn>
                <a:cxn ang="0">
                  <a:pos x="2" y="0"/>
                </a:cxn>
              </a:cxnLst>
              <a:rect l="0" t="0" r="r" b="b"/>
              <a:pathLst>
                <a:path w="6730">
                  <a:moveTo>
                    <a:pt x="6731" y="0"/>
                  </a:moveTo>
                  <a:lnTo>
                    <a:pt x="2" y="0"/>
                  </a:lnTo>
                </a:path>
              </a:pathLst>
            </a:custGeom>
            <a:noFill/>
            <a:ln w="63500">
              <a:solidFill>
                <a:srgbClr val="1D89A3"/>
              </a:solid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sp>
          <p:nvSpPr>
            <p:cNvPr id="72750" name="Freeform 46"/>
            <p:cNvSpPr>
              <a:spLocks/>
            </p:cNvSpPr>
            <p:nvPr/>
          </p:nvSpPr>
          <p:spPr bwMode="auto">
            <a:xfrm>
              <a:off x="141356" y="32820"/>
              <a:ext cx="5007260" cy="0"/>
            </a:xfrm>
            <a:custGeom>
              <a:avLst/>
              <a:gdLst/>
              <a:ahLst/>
              <a:cxnLst>
                <a:cxn ang="0">
                  <a:pos x="2" y="0"/>
                </a:cxn>
                <a:cxn ang="0">
                  <a:pos x="6731" y="0"/>
                </a:cxn>
              </a:cxnLst>
              <a:rect l="0" t="0" r="r" b="b"/>
              <a:pathLst>
                <a:path w="6730">
                  <a:moveTo>
                    <a:pt x="2" y="0"/>
                  </a:moveTo>
                  <a:lnTo>
                    <a:pt x="6731" y="0"/>
                  </a:lnTo>
                </a:path>
              </a:pathLst>
            </a:custGeom>
            <a:noFill/>
            <a:ln w="63500">
              <a:solidFill>
                <a:srgbClr val="1D89A3"/>
              </a:solid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grpSp>
      <p:sp>
        <p:nvSpPr>
          <p:cNvPr id="72751" name="WordArt 47"/>
          <p:cNvSpPr>
            <a:spLocks noChangeArrowheads="1" noChangeShapeType="1" noTextEdit="1"/>
          </p:cNvSpPr>
          <p:nvPr/>
        </p:nvSpPr>
        <p:spPr bwMode="auto">
          <a:xfrm rot="21420000">
            <a:off x="3816572" y="1457715"/>
            <a:ext cx="2665566" cy="321534"/>
          </a:xfrm>
          <a:prstGeom prst="rect">
            <a:avLst/>
          </a:prstGeom>
        </p:spPr>
        <p:txBody>
          <a:bodyPr wrap="none" fromWordArt="1">
            <a:prstTxWarp prst="textPlain">
              <a:avLst>
                <a:gd name="adj" fmla="val 50000"/>
              </a:avLst>
            </a:prstTxWarp>
          </a:bodyPr>
          <a:lstStyle/>
          <a:p>
            <a:pPr algn="ctr" defTabSz="914400"/>
            <a:r>
              <a:rPr lang="fr-FR" sz="1500" b="1" kern="10" dirty="0">
                <a:ln w="9525">
                  <a:noFill/>
                  <a:round/>
                  <a:headEnd/>
                  <a:tailEnd/>
                </a:ln>
                <a:solidFill>
                  <a:srgbClr val="1D89A3"/>
                </a:solidFill>
                <a:latin typeface="&amp;quot"/>
              </a:rPr>
              <a:t>septembre 2015 et 2016</a:t>
            </a:r>
          </a:p>
        </p:txBody>
      </p:sp>
      <p:sp>
        <p:nvSpPr>
          <p:cNvPr id="50" name="ZoneTexte 49"/>
          <p:cNvSpPr txBox="1"/>
          <p:nvPr/>
        </p:nvSpPr>
        <p:spPr>
          <a:xfrm>
            <a:off x="4767416" y="2022780"/>
            <a:ext cx="3214710" cy="3293209"/>
          </a:xfrm>
          <a:prstGeom prst="rect">
            <a:avLst/>
          </a:prstGeom>
          <a:noFill/>
        </p:spPr>
        <p:txBody>
          <a:bodyPr wrap="square" rtlCol="0">
            <a:spAutoFit/>
          </a:bodyPr>
          <a:lstStyle/>
          <a:p>
            <a:pPr algn="ctr" defTabSz="914400"/>
            <a:r>
              <a:rPr lang="fr-FR" b="1" dirty="0">
                <a:solidFill>
                  <a:prstClr val="white">
                    <a:lumMod val="95000"/>
                  </a:prstClr>
                </a:solidFill>
                <a:latin typeface="Calibri"/>
              </a:rPr>
              <a:t>JOURNEE DE SENSIBILISATION </a:t>
            </a:r>
          </a:p>
          <a:p>
            <a:pPr algn="ctr" defTabSz="914400"/>
            <a:r>
              <a:rPr lang="fr-FR" b="1" dirty="0">
                <a:solidFill>
                  <a:prstClr val="white">
                    <a:lumMod val="95000"/>
                  </a:prstClr>
                </a:solidFill>
                <a:latin typeface="Calibri"/>
              </a:rPr>
              <a:t>surpoids et obésité de l’enfant à l’adulte à Besançon</a:t>
            </a:r>
          </a:p>
          <a:p>
            <a:pPr defTabSz="914400"/>
            <a:endParaRPr lang="fr-FR" sz="1400" dirty="0">
              <a:solidFill>
                <a:prstClr val="white">
                  <a:lumMod val="95000"/>
                </a:prstClr>
              </a:solidFill>
              <a:latin typeface="Calibri"/>
            </a:endParaRPr>
          </a:p>
          <a:p>
            <a:pPr defTabSz="914400"/>
            <a:r>
              <a:rPr lang="fr-FR" sz="1400" dirty="0">
                <a:solidFill>
                  <a:prstClr val="white">
                    <a:lumMod val="95000"/>
                  </a:prstClr>
                </a:solidFill>
                <a:latin typeface="Calibri"/>
              </a:rPr>
              <a:t>village d’un jour composé de 8 thématiques accueillant des espaces d’information et d’échanges à destination des enfants, adolescents, femmes enceinte et des adultes. La deuxième édition régionale à caractère informatif et ludique pour mettre en lumière la prise en charge  et le bien être.</a:t>
            </a:r>
          </a:p>
          <a:p>
            <a:pPr defTabSz="914400"/>
            <a:endParaRPr lang="fr-FR" sz="1400" dirty="0">
              <a:solidFill>
                <a:prstClr val="white">
                  <a:lumMod val="95000"/>
                </a:prstClr>
              </a:solidFill>
              <a:latin typeface="Calibri"/>
            </a:endParaRPr>
          </a:p>
          <a:p>
            <a:pPr defTabSz="914400"/>
            <a:r>
              <a:rPr lang="fr-FR" sz="1400" dirty="0">
                <a:solidFill>
                  <a:prstClr val="white">
                    <a:lumMod val="95000"/>
                  </a:prstClr>
                </a:solidFill>
                <a:latin typeface="Calibri"/>
              </a:rPr>
              <a:t>	</a:t>
            </a:r>
          </a:p>
        </p:txBody>
      </p:sp>
      <p:pic>
        <p:nvPicPr>
          <p:cNvPr id="2" name="Image 1"/>
          <p:cNvPicPr>
            <a:picLocks noChangeAspect="1"/>
          </p:cNvPicPr>
          <p:nvPr/>
        </p:nvPicPr>
        <p:blipFill rotWithShape="1">
          <a:blip r:embed="rId6" cstate="print">
            <a:extLst>
              <a:ext uri="{28A0092B-C50C-407E-A947-70E740481C1C}">
                <a14:useLocalDpi xmlns:a14="http://schemas.microsoft.com/office/drawing/2010/main" val="0"/>
              </a:ext>
            </a:extLst>
          </a:blip>
          <a:srcRect b="12502"/>
          <a:stretch/>
        </p:blipFill>
        <p:spPr>
          <a:xfrm>
            <a:off x="1665356" y="114291"/>
            <a:ext cx="2174118" cy="1259963"/>
          </a:xfrm>
          <a:prstGeom prst="rect">
            <a:avLst/>
          </a:prstGeom>
        </p:spPr>
      </p:pic>
      <p:pic>
        <p:nvPicPr>
          <p:cNvPr id="3" name="Image 2"/>
          <p:cNvPicPr>
            <a:picLocks noChangeAspect="1"/>
          </p:cNvPicPr>
          <p:nvPr/>
        </p:nvPicPr>
        <p:blipFill rotWithShape="1">
          <a:blip r:embed="rId7" cstate="print">
            <a:extLst>
              <a:ext uri="{28A0092B-C50C-407E-A947-70E740481C1C}">
                <a14:useLocalDpi xmlns:a14="http://schemas.microsoft.com/office/drawing/2010/main" val="0"/>
              </a:ext>
            </a:extLst>
          </a:blip>
          <a:srcRect b="11470"/>
          <a:stretch/>
        </p:blipFill>
        <p:spPr>
          <a:xfrm>
            <a:off x="3870543" y="89575"/>
            <a:ext cx="2618182" cy="1274833"/>
          </a:xfrm>
          <a:prstGeom prst="rect">
            <a:avLst/>
          </a:prstGeom>
        </p:spPr>
      </p:pic>
      <p:pic>
        <p:nvPicPr>
          <p:cNvPr id="5" name="Image 4"/>
          <p:cNvPicPr>
            <a:picLocks noChangeAspect="1"/>
          </p:cNvPicPr>
          <p:nvPr/>
        </p:nvPicPr>
        <p:blipFill rotWithShape="1">
          <a:blip r:embed="rId8" cstate="print">
            <a:extLst>
              <a:ext uri="{28A0092B-C50C-407E-A947-70E740481C1C}">
                <a14:useLocalDpi xmlns:a14="http://schemas.microsoft.com/office/drawing/2010/main" val="0"/>
              </a:ext>
            </a:extLst>
          </a:blip>
          <a:srcRect l="17155" t="16967" b="13026"/>
          <a:stretch/>
        </p:blipFill>
        <p:spPr>
          <a:xfrm rot="5066032">
            <a:off x="1016786" y="3227787"/>
            <a:ext cx="4052135" cy="2268000"/>
          </a:xfrm>
          <a:prstGeom prst="rect">
            <a:avLst/>
          </a:prstGeom>
        </p:spPr>
      </p:pic>
      <p:pic>
        <p:nvPicPr>
          <p:cNvPr id="7" name="Image 6"/>
          <p:cNvPicPr>
            <a:picLocks noChangeAspect="1"/>
          </p:cNvPicPr>
          <p:nvPr/>
        </p:nvPicPr>
        <p:blipFill rotWithShape="1">
          <a:blip r:embed="rId9" cstate="print">
            <a:extLst>
              <a:ext uri="{28A0092B-C50C-407E-A947-70E740481C1C}">
                <a14:useLocalDpi xmlns:a14="http://schemas.microsoft.com/office/drawing/2010/main" val="0"/>
              </a:ext>
            </a:extLst>
          </a:blip>
          <a:srcRect t="21882" b="22780"/>
          <a:stretch/>
        </p:blipFill>
        <p:spPr>
          <a:xfrm>
            <a:off x="6519794" y="100502"/>
            <a:ext cx="3261176" cy="1195311"/>
          </a:xfrm>
          <a:prstGeom prst="rect">
            <a:avLst/>
          </a:prstGeom>
        </p:spPr>
      </p:pic>
    </p:spTree>
    <p:extLst>
      <p:ext uri="{BB962C8B-B14F-4D97-AF65-F5344CB8AC3E}">
        <p14:creationId xmlns:p14="http://schemas.microsoft.com/office/powerpoint/2010/main" val="847000545"/>
      </p:ext>
    </p:extLst>
  </p:cSld>
  <p:clrMapOvr>
    <a:masterClrMapping/>
  </p:clrMapOvr>
  <p:transition advClick="0" advTm="34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e 13"/>
          <p:cNvGrpSpPr/>
          <p:nvPr/>
        </p:nvGrpSpPr>
        <p:grpSpPr>
          <a:xfrm>
            <a:off x="0" y="5315495"/>
            <a:ext cx="12192000" cy="1446280"/>
            <a:chOff x="0" y="5315495"/>
            <a:chExt cx="9144000" cy="1446280"/>
          </a:xfrm>
        </p:grpSpPr>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15495"/>
              <a:ext cx="9144000" cy="1397134"/>
            </a:xfrm>
            <a:prstGeom prst="rect">
              <a:avLst/>
            </a:prstGeom>
          </p:spPr>
        </p:pic>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5927767"/>
              <a:ext cx="834008" cy="834008"/>
            </a:xfrm>
            <a:prstGeom prst="rect">
              <a:avLst/>
            </a:prstGeom>
          </p:spPr>
        </p:pic>
        <p:pic>
          <p:nvPicPr>
            <p:cNvPr id="17" name="Imag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0161" y="5867091"/>
              <a:ext cx="551309" cy="551309"/>
            </a:xfrm>
            <a:prstGeom prst="rect">
              <a:avLst/>
            </a:prstGeom>
          </p:spPr>
        </p:pic>
        <p:pic>
          <p:nvPicPr>
            <p:cNvPr id="18" name="Imag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8116" y="5654208"/>
              <a:ext cx="719708" cy="719708"/>
            </a:xfrm>
            <a:prstGeom prst="rect">
              <a:avLst/>
            </a:prstGeom>
          </p:spPr>
        </p:pic>
        <p:pic>
          <p:nvPicPr>
            <p:cNvPr id="19" name="Imag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4128" y="5794518"/>
              <a:ext cx="439088" cy="439088"/>
            </a:xfrm>
            <a:prstGeom prst="rect">
              <a:avLst/>
            </a:prstGeom>
          </p:spPr>
        </p:pic>
      </p:grpSp>
      <p:pic>
        <p:nvPicPr>
          <p:cNvPr id="71682" name="Picture 2"/>
          <p:cNvPicPr>
            <a:picLocks noChangeAspect="1" noChangeArrowheads="1"/>
          </p:cNvPicPr>
          <p:nvPr/>
        </p:nvPicPr>
        <p:blipFill>
          <a:blip r:embed="rId7"/>
          <a:srcRect/>
          <a:stretch>
            <a:fillRect/>
          </a:stretch>
        </p:blipFill>
        <p:spPr bwMode="auto">
          <a:xfrm>
            <a:off x="834258" y="1938924"/>
            <a:ext cx="1958645" cy="2160000"/>
          </a:xfrm>
          <a:prstGeom prst="rect">
            <a:avLst/>
          </a:prstGeom>
          <a:noFill/>
        </p:spPr>
      </p:pic>
      <p:pic>
        <p:nvPicPr>
          <p:cNvPr id="23" name="Image 22" descr="FB_IMG_1448446211437.jpg"/>
          <p:cNvPicPr>
            <a:picLocks noChangeAspect="1"/>
          </p:cNvPicPr>
          <p:nvPr/>
        </p:nvPicPr>
        <p:blipFill>
          <a:blip r:embed="rId8"/>
          <a:stretch>
            <a:fillRect/>
          </a:stretch>
        </p:blipFill>
        <p:spPr>
          <a:xfrm>
            <a:off x="8150751" y="646948"/>
            <a:ext cx="3090000" cy="4320000"/>
          </a:xfrm>
          <a:prstGeom prst="rect">
            <a:avLst/>
          </a:prstGeom>
          <a:ln>
            <a:noFill/>
          </a:ln>
          <a:effectLst>
            <a:outerShdw blurRad="292100" dist="139700" dir="2700000" algn="tl" rotWithShape="0">
              <a:srgbClr val="333333">
                <a:alpha val="65000"/>
              </a:srgbClr>
            </a:outerShdw>
          </a:effectLst>
        </p:spPr>
      </p:pic>
      <p:pic>
        <p:nvPicPr>
          <p:cNvPr id="24" name="Image 23" descr="grand besancon nov dec 2014.jpg"/>
          <p:cNvPicPr>
            <a:picLocks noChangeAspect="1"/>
          </p:cNvPicPr>
          <p:nvPr/>
        </p:nvPicPr>
        <p:blipFill>
          <a:blip r:embed="rId9"/>
          <a:stretch>
            <a:fillRect/>
          </a:stretch>
        </p:blipFill>
        <p:spPr>
          <a:xfrm>
            <a:off x="5194149" y="1694062"/>
            <a:ext cx="2006029" cy="4320000"/>
          </a:xfrm>
          <a:prstGeom prst="rect">
            <a:avLst/>
          </a:prstGeom>
          <a:ln>
            <a:noFill/>
          </a:ln>
          <a:effectLst>
            <a:outerShdw blurRad="292100" dist="139700" dir="2700000" algn="tl" rotWithShape="0">
              <a:srgbClr val="333333">
                <a:alpha val="65000"/>
              </a:srgbClr>
            </a:outerShdw>
          </a:effectLst>
        </p:spPr>
      </p:pic>
      <p:pic>
        <p:nvPicPr>
          <p:cNvPr id="25" name="Image 24" descr="PIREY.jpg"/>
          <p:cNvPicPr>
            <a:picLocks noChangeAspect="1"/>
          </p:cNvPicPr>
          <p:nvPr/>
        </p:nvPicPr>
        <p:blipFill>
          <a:blip r:embed="rId10" cstate="print"/>
          <a:stretch>
            <a:fillRect/>
          </a:stretch>
        </p:blipFill>
        <p:spPr>
          <a:xfrm>
            <a:off x="3244200" y="2816782"/>
            <a:ext cx="1579500" cy="2160000"/>
          </a:xfrm>
          <a:prstGeom prst="rect">
            <a:avLst/>
          </a:prstGeom>
        </p:spPr>
      </p:pic>
      <p:sp>
        <p:nvSpPr>
          <p:cNvPr id="76" name="Rectangle 7"/>
          <p:cNvSpPr>
            <a:spLocks noChangeArrowheads="1"/>
          </p:cNvSpPr>
          <p:nvPr/>
        </p:nvSpPr>
        <p:spPr bwMode="auto">
          <a:xfrm rot="21080414">
            <a:off x="2231501" y="405005"/>
            <a:ext cx="4522007"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defTabSz="914400" fontAlgn="base">
              <a:spcBef>
                <a:spcPct val="0"/>
              </a:spcBef>
              <a:spcAft>
                <a:spcPct val="0"/>
              </a:spcAft>
            </a:pPr>
            <a:r>
              <a:rPr lang="en-US" sz="2400" b="1" dirty="0">
                <a:solidFill>
                  <a:srgbClr val="A0B00C"/>
                </a:solidFill>
                <a:latin typeface="Arial" pitchFamily="34" charset="0"/>
                <a:ea typeface="Times New Roman" pitchFamily="18" charset="0"/>
                <a:cs typeface="Arial" pitchFamily="34" charset="0"/>
              </a:rPr>
              <a:t>LA PRESSE, RADIOS ET </a:t>
            </a:r>
          </a:p>
          <a:p>
            <a:pPr algn="ctr" defTabSz="914400" fontAlgn="base">
              <a:spcBef>
                <a:spcPct val="0"/>
              </a:spcBef>
              <a:spcAft>
                <a:spcPct val="0"/>
              </a:spcAft>
            </a:pPr>
            <a:r>
              <a:rPr lang="en-US" sz="2400" b="1" dirty="0">
                <a:solidFill>
                  <a:srgbClr val="A0B00C"/>
                </a:solidFill>
                <a:latin typeface="Arial" pitchFamily="34" charset="0"/>
                <a:ea typeface="Times New Roman" pitchFamily="18" charset="0"/>
                <a:cs typeface="Arial" pitchFamily="34" charset="0"/>
              </a:rPr>
              <a:t>LES RESEAUX SOCIAUX</a:t>
            </a:r>
          </a:p>
          <a:p>
            <a:pPr algn="ctr" defTabSz="914400" fontAlgn="base">
              <a:spcBef>
                <a:spcPct val="0"/>
              </a:spcBef>
              <a:spcAft>
                <a:spcPct val="0"/>
              </a:spcAft>
            </a:pPr>
            <a:r>
              <a:rPr lang="en-US" sz="2400" b="1" dirty="0">
                <a:solidFill>
                  <a:srgbClr val="A0B00C"/>
                </a:solidFill>
                <a:latin typeface="Arial" pitchFamily="34" charset="0"/>
                <a:cs typeface="Arial" pitchFamily="34" charset="0"/>
              </a:rPr>
              <a:t>DES PARTENAIRES SOLIDES</a:t>
            </a:r>
            <a:endParaRPr lang="en-US" sz="2400" dirty="0">
              <a:solidFill>
                <a:srgbClr val="A0B00C"/>
              </a:solidFill>
              <a:latin typeface="Arial" pitchFamily="34" charset="0"/>
              <a:cs typeface="Arial" pitchFamily="34" charset="0"/>
            </a:endParaRPr>
          </a:p>
        </p:txBody>
      </p:sp>
      <p:pic>
        <p:nvPicPr>
          <p:cNvPr id="77" name="Image 76" descr="estrepublicain10sep2013.jpg"/>
          <p:cNvPicPr>
            <a:picLocks noChangeAspect="1"/>
          </p:cNvPicPr>
          <p:nvPr/>
        </p:nvPicPr>
        <p:blipFill>
          <a:blip r:embed="rId11" cstate="print"/>
          <a:srcRect l="7440" r="5743"/>
          <a:stretch>
            <a:fillRect/>
          </a:stretch>
        </p:blipFill>
        <p:spPr>
          <a:xfrm>
            <a:off x="370754" y="4618400"/>
            <a:ext cx="2083608" cy="1800000"/>
          </a:xfrm>
          <a:prstGeom prst="rect">
            <a:avLst/>
          </a:prstGeom>
        </p:spPr>
      </p:pic>
    </p:spTree>
    <p:extLst>
      <p:ext uri="{BB962C8B-B14F-4D97-AF65-F5344CB8AC3E}">
        <p14:creationId xmlns:p14="http://schemas.microsoft.com/office/powerpoint/2010/main" val="8831973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e 60"/>
          <p:cNvGrpSpPr/>
          <p:nvPr/>
        </p:nvGrpSpPr>
        <p:grpSpPr>
          <a:xfrm>
            <a:off x="1524000" y="5303482"/>
            <a:ext cx="9144000" cy="1511434"/>
            <a:chOff x="0" y="5315495"/>
            <a:chExt cx="9144000" cy="1511434"/>
          </a:xfrm>
        </p:grpSpPr>
        <p:pic>
          <p:nvPicPr>
            <p:cNvPr id="63" name="Image 6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15495"/>
              <a:ext cx="9144000" cy="1397134"/>
            </a:xfrm>
            <a:prstGeom prst="rect">
              <a:avLst/>
            </a:prstGeom>
          </p:spPr>
        </p:pic>
        <p:pic>
          <p:nvPicPr>
            <p:cNvPr id="65" name="Image 6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756" y="5992921"/>
              <a:ext cx="834008" cy="834008"/>
            </a:xfrm>
            <a:prstGeom prst="rect">
              <a:avLst/>
            </a:prstGeom>
          </p:spPr>
        </p:pic>
        <p:pic>
          <p:nvPicPr>
            <p:cNvPr id="66" name="Image 6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0161" y="5867091"/>
              <a:ext cx="551309" cy="551309"/>
            </a:xfrm>
            <a:prstGeom prst="rect">
              <a:avLst/>
            </a:prstGeom>
          </p:spPr>
        </p:pic>
        <p:pic>
          <p:nvPicPr>
            <p:cNvPr id="67" name="Image 6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7298" y="5992921"/>
              <a:ext cx="719708" cy="719708"/>
            </a:xfrm>
            <a:prstGeom prst="rect">
              <a:avLst/>
            </a:prstGeom>
          </p:spPr>
        </p:pic>
        <p:pic>
          <p:nvPicPr>
            <p:cNvPr id="68" name="Image 6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4128" y="5794518"/>
              <a:ext cx="439088" cy="439088"/>
            </a:xfrm>
            <a:prstGeom prst="rect">
              <a:avLst/>
            </a:prstGeom>
          </p:spPr>
        </p:pic>
      </p:grpSp>
      <p:pic>
        <p:nvPicPr>
          <p:cNvPr id="64" name="Image 63" descr="chaussures-de-running-skechers-g.jpg"/>
          <p:cNvPicPr>
            <a:picLocks noChangeAspect="1"/>
          </p:cNvPicPr>
          <p:nvPr/>
        </p:nvPicPr>
        <p:blipFill>
          <a:blip r:embed="rId7" cstate="print"/>
          <a:stretch>
            <a:fillRect/>
          </a:stretch>
        </p:blipFill>
        <p:spPr>
          <a:xfrm>
            <a:off x="1952596" y="-285776"/>
            <a:ext cx="1440000" cy="1440000"/>
          </a:xfrm>
          <a:prstGeom prst="rect">
            <a:avLst/>
          </a:prstGeom>
        </p:spPr>
      </p:pic>
      <p:pic>
        <p:nvPicPr>
          <p:cNvPr id="7" name="Image 6" descr="roll up.jpg"/>
          <p:cNvPicPr>
            <a:picLocks noChangeAspect="1"/>
          </p:cNvPicPr>
          <p:nvPr/>
        </p:nvPicPr>
        <p:blipFill rotWithShape="1">
          <a:blip r:embed="rId8"/>
          <a:srcRect l="12940" r="21296"/>
          <a:stretch/>
        </p:blipFill>
        <p:spPr>
          <a:xfrm>
            <a:off x="8789316" y="121396"/>
            <a:ext cx="1669067" cy="3429024"/>
          </a:xfrm>
          <a:prstGeom prst="rect">
            <a:avLst/>
          </a:prstGeom>
        </p:spPr>
      </p:pic>
      <p:pic>
        <p:nvPicPr>
          <p:cNvPr id="10" name="Image 9" descr="MASCOTTE.jpg"/>
          <p:cNvPicPr>
            <a:picLocks noChangeAspect="1"/>
          </p:cNvPicPr>
          <p:nvPr/>
        </p:nvPicPr>
        <p:blipFill rotWithShape="1">
          <a:blip r:embed="rId9"/>
          <a:srcRect r="25762"/>
          <a:stretch/>
        </p:blipFill>
        <p:spPr>
          <a:xfrm>
            <a:off x="6543691" y="1092129"/>
            <a:ext cx="2053287" cy="5286412"/>
          </a:xfrm>
          <a:prstGeom prst="rect">
            <a:avLst/>
          </a:prstGeom>
        </p:spPr>
      </p:pic>
      <p:sp>
        <p:nvSpPr>
          <p:cNvPr id="62" name="Rectangle 7"/>
          <p:cNvSpPr>
            <a:spLocks noChangeArrowheads="1"/>
          </p:cNvSpPr>
          <p:nvPr/>
        </p:nvSpPr>
        <p:spPr bwMode="auto">
          <a:xfrm rot="21080414">
            <a:off x="1740609" y="568542"/>
            <a:ext cx="5689443"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defTabSz="914400" fontAlgn="base">
              <a:spcBef>
                <a:spcPct val="0"/>
              </a:spcBef>
              <a:spcAft>
                <a:spcPct val="0"/>
              </a:spcAft>
            </a:pPr>
            <a:r>
              <a:rPr lang="en-US" sz="2400" b="1" dirty="0">
                <a:solidFill>
                  <a:srgbClr val="A0B00C"/>
                </a:solidFill>
                <a:latin typeface="Arial" pitchFamily="34" charset="0"/>
                <a:ea typeface="Times New Roman" pitchFamily="18" charset="0"/>
                <a:cs typeface="Arial" pitchFamily="34" charset="0"/>
              </a:rPr>
              <a:t>LA COMMUNICATION FACON ELISEA</a:t>
            </a:r>
            <a:endParaRPr lang="en-US" sz="2400" dirty="0">
              <a:solidFill>
                <a:srgbClr val="A0B00C"/>
              </a:solidFill>
              <a:latin typeface="Arial" pitchFamily="34" charset="0"/>
              <a:cs typeface="Arial" pitchFamily="34" charset="0"/>
            </a:endParaRPr>
          </a:p>
        </p:txBody>
      </p:sp>
      <p:pic>
        <p:nvPicPr>
          <p:cNvPr id="2" name="Imag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75383" y="3601362"/>
            <a:ext cx="1683000" cy="3060000"/>
          </a:xfrm>
          <a:prstGeom prst="rect">
            <a:avLst/>
          </a:prstGeom>
        </p:spPr>
      </p:pic>
      <p:pic>
        <p:nvPicPr>
          <p:cNvPr id="3" name="Imag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887430" y="2284024"/>
            <a:ext cx="3840000" cy="2160000"/>
          </a:xfrm>
          <a:prstGeom prst="rect">
            <a:avLst/>
          </a:prstGeom>
        </p:spPr>
      </p:pic>
      <p:pic>
        <p:nvPicPr>
          <p:cNvPr id="9" name="Image 8"/>
          <p:cNvPicPr>
            <a:picLocks noChangeAspect="1"/>
          </p:cNvPicPr>
          <p:nvPr/>
        </p:nvPicPr>
        <p:blipFill rotWithShape="1">
          <a:blip r:embed="rId12">
            <a:extLst>
              <a:ext uri="{28A0092B-C50C-407E-A947-70E740481C1C}">
                <a14:useLocalDpi xmlns:a14="http://schemas.microsoft.com/office/drawing/2010/main" val="0"/>
              </a:ext>
            </a:extLst>
          </a:blip>
          <a:srcRect l="14024" t="5403" r="20612" b="18267"/>
          <a:stretch/>
        </p:blipFill>
        <p:spPr>
          <a:xfrm>
            <a:off x="3975045" y="1107473"/>
            <a:ext cx="2465458" cy="5234727"/>
          </a:xfrm>
          <a:prstGeom prst="rect">
            <a:avLst/>
          </a:prstGeom>
        </p:spPr>
      </p:pic>
    </p:spTree>
    <p:extLst>
      <p:ext uri="{BB962C8B-B14F-4D97-AF65-F5344CB8AC3E}">
        <p14:creationId xmlns:p14="http://schemas.microsoft.com/office/powerpoint/2010/main" val="252487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rot="21080414">
            <a:off x="1945530" y="336473"/>
            <a:ext cx="4560287"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defTabSz="914400" fontAlgn="base">
              <a:spcBef>
                <a:spcPct val="0"/>
              </a:spcBef>
              <a:spcAft>
                <a:spcPct val="0"/>
              </a:spcAft>
            </a:pPr>
            <a:r>
              <a:rPr lang="en-US" sz="2400" b="1" dirty="0">
                <a:solidFill>
                  <a:srgbClr val="A0B00C"/>
                </a:solidFill>
                <a:latin typeface="Arial" pitchFamily="34" charset="0"/>
                <a:ea typeface="Times New Roman" pitchFamily="18" charset="0"/>
                <a:cs typeface="Arial" pitchFamily="34" charset="0"/>
              </a:rPr>
              <a:t>LA COMMUNICATION SMILEY</a:t>
            </a:r>
          </a:p>
          <a:p>
            <a:pPr algn="ctr" defTabSz="914400" fontAlgn="base">
              <a:spcBef>
                <a:spcPct val="0"/>
              </a:spcBef>
              <a:spcAft>
                <a:spcPct val="0"/>
              </a:spcAft>
            </a:pPr>
            <a:r>
              <a:rPr lang="en-US" sz="2400" b="1" dirty="0">
                <a:solidFill>
                  <a:srgbClr val="A0B00C"/>
                </a:solidFill>
                <a:latin typeface="Arial" pitchFamily="34" charset="0"/>
                <a:ea typeface="Times New Roman" pitchFamily="18" charset="0"/>
                <a:cs typeface="Arial" pitchFamily="34" charset="0"/>
              </a:rPr>
              <a:t>AVEC LES ACTEURS</a:t>
            </a:r>
          </a:p>
          <a:p>
            <a:pPr algn="ctr" defTabSz="914400" fontAlgn="base">
              <a:spcBef>
                <a:spcPct val="0"/>
              </a:spcBef>
              <a:spcAft>
                <a:spcPct val="0"/>
              </a:spcAft>
            </a:pPr>
            <a:endParaRPr lang="en-US" sz="2400" dirty="0">
              <a:solidFill>
                <a:prstClr val="black"/>
              </a:solidFill>
              <a:latin typeface="Arial" pitchFamily="34" charset="0"/>
              <a:cs typeface="Arial" pitchFamily="34" charset="0"/>
            </a:endParaRPr>
          </a:p>
        </p:txBody>
      </p:sp>
      <p:pic>
        <p:nvPicPr>
          <p:cNvPr id="5" name="Image 4" descr="12sep2015-1.jpg"/>
          <p:cNvPicPr>
            <a:picLocks noChangeAspect="1"/>
          </p:cNvPicPr>
          <p:nvPr/>
        </p:nvPicPr>
        <p:blipFill>
          <a:blip r:embed="rId2"/>
          <a:srcRect l="5581" r="19633" b="16215"/>
          <a:stretch>
            <a:fillRect/>
          </a:stretch>
        </p:blipFill>
        <p:spPr>
          <a:xfrm>
            <a:off x="1801341" y="1373111"/>
            <a:ext cx="4307711" cy="2714644"/>
          </a:xfrm>
          <a:prstGeom prst="rect">
            <a:avLst/>
          </a:prstGeom>
          <a:ln>
            <a:noFill/>
          </a:ln>
          <a:effectLst>
            <a:outerShdw blurRad="292100" dist="139700" dir="2700000" algn="tl" rotWithShape="0">
              <a:srgbClr val="333333">
                <a:alpha val="65000"/>
              </a:srgbClr>
            </a:outerShdw>
          </a:effectLst>
        </p:spPr>
      </p:pic>
      <p:pic>
        <p:nvPicPr>
          <p:cNvPr id="6" name="Image 5" descr="12sept2015-2.jpg"/>
          <p:cNvPicPr>
            <a:picLocks noChangeAspect="1"/>
          </p:cNvPicPr>
          <p:nvPr/>
        </p:nvPicPr>
        <p:blipFill>
          <a:blip r:embed="rId3"/>
          <a:srcRect l="9549" r="5866"/>
          <a:stretch>
            <a:fillRect/>
          </a:stretch>
        </p:blipFill>
        <p:spPr>
          <a:xfrm>
            <a:off x="6667504" y="1123314"/>
            <a:ext cx="3786214" cy="2520000"/>
          </a:xfrm>
          <a:prstGeom prst="rect">
            <a:avLst/>
          </a:prstGeom>
          <a:ln>
            <a:noFill/>
          </a:ln>
          <a:effectLst>
            <a:outerShdw blurRad="292100" dist="139700" dir="2700000" algn="tl" rotWithShape="0">
              <a:srgbClr val="333333">
                <a:alpha val="65000"/>
              </a:srgbClr>
            </a:outerShdw>
          </a:effectLst>
        </p:spPr>
      </p:pic>
      <p:pic>
        <p:nvPicPr>
          <p:cNvPr id="7" name="Image 6" descr="5sept2015-1.jpg"/>
          <p:cNvPicPr>
            <a:picLocks noChangeAspect="1"/>
          </p:cNvPicPr>
          <p:nvPr/>
        </p:nvPicPr>
        <p:blipFill>
          <a:blip r:embed="rId4"/>
          <a:srcRect l="30212" r="37038" b="9722"/>
          <a:stretch>
            <a:fillRect/>
          </a:stretch>
        </p:blipFill>
        <p:spPr>
          <a:xfrm>
            <a:off x="8596330" y="3786190"/>
            <a:ext cx="1857388" cy="2880000"/>
          </a:xfrm>
          <a:prstGeom prst="rect">
            <a:avLst/>
          </a:prstGeom>
          <a:ln>
            <a:noFill/>
          </a:ln>
          <a:effectLst>
            <a:outerShdw blurRad="292100" dist="139700" dir="2700000" algn="tl" rotWithShape="0">
              <a:srgbClr val="333333">
                <a:alpha val="65000"/>
              </a:srgbClr>
            </a:outerShdw>
          </a:effectLst>
        </p:spPr>
      </p:pic>
      <p:pic>
        <p:nvPicPr>
          <p:cNvPr id="8" name="Image 7" descr="sept200915-2.jpg"/>
          <p:cNvPicPr>
            <a:picLocks noChangeAspect="1"/>
          </p:cNvPicPr>
          <p:nvPr/>
        </p:nvPicPr>
        <p:blipFill>
          <a:blip r:embed="rId5"/>
          <a:srcRect t="20626"/>
          <a:stretch>
            <a:fillRect/>
          </a:stretch>
        </p:blipFill>
        <p:spPr>
          <a:xfrm>
            <a:off x="6453190" y="3786190"/>
            <a:ext cx="2021250" cy="2857496"/>
          </a:xfrm>
          <a:prstGeom prst="rect">
            <a:avLst/>
          </a:prstGeom>
          <a:ln>
            <a:noFill/>
          </a:ln>
          <a:effectLst>
            <a:outerShdw blurRad="292100" dist="139700" dir="2700000" algn="tl" rotWithShape="0">
              <a:srgbClr val="333333">
                <a:alpha val="65000"/>
              </a:srgbClr>
            </a:outerShdw>
          </a:effectLst>
        </p:spPr>
      </p:pic>
      <p:pic>
        <p:nvPicPr>
          <p:cNvPr id="9" name="Image 8" descr="20sept15-1.jpg"/>
          <p:cNvPicPr>
            <a:picLocks noChangeAspect="1"/>
          </p:cNvPicPr>
          <p:nvPr/>
        </p:nvPicPr>
        <p:blipFill>
          <a:blip r:embed="rId6"/>
          <a:srcRect l="8333" t="27083" r="14292" b="25632"/>
          <a:stretch>
            <a:fillRect/>
          </a:stretch>
        </p:blipFill>
        <p:spPr>
          <a:xfrm>
            <a:off x="4238612" y="4429132"/>
            <a:ext cx="1928826" cy="2143140"/>
          </a:xfrm>
          <a:prstGeom prst="rect">
            <a:avLst/>
          </a:prstGeom>
          <a:ln>
            <a:noFill/>
          </a:ln>
          <a:effectLst>
            <a:outerShdw blurRad="292100" dist="139700" dir="2700000" algn="tl" rotWithShape="0">
              <a:srgbClr val="333333">
                <a:alpha val="65000"/>
              </a:srgbClr>
            </a:outerShdw>
          </a:effectLst>
        </p:spPr>
      </p:pic>
      <p:pic>
        <p:nvPicPr>
          <p:cNvPr id="10" name="Image 9" descr="12 sep2015.jpg"/>
          <p:cNvPicPr>
            <a:picLocks noChangeAspect="1"/>
          </p:cNvPicPr>
          <p:nvPr/>
        </p:nvPicPr>
        <p:blipFill>
          <a:blip r:embed="rId7"/>
          <a:srcRect l="15909" t="15384" r="28896" b="9615"/>
          <a:stretch>
            <a:fillRect/>
          </a:stretch>
        </p:blipFill>
        <p:spPr>
          <a:xfrm>
            <a:off x="1524001" y="4572008"/>
            <a:ext cx="2522311" cy="1928826"/>
          </a:xfrm>
          <a:prstGeom prst="rect">
            <a:avLst/>
          </a:prstGeom>
          <a:ln>
            <a:noFill/>
          </a:ln>
          <a:effectLst>
            <a:outerShdw blurRad="292100" dist="139700" dir="2700000" algn="tl" rotWithShape="0">
              <a:srgbClr val="333333">
                <a:alpha val="65000"/>
              </a:srgbClr>
            </a:outerShdw>
          </a:effectLst>
        </p:spPr>
      </p:pic>
      <p:pic>
        <p:nvPicPr>
          <p:cNvPr id="3" name="Imag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64352" y="143726"/>
            <a:ext cx="836712" cy="836712"/>
          </a:xfrm>
          <a:prstGeom prst="rect">
            <a:avLst/>
          </a:prstGeom>
        </p:spPr>
      </p:pic>
      <p:pic>
        <p:nvPicPr>
          <p:cNvPr id="11" name="Imag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42395" y="416868"/>
            <a:ext cx="635009" cy="635009"/>
          </a:xfrm>
          <a:prstGeom prst="rect">
            <a:avLst/>
          </a:prstGeom>
        </p:spPr>
      </p:pic>
      <p:pic>
        <p:nvPicPr>
          <p:cNvPr id="12" name="Imag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00255" y="534684"/>
            <a:ext cx="3852490" cy="588631"/>
          </a:xfrm>
          <a:prstGeom prst="rect">
            <a:avLst/>
          </a:prstGeom>
        </p:spPr>
      </p:pic>
    </p:spTree>
    <p:extLst>
      <p:ext uri="{BB962C8B-B14F-4D97-AF65-F5344CB8AC3E}">
        <p14:creationId xmlns:p14="http://schemas.microsoft.com/office/powerpoint/2010/main" val="35097751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e 19"/>
          <p:cNvGrpSpPr/>
          <p:nvPr/>
        </p:nvGrpSpPr>
        <p:grpSpPr>
          <a:xfrm>
            <a:off x="0" y="5315495"/>
            <a:ext cx="12192000" cy="1446280"/>
            <a:chOff x="0" y="5315495"/>
            <a:chExt cx="9144000" cy="1446280"/>
          </a:xfrm>
        </p:grpSpPr>
        <p:pic>
          <p:nvPicPr>
            <p:cNvPr id="21" name="Imag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15495"/>
              <a:ext cx="9144000" cy="1397134"/>
            </a:xfrm>
            <a:prstGeom prst="rect">
              <a:avLst/>
            </a:prstGeom>
          </p:spPr>
        </p:pic>
        <p:pic>
          <p:nvPicPr>
            <p:cNvPr id="22" name="Imag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5927767"/>
              <a:ext cx="834008" cy="834008"/>
            </a:xfrm>
            <a:prstGeom prst="rect">
              <a:avLst/>
            </a:prstGeom>
          </p:spPr>
        </p:pic>
        <p:pic>
          <p:nvPicPr>
            <p:cNvPr id="23" name="Imag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0161" y="5867091"/>
              <a:ext cx="551309" cy="551309"/>
            </a:xfrm>
            <a:prstGeom prst="rect">
              <a:avLst/>
            </a:prstGeom>
          </p:spPr>
        </p:pic>
        <p:pic>
          <p:nvPicPr>
            <p:cNvPr id="32" name="Imag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8116" y="5654208"/>
              <a:ext cx="719708" cy="719708"/>
            </a:xfrm>
            <a:prstGeom prst="rect">
              <a:avLst/>
            </a:prstGeom>
          </p:spPr>
        </p:pic>
        <p:pic>
          <p:nvPicPr>
            <p:cNvPr id="34" name="Imag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24128" y="5794518"/>
              <a:ext cx="439088" cy="439088"/>
            </a:xfrm>
            <a:prstGeom prst="rect">
              <a:avLst/>
            </a:prstGeom>
          </p:spPr>
        </p:pic>
      </p:grpSp>
      <p:grpSp>
        <p:nvGrpSpPr>
          <p:cNvPr id="2" name="Group 2"/>
          <p:cNvGrpSpPr>
            <a:grpSpLocks/>
          </p:cNvGrpSpPr>
          <p:nvPr/>
        </p:nvGrpSpPr>
        <p:grpSpPr bwMode="auto">
          <a:xfrm>
            <a:off x="819192" y="5436401"/>
            <a:ext cx="3164574" cy="3899573"/>
            <a:chOff x="5935" y="10493"/>
            <a:chExt cx="4984" cy="6139"/>
          </a:xfrm>
        </p:grpSpPr>
        <p:sp>
          <p:nvSpPr>
            <p:cNvPr id="79878" name="Freeform 6"/>
            <p:cNvSpPr>
              <a:spLocks/>
            </p:cNvSpPr>
            <p:nvPr/>
          </p:nvSpPr>
          <p:spPr bwMode="auto">
            <a:xfrm>
              <a:off x="5935" y="15591"/>
              <a:ext cx="439" cy="1041"/>
            </a:xfrm>
            <a:custGeom>
              <a:avLst/>
              <a:gdLst/>
              <a:ahLst/>
              <a:cxnLst>
                <a:cxn ang="0">
                  <a:pos x="439" y="64"/>
                </a:cxn>
                <a:cxn ang="0">
                  <a:pos x="421" y="51"/>
                </a:cxn>
                <a:cxn ang="0">
                  <a:pos x="406" y="36"/>
                </a:cxn>
                <a:cxn ang="0">
                  <a:pos x="392" y="19"/>
                </a:cxn>
                <a:cxn ang="0">
                  <a:pos x="381" y="0"/>
                </a:cxn>
                <a:cxn ang="0">
                  <a:pos x="398" y="438"/>
                </a:cxn>
                <a:cxn ang="0">
                  <a:pos x="439" y="446"/>
                </a:cxn>
                <a:cxn ang="0">
                  <a:pos x="439" y="64"/>
                </a:cxn>
              </a:cxnLst>
              <a:rect l="0" t="0" r="r" b="b"/>
              <a:pathLst>
                <a:path w="439" h="1041">
                  <a:moveTo>
                    <a:pt x="439" y="64"/>
                  </a:moveTo>
                  <a:lnTo>
                    <a:pt x="421" y="51"/>
                  </a:lnTo>
                  <a:lnTo>
                    <a:pt x="406" y="36"/>
                  </a:lnTo>
                  <a:lnTo>
                    <a:pt x="392" y="19"/>
                  </a:lnTo>
                  <a:lnTo>
                    <a:pt x="381" y="0"/>
                  </a:lnTo>
                  <a:lnTo>
                    <a:pt x="398" y="438"/>
                  </a:lnTo>
                  <a:lnTo>
                    <a:pt x="439" y="446"/>
                  </a:lnTo>
                  <a:lnTo>
                    <a:pt x="439" y="64"/>
                  </a:lnTo>
                  <a:close/>
                </a:path>
              </a:pathLst>
            </a:custGeom>
            <a:solidFill>
              <a:srgbClr val="FEFFFE"/>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pic>
          <p:nvPicPr>
            <p:cNvPr id="79887" name="Picture 15"/>
            <p:cNvPicPr>
              <a:picLocks noChangeAspect="1" noChangeArrowheads="1"/>
            </p:cNvPicPr>
            <p:nvPr/>
          </p:nvPicPr>
          <p:blipFill>
            <a:blip r:embed="rId8" cstate="print"/>
            <a:srcRect t="9534"/>
            <a:stretch>
              <a:fillRect/>
            </a:stretch>
          </p:blipFill>
          <p:spPr bwMode="auto">
            <a:xfrm>
              <a:off x="7319" y="10493"/>
              <a:ext cx="3600" cy="2249"/>
            </a:xfrm>
            <a:prstGeom prst="ellipse">
              <a:avLst/>
            </a:prstGeom>
            <a:ln>
              <a:noFill/>
            </a:ln>
            <a:effectLst>
              <a:outerShdw blurRad="292100" dist="139700" dir="2700000" algn="tl" rotWithShape="0">
                <a:srgbClr val="333333">
                  <a:alpha val="65000"/>
                </a:srgbClr>
              </a:outerShdw>
            </a:effectLst>
          </p:spPr>
        </p:pic>
      </p:grpSp>
      <p:sp>
        <p:nvSpPr>
          <p:cNvPr id="26" name="ZoneTexte 25"/>
          <p:cNvSpPr txBox="1"/>
          <p:nvPr/>
        </p:nvSpPr>
        <p:spPr>
          <a:xfrm>
            <a:off x="1738282" y="285728"/>
            <a:ext cx="4000528" cy="1631216"/>
          </a:xfrm>
          <a:prstGeom prst="rect">
            <a:avLst/>
          </a:prstGeom>
          <a:noFill/>
        </p:spPr>
        <p:txBody>
          <a:bodyPr wrap="square" rtlCol="0">
            <a:spAutoFit/>
          </a:bodyPr>
          <a:lstStyle/>
          <a:p>
            <a:pPr defTabSz="914400"/>
            <a:r>
              <a:rPr lang="fr-FR" sz="2000" b="1" dirty="0">
                <a:solidFill>
                  <a:srgbClr val="A0B00C"/>
                </a:solidFill>
                <a:latin typeface="Calibri"/>
              </a:rPr>
              <a:t>DES CHALLENGES, </a:t>
            </a:r>
          </a:p>
          <a:p>
            <a:pPr defTabSz="914400"/>
            <a:r>
              <a:rPr lang="fr-FR" sz="2000" b="1" dirty="0">
                <a:solidFill>
                  <a:srgbClr val="A0B00C"/>
                </a:solidFill>
                <a:latin typeface="Calibri"/>
              </a:rPr>
              <a:t>DES DEPASSEMENTS DE SOI </a:t>
            </a:r>
          </a:p>
          <a:p>
            <a:pPr defTabSz="914400"/>
            <a:endParaRPr lang="fr-FR" sz="2000" b="1" dirty="0">
              <a:solidFill>
                <a:srgbClr val="A0B00C"/>
              </a:solidFill>
              <a:latin typeface="Calibri"/>
            </a:endParaRPr>
          </a:p>
          <a:p>
            <a:pPr defTabSz="914400"/>
            <a:r>
              <a:rPr lang="fr-FR" sz="2000" b="1" dirty="0">
                <a:solidFill>
                  <a:srgbClr val="A0B00C"/>
                </a:solidFill>
                <a:latin typeface="Calibri"/>
              </a:rPr>
              <a:t>SOUTENU PAR NOS PROCHES, NOTRE EQUIPE MEDICALE </a:t>
            </a:r>
          </a:p>
        </p:txBody>
      </p:sp>
      <p:grpSp>
        <p:nvGrpSpPr>
          <p:cNvPr id="3" name="Groupe 31"/>
          <p:cNvGrpSpPr/>
          <p:nvPr/>
        </p:nvGrpSpPr>
        <p:grpSpPr>
          <a:xfrm>
            <a:off x="2238348" y="2143117"/>
            <a:ext cx="2428892" cy="3134519"/>
            <a:chOff x="714348" y="2143116"/>
            <a:chExt cx="2428892" cy="3134519"/>
          </a:xfrm>
        </p:grpSpPr>
        <p:pic>
          <p:nvPicPr>
            <p:cNvPr id="25" name="Image 24" descr="12208716_10153300172527689_295837023127958210_n.jpg"/>
            <p:cNvPicPr>
              <a:picLocks noChangeAspect="1"/>
            </p:cNvPicPr>
            <p:nvPr/>
          </p:nvPicPr>
          <p:blipFill>
            <a:blip r:embed="rId9"/>
            <a:stretch>
              <a:fillRect/>
            </a:stretch>
          </p:blipFill>
          <p:spPr>
            <a:xfrm>
              <a:off x="785786" y="2143116"/>
              <a:ext cx="1920000" cy="2880000"/>
            </a:xfrm>
            <a:prstGeom prst="rect">
              <a:avLst/>
            </a:prstGeom>
            <a:ln>
              <a:noFill/>
            </a:ln>
            <a:effectLst>
              <a:outerShdw blurRad="292100" dist="139700" dir="2700000" algn="tl" rotWithShape="0">
                <a:srgbClr val="333333">
                  <a:alpha val="65000"/>
                </a:srgbClr>
              </a:outerShdw>
            </a:effectLst>
          </p:spPr>
        </p:pic>
        <p:sp>
          <p:nvSpPr>
            <p:cNvPr id="28" name="ZoneTexte 27"/>
            <p:cNvSpPr txBox="1"/>
            <p:nvPr/>
          </p:nvSpPr>
          <p:spPr>
            <a:xfrm>
              <a:off x="714348" y="5000636"/>
              <a:ext cx="2428892" cy="276999"/>
            </a:xfrm>
            <a:prstGeom prst="rect">
              <a:avLst/>
            </a:prstGeom>
            <a:noFill/>
          </p:spPr>
          <p:txBody>
            <a:bodyPr wrap="square" rtlCol="0">
              <a:spAutoFit/>
            </a:bodyPr>
            <a:lstStyle/>
            <a:p>
              <a:pPr defTabSz="914400"/>
              <a:r>
                <a:rPr lang="fr-FR" sz="1200" dirty="0">
                  <a:solidFill>
                    <a:srgbClr val="A0B00C"/>
                  </a:solidFill>
                  <a:latin typeface="Calibri"/>
                </a:rPr>
                <a:t>LA GRAPILLE NOVEMBRE 2015</a:t>
              </a:r>
            </a:p>
          </p:txBody>
        </p:sp>
      </p:grpSp>
      <p:grpSp>
        <p:nvGrpSpPr>
          <p:cNvPr id="4" name="Groupe 30"/>
          <p:cNvGrpSpPr/>
          <p:nvPr/>
        </p:nvGrpSpPr>
        <p:grpSpPr>
          <a:xfrm>
            <a:off x="5238744" y="142853"/>
            <a:ext cx="5143536" cy="4098295"/>
            <a:chOff x="4357686" y="142852"/>
            <a:chExt cx="4500594" cy="3524355"/>
          </a:xfrm>
        </p:grpSpPr>
        <p:sp>
          <p:nvSpPr>
            <p:cNvPr id="27" name="ZoneTexte 26"/>
            <p:cNvSpPr txBox="1"/>
            <p:nvPr/>
          </p:nvSpPr>
          <p:spPr>
            <a:xfrm>
              <a:off x="4357686" y="3429000"/>
              <a:ext cx="4500594" cy="238207"/>
            </a:xfrm>
            <a:prstGeom prst="rect">
              <a:avLst/>
            </a:prstGeom>
            <a:noFill/>
          </p:spPr>
          <p:txBody>
            <a:bodyPr wrap="square" rtlCol="0">
              <a:spAutoFit/>
            </a:bodyPr>
            <a:lstStyle/>
            <a:p>
              <a:pPr algn="r" defTabSz="914400"/>
              <a:r>
                <a:rPr lang="fr-FR" sz="1200" dirty="0">
                  <a:solidFill>
                    <a:srgbClr val="A0B00C"/>
                  </a:solidFill>
                  <a:latin typeface="Calibri"/>
                </a:rPr>
                <a:t>JUNGLE RUN BESANCON OCTOBRE 2015</a:t>
              </a:r>
            </a:p>
          </p:txBody>
        </p:sp>
        <p:grpSp>
          <p:nvGrpSpPr>
            <p:cNvPr id="5" name="Groupe 29"/>
            <p:cNvGrpSpPr/>
            <p:nvPr/>
          </p:nvGrpSpPr>
          <p:grpSpPr>
            <a:xfrm>
              <a:off x="4429124" y="142852"/>
              <a:ext cx="4339778" cy="3240000"/>
              <a:chOff x="4429124" y="142852"/>
              <a:chExt cx="4339778" cy="3240000"/>
            </a:xfrm>
          </p:grpSpPr>
          <p:pic>
            <p:nvPicPr>
              <p:cNvPr id="24" name="Image 23" descr="12119968_1094107527287142_6175681539120665180_o.jpg"/>
              <p:cNvPicPr>
                <a:picLocks noChangeAspect="1"/>
              </p:cNvPicPr>
              <p:nvPr/>
            </p:nvPicPr>
            <p:blipFill>
              <a:blip r:embed="rId10" cstate="print"/>
              <a:stretch>
                <a:fillRect/>
              </a:stretch>
            </p:blipFill>
            <p:spPr>
              <a:xfrm>
                <a:off x="4429124" y="142852"/>
                <a:ext cx="4339778" cy="3240000"/>
              </a:xfrm>
              <a:prstGeom prst="rect">
                <a:avLst/>
              </a:prstGeom>
              <a:ln>
                <a:noFill/>
              </a:ln>
              <a:effectLst>
                <a:outerShdw blurRad="292100" dist="139700" dir="2700000" algn="tl" rotWithShape="0">
                  <a:srgbClr val="333333">
                    <a:alpha val="65000"/>
                  </a:srgbClr>
                </a:outerShdw>
              </a:effectLst>
            </p:spPr>
          </p:pic>
          <p:sp>
            <p:nvSpPr>
              <p:cNvPr id="29" name="ZoneTexte 28"/>
              <p:cNvSpPr txBox="1"/>
              <p:nvPr/>
            </p:nvSpPr>
            <p:spPr>
              <a:xfrm>
                <a:off x="4429124" y="3059668"/>
                <a:ext cx="3071834" cy="317609"/>
              </a:xfrm>
              <a:prstGeom prst="rect">
                <a:avLst/>
              </a:prstGeom>
              <a:noFill/>
            </p:spPr>
            <p:txBody>
              <a:bodyPr wrap="square" rtlCol="0">
                <a:spAutoFit/>
              </a:bodyPr>
              <a:lstStyle/>
              <a:p>
                <a:pPr defTabSz="914400"/>
                <a:r>
                  <a:rPr lang="fr-FR" dirty="0">
                    <a:solidFill>
                      <a:prstClr val="white"/>
                    </a:solidFill>
                    <a:latin typeface="Calibri"/>
                  </a:rPr>
                  <a:t>L ’équipe « TEAM ELISEA »</a:t>
                </a:r>
              </a:p>
            </p:txBody>
          </p:sp>
        </p:grpSp>
      </p:grpSp>
      <p:pic>
        <p:nvPicPr>
          <p:cNvPr id="30" name="Image 29" descr="160_F_74438726_D1sLngZZEcO3n0pJiMQ88OTedHNvsIJv.jpg"/>
          <p:cNvPicPr>
            <a:picLocks noChangeAspect="1"/>
          </p:cNvPicPr>
          <p:nvPr/>
        </p:nvPicPr>
        <p:blipFill>
          <a:blip r:embed="rId11"/>
          <a:stretch>
            <a:fillRect/>
          </a:stretch>
        </p:blipFill>
        <p:spPr>
          <a:xfrm>
            <a:off x="9061811" y="4467997"/>
            <a:ext cx="2286000" cy="21574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51161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e 13"/>
          <p:cNvGrpSpPr/>
          <p:nvPr/>
        </p:nvGrpSpPr>
        <p:grpSpPr>
          <a:xfrm>
            <a:off x="0" y="5315495"/>
            <a:ext cx="12192000" cy="1446280"/>
            <a:chOff x="0" y="5315495"/>
            <a:chExt cx="9144000" cy="1446280"/>
          </a:xfrm>
        </p:grpSpPr>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15495"/>
              <a:ext cx="9144000" cy="1397134"/>
            </a:xfrm>
            <a:prstGeom prst="rect">
              <a:avLst/>
            </a:prstGeom>
          </p:spPr>
        </p:pic>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5927767"/>
              <a:ext cx="834008" cy="834008"/>
            </a:xfrm>
            <a:prstGeom prst="rect">
              <a:avLst/>
            </a:prstGeom>
          </p:spPr>
        </p:pic>
        <p:pic>
          <p:nvPicPr>
            <p:cNvPr id="17" name="Imag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0161" y="5867091"/>
              <a:ext cx="551309" cy="551309"/>
            </a:xfrm>
            <a:prstGeom prst="rect">
              <a:avLst/>
            </a:prstGeom>
          </p:spPr>
        </p:pic>
        <p:pic>
          <p:nvPicPr>
            <p:cNvPr id="18" name="Imag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8116" y="5654208"/>
              <a:ext cx="719708" cy="719708"/>
            </a:xfrm>
            <a:prstGeom prst="rect">
              <a:avLst/>
            </a:prstGeom>
          </p:spPr>
        </p:pic>
        <p:pic>
          <p:nvPicPr>
            <p:cNvPr id="19" name="Imag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4128" y="5794518"/>
              <a:ext cx="439088" cy="439088"/>
            </a:xfrm>
            <a:prstGeom prst="rect">
              <a:avLst/>
            </a:prstGeom>
          </p:spPr>
        </p:pic>
      </p:grpSp>
      <p:grpSp>
        <p:nvGrpSpPr>
          <p:cNvPr id="2" name="Group 2"/>
          <p:cNvGrpSpPr>
            <a:grpSpLocks/>
          </p:cNvGrpSpPr>
          <p:nvPr/>
        </p:nvGrpSpPr>
        <p:grpSpPr bwMode="auto">
          <a:xfrm>
            <a:off x="5538010" y="640049"/>
            <a:ext cx="4866866" cy="5813471"/>
            <a:chOff x="5935" y="7480"/>
            <a:chExt cx="7665" cy="9152"/>
          </a:xfrm>
        </p:grpSpPr>
        <p:sp>
          <p:nvSpPr>
            <p:cNvPr id="79878" name="Freeform 6"/>
            <p:cNvSpPr>
              <a:spLocks/>
            </p:cNvSpPr>
            <p:nvPr/>
          </p:nvSpPr>
          <p:spPr bwMode="auto">
            <a:xfrm>
              <a:off x="5935" y="15591"/>
              <a:ext cx="439" cy="1041"/>
            </a:xfrm>
            <a:custGeom>
              <a:avLst/>
              <a:gdLst/>
              <a:ahLst/>
              <a:cxnLst>
                <a:cxn ang="0">
                  <a:pos x="439" y="64"/>
                </a:cxn>
                <a:cxn ang="0">
                  <a:pos x="421" y="51"/>
                </a:cxn>
                <a:cxn ang="0">
                  <a:pos x="406" y="36"/>
                </a:cxn>
                <a:cxn ang="0">
                  <a:pos x="392" y="19"/>
                </a:cxn>
                <a:cxn ang="0">
                  <a:pos x="381" y="0"/>
                </a:cxn>
                <a:cxn ang="0">
                  <a:pos x="398" y="438"/>
                </a:cxn>
                <a:cxn ang="0">
                  <a:pos x="439" y="446"/>
                </a:cxn>
                <a:cxn ang="0">
                  <a:pos x="439" y="64"/>
                </a:cxn>
              </a:cxnLst>
              <a:rect l="0" t="0" r="r" b="b"/>
              <a:pathLst>
                <a:path w="439" h="1041">
                  <a:moveTo>
                    <a:pt x="439" y="64"/>
                  </a:moveTo>
                  <a:lnTo>
                    <a:pt x="421" y="51"/>
                  </a:lnTo>
                  <a:lnTo>
                    <a:pt x="406" y="36"/>
                  </a:lnTo>
                  <a:lnTo>
                    <a:pt x="392" y="19"/>
                  </a:lnTo>
                  <a:lnTo>
                    <a:pt x="381" y="0"/>
                  </a:lnTo>
                  <a:lnTo>
                    <a:pt x="398" y="438"/>
                  </a:lnTo>
                  <a:lnTo>
                    <a:pt x="439" y="446"/>
                  </a:lnTo>
                  <a:lnTo>
                    <a:pt x="439" y="64"/>
                  </a:lnTo>
                  <a:close/>
                </a:path>
              </a:pathLst>
            </a:custGeom>
            <a:solidFill>
              <a:srgbClr val="FEFFFE"/>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fr-FR">
                <a:solidFill>
                  <a:prstClr val="black"/>
                </a:solidFill>
                <a:latin typeface="Calibri"/>
              </a:endParaRPr>
            </a:p>
          </p:txBody>
        </p:sp>
        <p:pic>
          <p:nvPicPr>
            <p:cNvPr id="79887" name="Picture 15"/>
            <p:cNvPicPr>
              <a:picLocks noChangeAspect="1" noChangeArrowheads="1"/>
            </p:cNvPicPr>
            <p:nvPr/>
          </p:nvPicPr>
          <p:blipFill>
            <a:blip r:embed="rId7"/>
            <a:srcRect l="10628" t="27772"/>
            <a:stretch>
              <a:fillRect/>
            </a:stretch>
          </p:blipFill>
          <p:spPr bwMode="auto">
            <a:xfrm>
              <a:off x="9887" y="7480"/>
              <a:ext cx="3713" cy="4017"/>
            </a:xfrm>
            <a:prstGeom prst="ellipse">
              <a:avLst/>
            </a:prstGeom>
            <a:ln>
              <a:noFill/>
            </a:ln>
            <a:effectLst>
              <a:outerShdw blurRad="292100" dist="139700" dir="2700000" algn="tl" rotWithShape="0">
                <a:srgbClr val="333333">
                  <a:alpha val="65000"/>
                </a:srgbClr>
              </a:outerShdw>
            </a:effectLst>
          </p:spPr>
        </p:pic>
      </p:grpSp>
      <p:sp>
        <p:nvSpPr>
          <p:cNvPr id="26" name="ZoneTexte 25"/>
          <p:cNvSpPr txBox="1"/>
          <p:nvPr/>
        </p:nvSpPr>
        <p:spPr>
          <a:xfrm>
            <a:off x="1524000" y="71415"/>
            <a:ext cx="8143932" cy="1384995"/>
          </a:xfrm>
          <a:prstGeom prst="rect">
            <a:avLst/>
          </a:prstGeom>
          <a:noFill/>
        </p:spPr>
        <p:txBody>
          <a:bodyPr wrap="square" rtlCol="0">
            <a:spAutoFit/>
          </a:bodyPr>
          <a:lstStyle/>
          <a:p>
            <a:pPr algn="ctr" defTabSz="914400"/>
            <a:r>
              <a:rPr lang="fr-FR" sz="2800" b="1" dirty="0">
                <a:solidFill>
                  <a:srgbClr val="A0B00C"/>
                </a:solidFill>
                <a:latin typeface="Calibri"/>
              </a:rPr>
              <a:t>Assemblée générale du CREDIT AGRICOLE de FRANCHE-COMTE</a:t>
            </a:r>
          </a:p>
          <a:p>
            <a:pPr algn="ctr" defTabSz="914400"/>
            <a:r>
              <a:rPr lang="fr-FR" sz="2800" b="1" dirty="0">
                <a:solidFill>
                  <a:srgbClr val="A0B00C"/>
                </a:solidFill>
                <a:latin typeface="Calibri"/>
              </a:rPr>
              <a:t>26 mars 2016 et 3 mars 2017</a:t>
            </a:r>
          </a:p>
        </p:txBody>
      </p:sp>
      <p:pic>
        <p:nvPicPr>
          <p:cNvPr id="31" name="Image 30" descr="12799097_1172908096073751_6178342065310325311_n.jpg"/>
          <p:cNvPicPr>
            <a:picLocks noChangeAspect="1"/>
          </p:cNvPicPr>
          <p:nvPr/>
        </p:nvPicPr>
        <p:blipFill>
          <a:blip r:embed="rId8"/>
          <a:stretch>
            <a:fillRect/>
          </a:stretch>
        </p:blipFill>
        <p:spPr>
          <a:xfrm>
            <a:off x="1666844" y="1617760"/>
            <a:ext cx="5760000" cy="3240000"/>
          </a:xfrm>
          <a:prstGeom prst="rect">
            <a:avLst/>
          </a:prstGeom>
        </p:spPr>
      </p:pic>
      <p:pic>
        <p:nvPicPr>
          <p:cNvPr id="33" name="Image 32" descr="12804632_10153518019217689_261440977106755299_n.jpg"/>
          <p:cNvPicPr>
            <a:picLocks noChangeAspect="1"/>
          </p:cNvPicPr>
          <p:nvPr/>
        </p:nvPicPr>
        <p:blipFill>
          <a:blip r:embed="rId9"/>
          <a:stretch>
            <a:fillRect/>
          </a:stretch>
        </p:blipFill>
        <p:spPr>
          <a:xfrm>
            <a:off x="7573718" y="3835148"/>
            <a:ext cx="2880000" cy="2880000"/>
          </a:xfrm>
          <a:prstGeom prst="rect">
            <a:avLst/>
          </a:prstGeom>
        </p:spPr>
      </p:pic>
      <p:pic>
        <p:nvPicPr>
          <p:cNvPr id="36" name="Image 35" descr="logo_15.jpg"/>
          <p:cNvPicPr>
            <a:picLocks noChangeAspect="1"/>
          </p:cNvPicPr>
          <p:nvPr/>
        </p:nvPicPr>
        <p:blipFill>
          <a:blip r:embed="rId10"/>
          <a:stretch>
            <a:fillRect/>
          </a:stretch>
        </p:blipFill>
        <p:spPr>
          <a:xfrm>
            <a:off x="248361" y="4232976"/>
            <a:ext cx="1080000" cy="1080000"/>
          </a:xfrm>
          <a:prstGeom prst="rect">
            <a:avLst/>
          </a:prstGeom>
        </p:spPr>
      </p:pic>
    </p:spTree>
    <p:extLst>
      <p:ext uri="{BB962C8B-B14F-4D97-AF65-F5344CB8AC3E}">
        <p14:creationId xmlns:p14="http://schemas.microsoft.com/office/powerpoint/2010/main" val="6251812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1520" y="404771"/>
            <a:ext cx="5940000" cy="5940000"/>
          </a:xfrm>
          <a:prstGeom prst="rect">
            <a:avLst/>
          </a:prstGeom>
        </p:spPr>
      </p:pic>
    </p:spTree>
    <p:extLst>
      <p:ext uri="{BB962C8B-B14F-4D97-AF65-F5344CB8AC3E}">
        <p14:creationId xmlns:p14="http://schemas.microsoft.com/office/powerpoint/2010/main" val="619729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8278" y="0"/>
            <a:ext cx="10396882" cy="1151965"/>
          </a:xfrm>
        </p:spPr>
        <p:txBody>
          <a:bodyPr>
            <a:normAutofit/>
          </a:bodyPr>
          <a:lstStyle/>
          <a:p>
            <a:r>
              <a:rPr lang="fr-FR" sz="2800" dirty="0" smtClean="0"/>
              <a:t>Du parcours personnel à l’aventure collective</a:t>
            </a:r>
            <a:endParaRPr lang="fr-FR" sz="2800" dirty="0"/>
          </a:p>
        </p:txBody>
      </p:sp>
      <p:sp>
        <p:nvSpPr>
          <p:cNvPr id="3" name="Espace réservé du contenu 2"/>
          <p:cNvSpPr>
            <a:spLocks noGrp="1"/>
          </p:cNvSpPr>
          <p:nvPr>
            <p:ph sz="quarter" idx="13"/>
          </p:nvPr>
        </p:nvSpPr>
        <p:spPr>
          <a:xfrm>
            <a:off x="490453" y="898872"/>
            <a:ext cx="7853447" cy="5220273"/>
          </a:xfrm>
        </p:spPr>
        <p:txBody>
          <a:bodyPr>
            <a:normAutofit/>
          </a:bodyPr>
          <a:lstStyle/>
          <a:p>
            <a:pPr>
              <a:lnSpc>
                <a:spcPct val="100000"/>
              </a:lnSpc>
              <a:spcAft>
                <a:spcPts val="1000"/>
              </a:spcAft>
            </a:pPr>
            <a:r>
              <a:rPr lang="fr-FR" sz="14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Comme bien souvent, en présence de cette maladie, le patient traîne dans son histoire de vie les traumatismes du passé qui agissent comme autant d’obstacles, des freins à son bonheur et à son épanouissement.</a:t>
            </a:r>
          </a:p>
          <a:p>
            <a:pPr>
              <a:lnSpc>
                <a:spcPct val="100000"/>
              </a:lnSpc>
              <a:spcAft>
                <a:spcPts val="1000"/>
              </a:spcAft>
            </a:pPr>
            <a:r>
              <a:rPr lang="fr-FR" sz="14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Lors de mon parcours de soin pour une deuxième chirurgie bariatrique, </a:t>
            </a:r>
            <a:r>
              <a:rPr lang="fr-FR" sz="1400" dirty="0" smtClean="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je </a:t>
            </a:r>
            <a:r>
              <a:rPr lang="fr-FR" sz="14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me suis sentie livrée à moi-même, j’avais déjà vécu tellement d’épreuves, entre les régimes, les hospitalisations, une première chirurgie de l’obésité avec l’anneau gastrique…Je m’é</a:t>
            </a:r>
            <a:r>
              <a:rPr lang="pt-PT" sz="14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tais </a:t>
            </a:r>
            <a:r>
              <a:rPr lang="fr-FR" sz="14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réfugiée dans ce corps difforme qui, d’une certaine manière, me protégeait des mots ou encore du regard stigmatisant des autres</a:t>
            </a:r>
            <a:r>
              <a:rPr lang="fr-FR" sz="1400" dirty="0" smtClean="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a:t>
            </a:r>
          </a:p>
          <a:p>
            <a:pPr>
              <a:lnSpc>
                <a:spcPct val="100000"/>
              </a:lnSpc>
              <a:spcAft>
                <a:spcPts val="1000"/>
              </a:spcAft>
            </a:pPr>
            <a:endParaRPr lang="fr-FR" sz="14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p>
            <a:pPr>
              <a:lnSpc>
                <a:spcPct val="100000"/>
              </a:lnSpc>
            </a:pPr>
            <a:r>
              <a:rPr lang="fr-FR" sz="1400" dirty="0" smtClean="0">
                <a:latin typeface="Arial" panose="020B0604020202020204" pitchFamily="34" charset="0"/>
                <a:cs typeface="Arial" panose="020B0604020202020204" pitchFamily="34" charset="0"/>
              </a:rPr>
              <a:t>J’ai la </a:t>
            </a:r>
            <a:r>
              <a:rPr lang="fr-FR" sz="1400" dirty="0">
                <a:latin typeface="Arial" panose="020B0604020202020204" pitchFamily="34" charset="0"/>
                <a:cs typeface="Arial" panose="020B0604020202020204" pitchFamily="34" charset="0"/>
              </a:rPr>
              <a:t>chance d’accompagner des patients dans leur parcours </a:t>
            </a:r>
            <a:r>
              <a:rPr lang="fr-FR" sz="1400" dirty="0" smtClean="0">
                <a:latin typeface="Arial" panose="020B0604020202020204" pitchFamily="34" charset="0"/>
                <a:cs typeface="Arial" panose="020B0604020202020204" pitchFamily="34" charset="0"/>
              </a:rPr>
              <a:t>de soin. </a:t>
            </a:r>
            <a:r>
              <a:rPr lang="fr-FR" sz="1400" dirty="0">
                <a:latin typeface="Arial" panose="020B0604020202020204" pitchFamily="34" charset="0"/>
                <a:cs typeface="Arial" panose="020B0604020202020204" pitchFamily="34" charset="0"/>
              </a:rPr>
              <a:t>Ils sont devenus au fil du temps des amis de combat. C’est en partie grâce à ces moments de partage, mais également grâce à Elise, mon enfant, que j’</a:t>
            </a:r>
            <a:r>
              <a:rPr lang="pt-PT" sz="1400" dirty="0">
                <a:latin typeface="Arial" panose="020B0604020202020204" pitchFamily="34" charset="0"/>
                <a:cs typeface="Arial" panose="020B0604020202020204" pitchFamily="34" charset="0"/>
              </a:rPr>
              <a:t>ai eu l</a:t>
            </a:r>
            <a:r>
              <a:rPr lang="fr-FR" sz="1400" dirty="0">
                <a:latin typeface="Arial" panose="020B0604020202020204" pitchFamily="34" charset="0"/>
                <a:cs typeface="Arial" panose="020B0604020202020204" pitchFamily="34" charset="0"/>
              </a:rPr>
              <a:t>’envie inéluctable de créer une </a:t>
            </a:r>
            <a:r>
              <a:rPr lang="fr-FR" sz="1400" dirty="0" smtClean="0">
                <a:latin typeface="Arial" panose="020B0604020202020204" pitchFamily="34" charset="0"/>
                <a:cs typeface="Arial" panose="020B0604020202020204" pitchFamily="34" charset="0"/>
              </a:rPr>
              <a:t>association de patients.</a:t>
            </a:r>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200" dirty="0"/>
          </a:p>
        </p:txBody>
      </p:sp>
      <p:pic>
        <p:nvPicPr>
          <p:cNvPr id="4" name="Image 3"/>
          <p:cNvPicPr>
            <a:picLocks noChangeAspect="1"/>
          </p:cNvPicPr>
          <p:nvPr/>
        </p:nvPicPr>
        <p:blipFill>
          <a:blip r:embed="rId2"/>
          <a:stretch>
            <a:fillRect/>
          </a:stretch>
        </p:blipFill>
        <p:spPr>
          <a:xfrm>
            <a:off x="8610301" y="4137993"/>
            <a:ext cx="2125312" cy="10626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t="-1" b="2454"/>
          <a:stretch/>
        </p:blipFill>
        <p:spPr>
          <a:xfrm>
            <a:off x="8610301" y="1007304"/>
            <a:ext cx="2008457" cy="25359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2337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1919536" y="836713"/>
            <a:ext cx="8143932" cy="954107"/>
          </a:xfrm>
          <a:prstGeom prst="rect">
            <a:avLst/>
          </a:prstGeom>
          <a:noFill/>
        </p:spPr>
        <p:txBody>
          <a:bodyPr wrap="square" rtlCol="0">
            <a:spAutoFit/>
          </a:bodyPr>
          <a:lstStyle/>
          <a:p>
            <a:pPr algn="ctr" defTabSz="914400"/>
            <a:r>
              <a:rPr lang="fr-FR" sz="2800" b="1" dirty="0">
                <a:solidFill>
                  <a:srgbClr val="A0B00C"/>
                </a:solidFill>
                <a:latin typeface="Calibri"/>
              </a:rPr>
              <a:t>« Il n’y a pas de hasard, il n’y a que des rendez-vous »</a:t>
            </a:r>
          </a:p>
          <a:p>
            <a:pPr algn="r" defTabSz="914400"/>
            <a:r>
              <a:rPr lang="fr-FR" sz="2800" b="1" dirty="0">
                <a:solidFill>
                  <a:srgbClr val="A0B00C"/>
                </a:solidFill>
                <a:latin typeface="Calibri"/>
              </a:rPr>
              <a:t>		</a:t>
            </a:r>
            <a:r>
              <a:rPr lang="fr-FR" b="1" dirty="0">
                <a:solidFill>
                  <a:srgbClr val="A0B00C"/>
                </a:solidFill>
                <a:latin typeface="Calibri"/>
              </a:rPr>
              <a:t>Paul Eluard</a:t>
            </a:r>
            <a:endParaRPr lang="fr-FR" sz="2800" b="1" dirty="0">
              <a:solidFill>
                <a:srgbClr val="A0B00C"/>
              </a:solidFill>
              <a:latin typeface="Calibri"/>
            </a:endParaRPr>
          </a:p>
        </p:txBody>
      </p:sp>
      <p:grpSp>
        <p:nvGrpSpPr>
          <p:cNvPr id="9" name="Groupe 8"/>
          <p:cNvGrpSpPr/>
          <p:nvPr/>
        </p:nvGrpSpPr>
        <p:grpSpPr>
          <a:xfrm>
            <a:off x="0" y="5315495"/>
            <a:ext cx="12192000" cy="1446280"/>
            <a:chOff x="0" y="5315495"/>
            <a:chExt cx="9144000" cy="144628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15495"/>
              <a:ext cx="9144000" cy="1397134"/>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5927767"/>
              <a:ext cx="834008" cy="834008"/>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0161" y="5867091"/>
              <a:ext cx="551309" cy="551309"/>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8116" y="5654208"/>
              <a:ext cx="719708" cy="719708"/>
            </a:xfrm>
            <a:prstGeom prst="rect">
              <a:avLst/>
            </a:prstGeom>
          </p:spPr>
        </p:pic>
        <p:pic>
          <p:nvPicPr>
            <p:cNvPr id="8"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4128" y="5794518"/>
              <a:ext cx="439088" cy="439088"/>
            </a:xfrm>
            <a:prstGeom prst="rect">
              <a:avLst/>
            </a:prstGeom>
          </p:spPr>
        </p:pic>
      </p:grpSp>
      <p:sp>
        <p:nvSpPr>
          <p:cNvPr id="12" name="Rectangle 11"/>
          <p:cNvSpPr/>
          <p:nvPr/>
        </p:nvSpPr>
        <p:spPr>
          <a:xfrm>
            <a:off x="3765073" y="2249790"/>
            <a:ext cx="4661854" cy="2862322"/>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defTabSz="914400"/>
            <a:r>
              <a:rPr lang="fr-FR" sz="18000" b="1" dirty="0">
                <a:ln/>
                <a:solidFill>
                  <a:srgbClr val="9BBB59"/>
                </a:solidFill>
                <a:latin typeface="Brush Script MT" panose="03060802040406070304" pitchFamily="66" charset="0"/>
              </a:rPr>
              <a:t>Merci</a:t>
            </a:r>
          </a:p>
        </p:txBody>
      </p:sp>
    </p:spTree>
    <p:extLst>
      <p:ext uri="{BB962C8B-B14F-4D97-AF65-F5344CB8AC3E}">
        <p14:creationId xmlns:p14="http://schemas.microsoft.com/office/powerpoint/2010/main" val="3668202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2558" y="4243112"/>
            <a:ext cx="4176464" cy="1425073"/>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6740" y="324812"/>
            <a:ext cx="3003933" cy="3263376"/>
          </a:xfrm>
          <a:prstGeom prst="rect">
            <a:avLst/>
          </a:prstGeom>
        </p:spPr>
      </p:pic>
      <p:grpSp>
        <p:nvGrpSpPr>
          <p:cNvPr id="10" name="Groupe 9"/>
          <p:cNvGrpSpPr/>
          <p:nvPr/>
        </p:nvGrpSpPr>
        <p:grpSpPr>
          <a:xfrm>
            <a:off x="0" y="5315495"/>
            <a:ext cx="12192000" cy="1446280"/>
            <a:chOff x="0" y="5315495"/>
            <a:chExt cx="9144000" cy="1446280"/>
          </a:xfrm>
        </p:grpSpPr>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315495"/>
              <a:ext cx="9144000" cy="1397134"/>
            </a:xfrm>
            <a:prstGeom prst="rect">
              <a:avLst/>
            </a:prstGeom>
          </p:spPr>
        </p:pic>
        <p:pic>
          <p:nvPicPr>
            <p:cNvPr id="12" name="Imag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9632" y="5927767"/>
              <a:ext cx="834008" cy="834008"/>
            </a:xfrm>
            <a:prstGeom prst="rect">
              <a:avLst/>
            </a:prstGeom>
          </p:spPr>
        </p:pic>
        <p:pic>
          <p:nvPicPr>
            <p:cNvPr id="13" name="Imag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40161" y="5867091"/>
              <a:ext cx="551309" cy="551309"/>
            </a:xfrm>
            <a:prstGeom prst="rect">
              <a:avLst/>
            </a:prstGeom>
          </p:spPr>
        </p:pic>
        <p:pic>
          <p:nvPicPr>
            <p:cNvPr id="14" name="Imag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68116" y="5654208"/>
              <a:ext cx="719708" cy="719708"/>
            </a:xfrm>
            <a:prstGeom prst="rect">
              <a:avLst/>
            </a:prstGeom>
          </p:spPr>
        </p:pic>
        <p:pic>
          <p:nvPicPr>
            <p:cNvPr id="15" name="Imag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24128" y="5794518"/>
              <a:ext cx="439088" cy="439088"/>
            </a:xfrm>
            <a:prstGeom prst="rect">
              <a:avLst/>
            </a:prstGeom>
          </p:spPr>
        </p:pic>
      </p:grpSp>
    </p:spTree>
    <p:extLst>
      <p:ext uri="{BB962C8B-B14F-4D97-AF65-F5344CB8AC3E}">
        <p14:creationId xmlns:p14="http://schemas.microsoft.com/office/powerpoint/2010/main" val="1973843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683625" y="1204811"/>
            <a:ext cx="10612821" cy="3311189"/>
          </a:xfrm>
        </p:spPr>
        <p:txBody>
          <a:bodyPr>
            <a:normAutofit/>
          </a:bodyPr>
          <a:lstStyle/>
          <a:p>
            <a:r>
              <a:rPr lang="fr-FR" sz="1400" dirty="0">
                <a:latin typeface="Arial" panose="020B0604020202020204" pitchFamily="34" charset="0"/>
                <a:cs typeface="Arial" panose="020B0604020202020204" pitchFamily="34" charset="0"/>
              </a:rPr>
              <a:t>Le domaine de la santé a été très largement transformé depuis plus d’une vingtaine d’année, par l’intégration des associations de patients dans les parcours de soin. </a:t>
            </a:r>
            <a:endParaRPr lang="fr-FR" sz="1400" dirty="0" smtClean="0">
              <a:latin typeface="Arial" panose="020B0604020202020204" pitchFamily="34" charset="0"/>
              <a:cs typeface="Arial" panose="020B0604020202020204" pitchFamily="34" charset="0"/>
            </a:endParaRPr>
          </a:p>
          <a:p>
            <a:r>
              <a:rPr lang="fr-FR" sz="1400" dirty="0" smtClean="0">
                <a:latin typeface="Arial" panose="020B0604020202020204" pitchFamily="34" charset="0"/>
                <a:cs typeface="Arial" panose="020B0604020202020204" pitchFamily="34" charset="0"/>
              </a:rPr>
              <a:t>Mais concrètement comment s’inscrire dans une démarche cohérente entre les besoins et les attentes du cote des soignants, des institutions, des structures médicales et des patients ?</a:t>
            </a:r>
          </a:p>
          <a:p>
            <a:r>
              <a:rPr lang="fr-FR" sz="1400" dirty="0" smtClean="0">
                <a:latin typeface="Arial" panose="020B0604020202020204" pitchFamily="34" charset="0"/>
                <a:cs typeface="Arial" panose="020B0604020202020204" pitchFamily="34" charset="0"/>
              </a:rPr>
              <a:t>Quelle légitimité donner aux associations de patients dans l’</a:t>
            </a:r>
            <a:r>
              <a:rPr lang="fr-FR" sz="1400" dirty="0" err="1" smtClean="0">
                <a:latin typeface="Arial" panose="020B0604020202020204" pitchFamily="34" charset="0"/>
                <a:cs typeface="Arial" panose="020B0604020202020204" pitchFamily="34" charset="0"/>
              </a:rPr>
              <a:t>etp</a:t>
            </a:r>
            <a:r>
              <a:rPr lang="fr-FR" sz="1400" dirty="0" smtClean="0">
                <a:latin typeface="Arial" panose="020B0604020202020204" pitchFamily="34" charset="0"/>
                <a:cs typeface="Arial" panose="020B0604020202020204" pitchFamily="34" charset="0"/>
              </a:rPr>
              <a:t> aujourd’hui ?</a:t>
            </a:r>
          </a:p>
          <a:p>
            <a:r>
              <a:rPr lang="fr-FR" sz="1400" dirty="0" smtClean="0">
                <a:latin typeface="Arial" panose="020B0604020202020204" pitchFamily="34" charset="0"/>
                <a:cs typeface="Arial" panose="020B0604020202020204" pitchFamily="34" charset="0"/>
              </a:rPr>
              <a:t>Se réduisent-elles au simple fait de faire des groupes de paroles ?</a:t>
            </a:r>
          </a:p>
          <a:p>
            <a:r>
              <a:rPr lang="fr-FR" sz="1400" dirty="0" smtClean="0">
                <a:latin typeface="Arial" panose="020B0604020202020204" pitchFamily="34" charset="0"/>
                <a:cs typeface="Arial" panose="020B0604020202020204" pitchFamily="34" charset="0"/>
              </a:rPr>
              <a:t>Quelles sont les limites, les contraintes de leur intégration dans le système de soin de demain </a:t>
            </a:r>
            <a:r>
              <a:rPr lang="fr-FR" sz="1400" dirty="0">
                <a:latin typeface="Arial" panose="020B0604020202020204" pitchFamily="34" charset="0"/>
                <a:cs typeface="Arial" panose="020B0604020202020204" pitchFamily="34" charset="0"/>
              </a:rPr>
              <a:t>?</a:t>
            </a:r>
            <a:endParaRPr lang="fr-FR" sz="1400" dirty="0" smtClean="0">
              <a:latin typeface="Arial" panose="020B0604020202020204" pitchFamily="34" charset="0"/>
              <a:cs typeface="Arial" panose="020B0604020202020204" pitchFamily="34" charset="0"/>
            </a:endParaRPr>
          </a:p>
          <a:p>
            <a:endParaRPr lang="fr-FR" sz="1200" dirty="0" smtClean="0">
              <a:latin typeface="Arial" panose="020B0604020202020204" pitchFamily="34" charset="0"/>
              <a:cs typeface="Arial" panose="020B0604020202020204" pitchFamily="34" charset="0"/>
            </a:endParaRPr>
          </a:p>
          <a:p>
            <a:endParaRPr lang="fr-FR" sz="1200" dirty="0">
              <a:latin typeface="Arial" panose="020B0604020202020204" pitchFamily="34" charset="0"/>
              <a:cs typeface="Arial" panose="020B0604020202020204" pitchFamily="34" charset="0"/>
            </a:endParaRPr>
          </a:p>
          <a:p>
            <a:endParaRPr lang="fr-FR" sz="1200" dirty="0">
              <a:latin typeface="Arial" panose="020B0604020202020204" pitchFamily="34" charset="0"/>
              <a:cs typeface="Arial" panose="020B0604020202020204" pitchFamily="34" charset="0"/>
            </a:endParaRPr>
          </a:p>
        </p:txBody>
      </p:sp>
      <p:sp>
        <p:nvSpPr>
          <p:cNvPr id="4" name="Titre 1"/>
          <p:cNvSpPr>
            <a:spLocks noGrp="1"/>
          </p:cNvSpPr>
          <p:nvPr>
            <p:ph type="title"/>
          </p:nvPr>
        </p:nvSpPr>
        <p:spPr>
          <a:xfrm>
            <a:off x="683625" y="107731"/>
            <a:ext cx="10396882" cy="1151965"/>
          </a:xfrm>
        </p:spPr>
        <p:txBody>
          <a:bodyPr>
            <a:normAutofit/>
          </a:bodyPr>
          <a:lstStyle/>
          <a:p>
            <a:r>
              <a:rPr lang="fr-FR" sz="2800" dirty="0" smtClean="0"/>
              <a:t>La création d’une association comme démarche éducative</a:t>
            </a:r>
            <a:endParaRPr lang="fr-FR" sz="2800" dirty="0"/>
          </a:p>
        </p:txBody>
      </p:sp>
      <p:pic>
        <p:nvPicPr>
          <p:cNvPr id="2" name="Image 1"/>
          <p:cNvPicPr>
            <a:picLocks noChangeAspect="1"/>
          </p:cNvPicPr>
          <p:nvPr/>
        </p:nvPicPr>
        <p:blipFill>
          <a:blip r:embed="rId2"/>
          <a:stretch>
            <a:fillRect/>
          </a:stretch>
        </p:blipFill>
        <p:spPr>
          <a:xfrm>
            <a:off x="8409096" y="3544450"/>
            <a:ext cx="2352675" cy="1943100"/>
          </a:xfrm>
          <a:prstGeom prst="rect">
            <a:avLst/>
          </a:prstGeom>
          <a:ln>
            <a:noFill/>
          </a:ln>
          <a:effectLst>
            <a:outerShdw blurRad="292100" dist="139700" dir="2700000" algn="tl" rotWithShape="0">
              <a:srgbClr val="333333">
                <a:alpha val="65000"/>
              </a:srgbClr>
            </a:outerShdw>
          </a:effectLst>
        </p:spPr>
      </p:pic>
      <p:sp>
        <p:nvSpPr>
          <p:cNvPr id="6" name="ZoneTexte 5"/>
          <p:cNvSpPr txBox="1"/>
          <p:nvPr/>
        </p:nvSpPr>
        <p:spPr>
          <a:xfrm>
            <a:off x="1557255" y="3544450"/>
            <a:ext cx="5980386" cy="2308324"/>
          </a:xfrm>
          <a:prstGeom prst="rect">
            <a:avLst/>
          </a:prstGeom>
          <a:noFill/>
        </p:spPr>
        <p:txBody>
          <a:bodyPr wrap="square" rtlCol="0">
            <a:spAutoFit/>
          </a:bodyPr>
          <a:lstStyle/>
          <a:p>
            <a:r>
              <a:rPr lang="fr-FR" sz="1600" b="1" dirty="0" smtClean="0">
                <a:solidFill>
                  <a:schemeClr val="accent2">
                    <a:lumMod val="75000"/>
                  </a:schemeClr>
                </a:solidFill>
                <a:latin typeface="Arial" panose="020B0604020202020204" pitchFamily="34" charset="0"/>
                <a:cs typeface="Arial" panose="020B0604020202020204" pitchFamily="34" charset="0"/>
              </a:rPr>
              <a:t>1 - Faire un état des lieux de l’</a:t>
            </a:r>
            <a:r>
              <a:rPr lang="fr-FR" sz="1600" b="1" dirty="0">
                <a:solidFill>
                  <a:schemeClr val="accent2">
                    <a:lumMod val="75000"/>
                  </a:schemeClr>
                </a:solidFill>
                <a:latin typeface="Arial" panose="020B0604020202020204" pitchFamily="34" charset="0"/>
                <a:cs typeface="Arial" panose="020B0604020202020204" pitchFamily="34" charset="0"/>
              </a:rPr>
              <a:t>e</a:t>
            </a:r>
            <a:r>
              <a:rPr lang="fr-FR" sz="1600" b="1" dirty="0" smtClean="0">
                <a:solidFill>
                  <a:schemeClr val="accent2">
                    <a:lumMod val="75000"/>
                  </a:schemeClr>
                </a:solidFill>
                <a:latin typeface="Arial" panose="020B0604020202020204" pitchFamily="34" charset="0"/>
                <a:cs typeface="Arial" panose="020B0604020202020204" pitchFamily="34" charset="0"/>
              </a:rPr>
              <a:t>xistant </a:t>
            </a:r>
          </a:p>
          <a:p>
            <a:r>
              <a:rPr lang="fr-FR" sz="1600" b="1" dirty="0" smtClean="0">
                <a:solidFill>
                  <a:schemeClr val="accent2">
                    <a:lumMod val="75000"/>
                  </a:schemeClr>
                </a:solidFill>
                <a:latin typeface="Arial" panose="020B0604020202020204" pitchFamily="34" charset="0"/>
                <a:cs typeface="Arial" panose="020B0604020202020204" pitchFamily="34" charset="0"/>
              </a:rPr>
              <a:t>2 - Rencontrer les professionnels de santé, les institutions, les structures spécialisées pour recentrer les besoins et les attentes de chacun</a:t>
            </a:r>
          </a:p>
          <a:p>
            <a:r>
              <a:rPr lang="fr-FR" sz="1600" b="1" dirty="0" smtClean="0">
                <a:solidFill>
                  <a:schemeClr val="accent2">
                    <a:lumMod val="75000"/>
                  </a:schemeClr>
                </a:solidFill>
                <a:latin typeface="Arial" panose="020B0604020202020204" pitchFamily="34" charset="0"/>
                <a:cs typeface="Arial" panose="020B0604020202020204" pitchFamily="34" charset="0"/>
              </a:rPr>
              <a:t>3 - Echanger avec les patients, leur entourage sur leurs besoins et leurs attentes</a:t>
            </a:r>
          </a:p>
          <a:p>
            <a:r>
              <a:rPr lang="fr-FR" sz="1600" b="1" dirty="0" smtClean="0">
                <a:solidFill>
                  <a:schemeClr val="accent2">
                    <a:lumMod val="75000"/>
                  </a:schemeClr>
                </a:solidFill>
                <a:latin typeface="Arial" panose="020B0604020202020204" pitchFamily="34" charset="0"/>
                <a:cs typeface="Arial" panose="020B0604020202020204" pitchFamily="34" charset="0"/>
              </a:rPr>
              <a:t>4 - Définir les actions et les objectifs de l’association qui devient ressource dans la prise en charge des soins</a:t>
            </a:r>
          </a:p>
          <a:p>
            <a:endParaRPr lang="fr-FR" sz="1600" b="1" dirty="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2913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800319" y="1061544"/>
            <a:ext cx="5926302" cy="4461093"/>
            <a:chOff x="0" y="0"/>
            <a:chExt cx="6261100" cy="4565650"/>
          </a:xfrm>
        </p:grpSpPr>
        <p:sp>
          <p:nvSpPr>
            <p:cNvPr id="5" name="Rectangle 4"/>
            <p:cNvSpPr>
              <a:spLocks/>
            </p:cNvSpPr>
            <p:nvPr/>
          </p:nvSpPr>
          <p:spPr>
            <a:xfrm>
              <a:off x="2178050" y="0"/>
              <a:ext cx="1911350" cy="819150"/>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000"/>
                </a:spcAft>
              </a:pPr>
              <a:r>
                <a:rPr lang="fr-FR" sz="1100" dirty="0">
                  <a:effectLst/>
                  <a:latin typeface="Arial" panose="020B0604020202020204" pitchFamily="34" charset="0"/>
                  <a:ea typeface="Calibri" panose="020F0502020204030204" pitchFamily="34" charset="0"/>
                  <a:cs typeface="Arial" panose="020B0604020202020204" pitchFamily="34" charset="0"/>
                </a:rPr>
                <a:t>Etape 1</a:t>
              </a:r>
            </a:p>
            <a:p>
              <a:pPr algn="ctr">
                <a:spcAft>
                  <a:spcPts val="1000"/>
                </a:spcAft>
              </a:pPr>
              <a:r>
                <a:rPr lang="fr-FR" sz="1100" dirty="0">
                  <a:effectLst/>
                  <a:latin typeface="Arial" panose="020B0604020202020204" pitchFamily="34" charset="0"/>
                  <a:ea typeface="Calibri" panose="020F0502020204030204" pitchFamily="34" charset="0"/>
                  <a:cs typeface="Arial" panose="020B0604020202020204" pitchFamily="34" charset="0"/>
                </a:rPr>
                <a:t>Le bilan </a:t>
              </a:r>
              <a:r>
                <a:rPr lang="fr-FR" sz="1100" dirty="0" smtClean="0">
                  <a:effectLst/>
                  <a:latin typeface="Arial" panose="020B0604020202020204" pitchFamily="34" charset="0"/>
                  <a:ea typeface="Calibri" panose="020F0502020204030204" pitchFamily="34" charset="0"/>
                  <a:cs typeface="Arial" panose="020B0604020202020204" pitchFamily="34" charset="0"/>
                </a:rPr>
                <a:t>partagé </a:t>
              </a:r>
              <a:r>
                <a:rPr lang="fr-FR" sz="1100" dirty="0">
                  <a:effectLst/>
                  <a:latin typeface="Arial" panose="020B0604020202020204" pitchFamily="34" charset="0"/>
                  <a:ea typeface="Calibri" panose="020F0502020204030204" pitchFamily="34" charset="0"/>
                  <a:cs typeface="Arial" panose="020B0604020202020204" pitchFamily="34" charset="0"/>
                </a:rPr>
                <a:t>initial pour faire connaissance</a:t>
              </a:r>
            </a:p>
          </p:txBody>
        </p:sp>
        <p:sp>
          <p:nvSpPr>
            <p:cNvPr id="6" name="Rectangle 5"/>
            <p:cNvSpPr>
              <a:spLocks/>
            </p:cNvSpPr>
            <p:nvPr/>
          </p:nvSpPr>
          <p:spPr>
            <a:xfrm>
              <a:off x="4349750" y="1797050"/>
              <a:ext cx="1911350" cy="984250"/>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000"/>
                </a:spcAft>
              </a:pPr>
              <a:r>
                <a:rPr lang="fr-FR" sz="1100" dirty="0">
                  <a:effectLst/>
                  <a:latin typeface="Arial" panose="020B0604020202020204" pitchFamily="34" charset="0"/>
                  <a:ea typeface="Calibri" panose="020F0502020204030204" pitchFamily="34" charset="0"/>
                  <a:cs typeface="Arial" panose="020B0604020202020204" pitchFamily="34" charset="0"/>
                </a:rPr>
                <a:t>Etape 2</a:t>
              </a:r>
            </a:p>
            <a:p>
              <a:pPr algn="ctr">
                <a:spcAft>
                  <a:spcPts val="1000"/>
                </a:spcAft>
              </a:pPr>
              <a:r>
                <a:rPr lang="fr-FR" sz="1100" dirty="0">
                  <a:effectLst/>
                  <a:latin typeface="Arial" panose="020B0604020202020204" pitchFamily="34" charset="0"/>
                  <a:ea typeface="Calibri" panose="020F0502020204030204" pitchFamily="34" charset="0"/>
                  <a:cs typeface="Arial" panose="020B0604020202020204" pitchFamily="34" charset="0"/>
                </a:rPr>
                <a:t>Convenir </a:t>
              </a:r>
              <a:r>
                <a:rPr lang="fr-FR" sz="1100" dirty="0" smtClean="0">
                  <a:effectLst/>
                  <a:latin typeface="Arial" panose="020B0604020202020204" pitchFamily="34" charset="0"/>
                  <a:ea typeface="Calibri" panose="020F0502020204030204" pitchFamily="34" charset="0"/>
                  <a:cs typeface="Arial" panose="020B0604020202020204" pitchFamily="34" charset="0"/>
                </a:rPr>
                <a:t>ensemble des </a:t>
              </a:r>
              <a:r>
                <a:rPr lang="fr-FR" sz="1100" dirty="0">
                  <a:effectLst/>
                  <a:latin typeface="Arial" panose="020B0604020202020204" pitchFamily="34" charset="0"/>
                  <a:ea typeface="Calibri" panose="020F0502020204030204" pitchFamily="34" charset="0"/>
                  <a:cs typeface="Arial" panose="020B0604020202020204" pitchFamily="34" charset="0"/>
                </a:rPr>
                <a:t>priorités ou d’objectifs mesurables et réalisables</a:t>
              </a:r>
            </a:p>
          </p:txBody>
        </p:sp>
        <p:sp>
          <p:nvSpPr>
            <p:cNvPr id="7" name="Rectangle 6"/>
            <p:cNvSpPr>
              <a:spLocks/>
            </p:cNvSpPr>
            <p:nvPr/>
          </p:nvSpPr>
          <p:spPr>
            <a:xfrm>
              <a:off x="2146300" y="3746500"/>
              <a:ext cx="1911350" cy="819150"/>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000"/>
                </a:spcAft>
              </a:pPr>
              <a:r>
                <a:rPr lang="fr-FR" sz="1100" dirty="0">
                  <a:effectLst/>
                  <a:latin typeface="Arial" panose="020B0604020202020204" pitchFamily="34" charset="0"/>
                  <a:ea typeface="Calibri" panose="020F0502020204030204" pitchFamily="34" charset="0"/>
                  <a:cs typeface="Arial" panose="020B0604020202020204" pitchFamily="34" charset="0"/>
                </a:rPr>
                <a:t>Etape 3</a:t>
              </a:r>
            </a:p>
            <a:p>
              <a:pPr algn="ctr">
                <a:spcAft>
                  <a:spcPts val="1000"/>
                </a:spcAft>
              </a:pPr>
              <a:r>
                <a:rPr lang="fr-FR" sz="1100" dirty="0">
                  <a:effectLst/>
                  <a:latin typeface="Arial" panose="020B0604020202020204" pitchFamily="34" charset="0"/>
                  <a:ea typeface="Calibri" panose="020F0502020204030204" pitchFamily="34" charset="0"/>
                  <a:cs typeface="Arial" panose="020B0604020202020204" pitchFamily="34" charset="0"/>
                </a:rPr>
                <a:t>Proposer et mettre en œuvre </a:t>
              </a:r>
              <a:r>
                <a:rPr lang="fr-FR" sz="1100" dirty="0" smtClean="0">
                  <a:effectLst/>
                  <a:latin typeface="Arial" panose="020B0604020202020204" pitchFamily="34" charset="0"/>
                  <a:ea typeface="Calibri" panose="020F0502020204030204" pitchFamily="34" charset="0"/>
                  <a:cs typeface="Arial" panose="020B0604020202020204" pitchFamily="34" charset="0"/>
                </a:rPr>
                <a:t>une unicité des pratiques</a:t>
              </a:r>
              <a:endParaRPr lang="fr-FR"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a:spLocks/>
            </p:cNvSpPr>
            <p:nvPr/>
          </p:nvSpPr>
          <p:spPr>
            <a:xfrm>
              <a:off x="0" y="1727200"/>
              <a:ext cx="1911350" cy="819150"/>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000"/>
                </a:spcAft>
              </a:pPr>
              <a:r>
                <a:rPr lang="fr-FR" sz="1100" dirty="0">
                  <a:effectLst/>
                  <a:latin typeface="Arial" panose="020B0604020202020204" pitchFamily="34" charset="0"/>
                  <a:ea typeface="Calibri" panose="020F0502020204030204" pitchFamily="34" charset="0"/>
                  <a:cs typeface="Arial" panose="020B0604020202020204" pitchFamily="34" charset="0"/>
                </a:rPr>
                <a:t>Etape 4</a:t>
              </a:r>
            </a:p>
            <a:p>
              <a:pPr algn="ctr">
                <a:spcAft>
                  <a:spcPts val="1000"/>
                </a:spcAft>
              </a:pPr>
              <a:r>
                <a:rPr lang="fr-FR" sz="1100" dirty="0">
                  <a:effectLst/>
                  <a:latin typeface="Arial" panose="020B0604020202020204" pitchFamily="34" charset="0"/>
                  <a:ea typeface="Calibri" panose="020F0502020204030204" pitchFamily="34" charset="0"/>
                  <a:cs typeface="Arial" panose="020B0604020202020204" pitchFamily="34" charset="0"/>
                </a:rPr>
                <a:t>Bilan partagé de </a:t>
              </a:r>
              <a:r>
                <a:rPr lang="fr-FR" sz="1100" dirty="0" smtClean="0">
                  <a:effectLst/>
                  <a:latin typeface="Arial" panose="020B0604020202020204" pitchFamily="34" charset="0"/>
                  <a:ea typeface="Calibri" panose="020F0502020204030204" pitchFamily="34" charset="0"/>
                  <a:cs typeface="Arial" panose="020B0604020202020204" pitchFamily="34" charset="0"/>
                </a:rPr>
                <a:t>suivi de nos partenariats, des actions menées</a:t>
              </a:r>
              <a:endParaRPr lang="fr-FR"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Flèche : courbe vers le bas 40"/>
            <p:cNvSpPr>
              <a:spLocks/>
            </p:cNvSpPr>
            <p:nvPr/>
          </p:nvSpPr>
          <p:spPr>
            <a:xfrm rot="2275003">
              <a:off x="4321772" y="525500"/>
              <a:ext cx="1282700" cy="5270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0" name="Flèche : courbe vers le bas 41"/>
            <p:cNvSpPr>
              <a:spLocks/>
            </p:cNvSpPr>
            <p:nvPr/>
          </p:nvSpPr>
          <p:spPr>
            <a:xfrm rot="7661963">
              <a:off x="4321773" y="3482974"/>
              <a:ext cx="1282700" cy="5270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1" name="Flèche : courbe vers le bas 42"/>
            <p:cNvSpPr>
              <a:spLocks/>
            </p:cNvSpPr>
            <p:nvPr/>
          </p:nvSpPr>
          <p:spPr>
            <a:xfrm rot="13428276">
              <a:off x="442903" y="3138015"/>
              <a:ext cx="1282700" cy="5270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2" name="Flèche : courbe vers le bas 43"/>
            <p:cNvSpPr>
              <a:spLocks/>
            </p:cNvSpPr>
            <p:nvPr/>
          </p:nvSpPr>
          <p:spPr>
            <a:xfrm rot="21134663">
              <a:off x="2330767" y="1544303"/>
              <a:ext cx="1605915" cy="5270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sp>
        <p:nvSpPr>
          <p:cNvPr id="13" name="Titre 1"/>
          <p:cNvSpPr>
            <a:spLocks noGrp="1"/>
          </p:cNvSpPr>
          <p:nvPr>
            <p:ph type="title"/>
          </p:nvPr>
        </p:nvSpPr>
        <p:spPr>
          <a:xfrm>
            <a:off x="683625" y="95507"/>
            <a:ext cx="10396882" cy="1151965"/>
          </a:xfrm>
        </p:spPr>
        <p:txBody>
          <a:bodyPr>
            <a:normAutofit/>
          </a:bodyPr>
          <a:lstStyle/>
          <a:p>
            <a:r>
              <a:rPr lang="fr-FR" sz="2800" dirty="0" smtClean="0"/>
              <a:t>Définir ensemble une complémentarité entre soignants et PATIENTS</a:t>
            </a:r>
            <a:endParaRPr lang="fr-FR" sz="2800" dirty="0"/>
          </a:p>
        </p:txBody>
      </p:sp>
      <p:sp>
        <p:nvSpPr>
          <p:cNvPr id="16" name="ZoneTexte 15"/>
          <p:cNvSpPr txBox="1"/>
          <p:nvPr/>
        </p:nvSpPr>
        <p:spPr>
          <a:xfrm>
            <a:off x="7151635" y="1583011"/>
            <a:ext cx="4099034" cy="3539430"/>
          </a:xfrm>
          <a:prstGeom prst="rect">
            <a:avLst/>
          </a:prstGeom>
          <a:noFill/>
        </p:spPr>
        <p:txBody>
          <a:bodyPr wrap="square" rtlCol="0">
            <a:spAutoFit/>
          </a:bodyPr>
          <a:lstStyle/>
          <a:p>
            <a:r>
              <a:rPr lang="fr-FR" sz="1400" dirty="0" smtClean="0">
                <a:latin typeface="Arial" panose="020B0604020202020204" pitchFamily="34" charset="0"/>
                <a:cs typeface="Arial" panose="020B0604020202020204" pitchFamily="34" charset="0"/>
              </a:rPr>
              <a:t>Un partenariat unilatéral bienveillant : </a:t>
            </a:r>
          </a:p>
          <a:p>
            <a:endParaRPr lang="fr-FR"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400" dirty="0" smtClean="0">
                <a:latin typeface="Arial" panose="020B0604020202020204" pitchFamily="34" charset="0"/>
                <a:cs typeface="Arial" panose="020B0604020202020204" pitchFamily="34" charset="0"/>
              </a:rPr>
              <a:t>Des projets explicites, partagés autour d’une coopération pluridisciplinaire</a:t>
            </a:r>
          </a:p>
          <a:p>
            <a:pPr marL="285750" indent="-285750">
              <a:buFont typeface="Arial" panose="020B0604020202020204" pitchFamily="34" charset="0"/>
              <a:buChar char="•"/>
            </a:pPr>
            <a:r>
              <a:rPr lang="fr-FR" sz="1400" dirty="0" smtClean="0">
                <a:latin typeface="Arial" panose="020B0604020202020204" pitchFamily="34" charset="0"/>
                <a:cs typeface="Arial" panose="020B0604020202020204" pitchFamily="34" charset="0"/>
              </a:rPr>
              <a:t>Une répartition claire des fonctions de chacun, allant dans le sens d’une complémentarité entre les différents acteurs</a:t>
            </a:r>
          </a:p>
          <a:p>
            <a:pPr marL="285750" indent="-285750">
              <a:buFont typeface="Arial" panose="020B0604020202020204" pitchFamily="34" charset="0"/>
              <a:buChar char="•"/>
            </a:pPr>
            <a:r>
              <a:rPr lang="fr-FR" sz="1400" dirty="0" smtClean="0">
                <a:latin typeface="Arial" panose="020B0604020202020204" pitchFamily="34" charset="0"/>
                <a:cs typeface="Arial" panose="020B0604020202020204" pitchFamily="34" charset="0"/>
              </a:rPr>
              <a:t>Des rencontres régulières pour réfléchir collectivement aux orientations à donner aux projets communs ou aux actions de l’association pour un avis éclairé</a:t>
            </a:r>
          </a:p>
          <a:p>
            <a:pPr marL="285750" indent="-285750">
              <a:buFont typeface="Arial" panose="020B0604020202020204" pitchFamily="34" charset="0"/>
              <a:buChar char="•"/>
            </a:pPr>
            <a:r>
              <a:rPr lang="fr-FR" sz="1400" dirty="0" smtClean="0">
                <a:latin typeface="Arial" panose="020B0604020202020204" pitchFamily="34" charset="0"/>
                <a:cs typeface="Arial" panose="020B0604020202020204" pitchFamily="34" charset="0"/>
              </a:rPr>
              <a:t>Le respect mutuel des compétences et les limites de chacun</a:t>
            </a:r>
          </a:p>
          <a:p>
            <a:pPr marL="285750" indent="-285750">
              <a:buFont typeface="Arial" panose="020B0604020202020204" pitchFamily="34" charset="0"/>
              <a:buChar char="•"/>
            </a:pPr>
            <a:r>
              <a:rPr lang="fr-FR" sz="1400" dirty="0" smtClean="0">
                <a:latin typeface="Arial" panose="020B0604020202020204" pitchFamily="34" charset="0"/>
                <a:cs typeface="Arial" panose="020B0604020202020204" pitchFamily="34" charset="0"/>
              </a:rPr>
              <a:t>L’évaluation des actions pour améliorer les processus pour de prochains projets.</a:t>
            </a:r>
          </a:p>
          <a:p>
            <a:endParaRPr lang="fr-F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5708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Recommandation d'organisation de la PEC des patients obèses - routes-page-0.jpg"/>
          <p:cNvPicPr>
            <a:picLocks noChangeAspect="1"/>
          </p:cNvPicPr>
          <p:nvPr/>
        </p:nvPicPr>
        <p:blipFill rotWithShape="1">
          <a:blip r:embed="rId2" cstate="print"/>
          <a:srcRect l="2814" t="2030" r="2606"/>
          <a:stretch/>
        </p:blipFill>
        <p:spPr>
          <a:xfrm>
            <a:off x="430933" y="42041"/>
            <a:ext cx="5824144" cy="676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ZoneTexte 2"/>
          <p:cNvSpPr txBox="1"/>
          <p:nvPr/>
        </p:nvSpPr>
        <p:spPr>
          <a:xfrm>
            <a:off x="6442842" y="2043700"/>
            <a:ext cx="5315594" cy="1200329"/>
          </a:xfrm>
          <a:prstGeom prst="rect">
            <a:avLst/>
          </a:prstGeom>
          <a:noFill/>
        </p:spPr>
        <p:txBody>
          <a:bodyPr wrap="square" rtlCol="0">
            <a:spAutoFit/>
          </a:bodyPr>
          <a:lstStyle/>
          <a:p>
            <a:r>
              <a:rPr lang="fr-FR" b="1" dirty="0" smtClean="0">
                <a:latin typeface="Arial" panose="020B0604020202020204" pitchFamily="34" charset="0"/>
                <a:cs typeface="Arial" panose="020B0604020202020204" pitchFamily="34" charset="0"/>
              </a:rPr>
              <a:t>L’association a un rôle de propulseur d’idées grâce à cet effet de groupe qu’il existe dans la région entre tous les acteurs dans la prise en charge de l’obésité.</a:t>
            </a:r>
            <a:endParaRPr lang="fr-F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3590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685800" y="1177159"/>
            <a:ext cx="10394707" cy="4572000"/>
          </a:xfrm>
        </p:spPr>
        <p:txBody>
          <a:bodyPr>
            <a:normAutofit fontScale="92500" lnSpcReduction="10000"/>
          </a:bodyPr>
          <a:lstStyle/>
          <a:p>
            <a:r>
              <a:rPr lang="fr-FR" sz="1500" dirty="0" smtClean="0">
                <a:latin typeface="Arial" panose="020B0604020202020204" pitchFamily="34" charset="0"/>
                <a:cs typeface="Arial" panose="020B0604020202020204" pitchFamily="34" charset="0"/>
              </a:rPr>
              <a:t>Une étude a été menée pour obtenir un constat global de la place d’une association de patients dans le parcours de soin d’une chirurgie de l’obésité dans la région.</a:t>
            </a:r>
          </a:p>
          <a:p>
            <a:r>
              <a:rPr lang="fr-FR" sz="1500" dirty="0" smtClean="0">
                <a:latin typeface="Arial" panose="020B0604020202020204" pitchFamily="34" charset="0"/>
                <a:cs typeface="Arial" panose="020B0604020202020204" pitchFamily="34" charset="0"/>
              </a:rPr>
              <a:t>Cette enquête a révélé :</a:t>
            </a:r>
          </a:p>
          <a:p>
            <a:pPr lvl="1"/>
            <a:r>
              <a:rPr lang="fr-FR" sz="1500" dirty="0" smtClean="0">
                <a:latin typeface="Arial" panose="020B0604020202020204" pitchFamily="34" charset="0"/>
                <a:cs typeface="Arial" panose="020B0604020202020204" pitchFamily="34" charset="0"/>
              </a:rPr>
              <a:t>Que les associations ont leur place dans les parcours de soin avec les professionnels de santé</a:t>
            </a:r>
          </a:p>
          <a:p>
            <a:pPr lvl="1"/>
            <a:r>
              <a:rPr lang="fr-FR" sz="1500" dirty="0" smtClean="0">
                <a:latin typeface="Arial" panose="020B0604020202020204" pitchFamily="34" charset="0"/>
                <a:cs typeface="Arial" panose="020B0604020202020204" pitchFamily="34" charset="0"/>
              </a:rPr>
              <a:t>Qu’elles sont une ressource et un relais des équipes médicales</a:t>
            </a:r>
          </a:p>
          <a:p>
            <a:pPr lvl="1"/>
            <a:r>
              <a:rPr lang="fr-FR" sz="1500" dirty="0" smtClean="0">
                <a:latin typeface="Arial" panose="020B0604020202020204" pitchFamily="34" charset="0"/>
                <a:cs typeface="Arial" panose="020B0604020202020204" pitchFamily="34" charset="0"/>
              </a:rPr>
              <a:t>Que les activités proposées correspondent aux attentes tant du côté des patients que du côté des soignants</a:t>
            </a:r>
          </a:p>
          <a:p>
            <a:pPr lvl="1"/>
            <a:r>
              <a:rPr lang="fr-FR" sz="1500" dirty="0" smtClean="0">
                <a:latin typeface="Arial" panose="020B0604020202020204" pitchFamily="34" charset="0"/>
                <a:cs typeface="Arial" panose="020B0604020202020204" pitchFamily="34" charset="0"/>
              </a:rPr>
              <a:t>Qu’il est important de rester à sa place et de ne pas interférer avec les pratiques médicales</a:t>
            </a:r>
          </a:p>
          <a:p>
            <a:pPr lvl="1"/>
            <a:r>
              <a:rPr lang="fr-FR" sz="1500" dirty="0" smtClean="0">
                <a:latin typeface="Arial" panose="020B0604020202020204" pitchFamily="34" charset="0"/>
                <a:cs typeface="Arial" panose="020B0604020202020204" pitchFamily="34" charset="0"/>
              </a:rPr>
              <a:t>Qu’elles ont un rôle majeur auprès des patients et de leur entourage avec des groupes de paroles qui permettent d’être soutenu et de créer des liens.</a:t>
            </a:r>
          </a:p>
          <a:p>
            <a:pPr lvl="8"/>
            <a:r>
              <a:rPr lang="fr-FR" sz="1100" dirty="0" smtClean="0">
                <a:latin typeface="Arial" panose="020B0604020202020204" pitchFamily="34" charset="0"/>
                <a:cs typeface="Arial" panose="020B0604020202020204" pitchFamily="34" charset="0"/>
              </a:rPr>
              <a:t>source : mémoire 2016 – auteur amandine chardon – </a:t>
            </a:r>
          </a:p>
          <a:p>
            <a:pPr lvl="8"/>
            <a:r>
              <a:rPr lang="fr-FR" sz="1100" dirty="0" smtClean="0">
                <a:latin typeface="Arial" panose="020B0604020202020204" pitchFamily="34" charset="0"/>
                <a:cs typeface="Arial" panose="020B0604020202020204" pitchFamily="34" charset="0"/>
              </a:rPr>
              <a:t>questionnaire patient échantillon 78 personnes (région Franche-Comté)</a:t>
            </a:r>
          </a:p>
          <a:p>
            <a:pPr lvl="8"/>
            <a:r>
              <a:rPr lang="fr-FR" sz="1100" dirty="0" smtClean="0">
                <a:latin typeface="Arial" panose="020B0604020202020204" pitchFamily="34" charset="0"/>
                <a:cs typeface="Arial" panose="020B0604020202020204" pitchFamily="34" charset="0"/>
              </a:rPr>
              <a:t>Questionnaire soignants échantillon 35 personnes (</a:t>
            </a:r>
            <a:r>
              <a:rPr lang="fr-FR" sz="1100" dirty="0">
                <a:latin typeface="Arial" panose="020B0604020202020204" pitchFamily="34" charset="0"/>
                <a:cs typeface="Arial" panose="020B0604020202020204" pitchFamily="34" charset="0"/>
              </a:rPr>
              <a:t>région </a:t>
            </a:r>
            <a:r>
              <a:rPr lang="fr-FR" sz="1100" dirty="0" smtClean="0">
                <a:latin typeface="Arial" panose="020B0604020202020204" pitchFamily="34" charset="0"/>
                <a:cs typeface="Arial" panose="020B0604020202020204" pitchFamily="34" charset="0"/>
              </a:rPr>
              <a:t>Franche-Comté)</a:t>
            </a:r>
          </a:p>
          <a:p>
            <a:pPr lvl="8"/>
            <a:r>
              <a:rPr lang="fr-FR" sz="1100" dirty="0" smtClean="0">
                <a:latin typeface="Arial" panose="020B0604020202020204" pitchFamily="34" charset="0"/>
                <a:cs typeface="Arial" panose="020B0604020202020204" pitchFamily="34" charset="0"/>
              </a:rPr>
              <a:t>Questionnaire d’association de patients obèses 12 présidents (hexagone)</a:t>
            </a:r>
            <a:endParaRPr lang="fr-FR" sz="1100" dirty="0">
              <a:latin typeface="Arial" panose="020B0604020202020204" pitchFamily="34" charset="0"/>
              <a:cs typeface="Arial" panose="020B0604020202020204" pitchFamily="34" charset="0"/>
            </a:endParaRPr>
          </a:p>
          <a:p>
            <a:endParaRPr lang="fr-FR" sz="1100" dirty="0">
              <a:latin typeface="Arial" panose="020B0604020202020204" pitchFamily="34" charset="0"/>
              <a:cs typeface="Arial" panose="020B0604020202020204" pitchFamily="34" charset="0"/>
            </a:endParaRPr>
          </a:p>
        </p:txBody>
      </p:sp>
      <p:sp>
        <p:nvSpPr>
          <p:cNvPr id="4" name="Titre 1"/>
          <p:cNvSpPr>
            <a:spLocks noGrp="1"/>
          </p:cNvSpPr>
          <p:nvPr>
            <p:ph type="title"/>
          </p:nvPr>
        </p:nvSpPr>
        <p:spPr>
          <a:xfrm>
            <a:off x="683625" y="107731"/>
            <a:ext cx="10396882" cy="1151965"/>
          </a:xfrm>
        </p:spPr>
        <p:txBody>
          <a:bodyPr>
            <a:normAutofit/>
          </a:bodyPr>
          <a:lstStyle/>
          <a:p>
            <a:r>
              <a:rPr lang="fr-FR" sz="2800" dirty="0" smtClean="0"/>
              <a:t>Enquête locale</a:t>
            </a:r>
            <a:endParaRPr lang="fr-FR" sz="2800" dirty="0"/>
          </a:p>
        </p:txBody>
      </p:sp>
    </p:spTree>
    <p:extLst>
      <p:ext uri="{BB962C8B-B14F-4D97-AF65-F5344CB8AC3E}">
        <p14:creationId xmlns:p14="http://schemas.microsoft.com/office/powerpoint/2010/main" val="1815169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441434" y="1587605"/>
            <a:ext cx="11088414" cy="3311189"/>
          </a:xfrm>
        </p:spPr>
        <p:txBody>
          <a:bodyPr>
            <a:noAutofit/>
          </a:bodyPr>
          <a:lstStyle/>
          <a:p>
            <a:r>
              <a:rPr lang="fr-FR" sz="1400" dirty="0">
                <a:latin typeface="Arial" panose="020B0604020202020204" pitchFamily="34" charset="0"/>
                <a:cs typeface="Arial" panose="020B0604020202020204" pitchFamily="34" charset="0"/>
              </a:rPr>
              <a:t>Les différentes études qui ont été menées sur les associations concernant leurs activités quotidiennes confirment leurs adaptations constantes concernant les évolutions du comportement des patients et du système de </a:t>
            </a:r>
            <a:r>
              <a:rPr lang="fr-FR" sz="1400" dirty="0" smtClean="0">
                <a:latin typeface="Arial" panose="020B0604020202020204" pitchFamily="34" charset="0"/>
                <a:cs typeface="Arial" panose="020B0604020202020204" pitchFamily="34" charset="0"/>
              </a:rPr>
              <a:t>santé auxquelles </a:t>
            </a:r>
            <a:r>
              <a:rPr lang="fr-FR" sz="1400" dirty="0">
                <a:latin typeface="Arial" panose="020B0604020202020204" pitchFamily="34" charset="0"/>
                <a:cs typeface="Arial" panose="020B0604020202020204" pitchFamily="34" charset="0"/>
              </a:rPr>
              <a:t>elles sont confrontées ces dernières années. </a:t>
            </a:r>
            <a:r>
              <a:rPr lang="fr-FR" sz="1400" dirty="0" smtClean="0">
                <a:latin typeface="Arial" panose="020B0604020202020204" pitchFamily="34" charset="0"/>
                <a:cs typeface="Arial" panose="020B0604020202020204" pitchFamily="34" charset="0"/>
              </a:rPr>
              <a:t>A savoir </a:t>
            </a:r>
            <a:r>
              <a:rPr lang="fr-FR" sz="1400" dirty="0">
                <a:latin typeface="Arial" panose="020B0604020202020204" pitchFamily="34" charset="0"/>
                <a:cs typeface="Arial" panose="020B0604020202020204" pitchFamily="34" charset="0"/>
              </a:rPr>
              <a:t>un intérêt croissant pour l’information. Ceci démontre que les associations occupent un réel rôle de transmission d’informations, et ce</a:t>
            </a:r>
            <a:r>
              <a:rPr lang="fr-FR" sz="1400" dirty="0" smtClean="0">
                <a:latin typeface="Arial" panose="020B0604020202020204" pitchFamily="34" charset="0"/>
                <a:cs typeface="Arial" panose="020B0604020202020204" pitchFamily="34" charset="0"/>
              </a:rPr>
              <a:t>, à destination des adhérents </a:t>
            </a:r>
            <a:r>
              <a:rPr lang="fr-FR" sz="1400" dirty="0">
                <a:latin typeface="Arial" panose="020B0604020202020204" pitchFamily="34" charset="0"/>
                <a:cs typeface="Arial" panose="020B0604020202020204" pitchFamily="34" charset="0"/>
              </a:rPr>
              <a:t>des associations, des professionnels de santé et du grand public.</a:t>
            </a:r>
          </a:p>
          <a:p>
            <a:r>
              <a:rPr lang="fr-FR" sz="1400" dirty="0" smtClean="0">
                <a:latin typeface="Arial" panose="020B0604020202020204" pitchFamily="34" charset="0"/>
                <a:cs typeface="Arial" panose="020B0604020202020204" pitchFamily="34" charset="0"/>
              </a:rPr>
              <a:t>La </a:t>
            </a:r>
            <a:r>
              <a:rPr lang="fr-FR" sz="1400" dirty="0">
                <a:latin typeface="Arial" panose="020B0604020202020204" pitchFamily="34" charset="0"/>
                <a:cs typeface="Arial" panose="020B0604020202020204" pitchFamily="34" charset="0"/>
              </a:rPr>
              <a:t>reconnaissance par les professionnels du rôle d’information des associations est de plus en plus importante</a:t>
            </a:r>
            <a:r>
              <a:rPr lang="fr-FR" sz="1400" dirty="0" smtClean="0">
                <a:latin typeface="Arial" panose="020B0604020202020204" pitchFamily="34" charset="0"/>
                <a:cs typeface="Arial" panose="020B0604020202020204" pitchFamily="34" charset="0"/>
              </a:rPr>
              <a:t>. Les </a:t>
            </a:r>
            <a:r>
              <a:rPr lang="fr-FR" sz="1400" dirty="0">
                <a:latin typeface="Arial" panose="020B0604020202020204" pitchFamily="34" charset="0"/>
                <a:cs typeface="Arial" panose="020B0604020202020204" pitchFamily="34" charset="0"/>
              </a:rPr>
              <a:t>associations pointent l’importance de leur participation par la connaissance des problématiques des patients dans la vie au quotidien, utile selon elles en éducation thérapeutique. Même si souvent elles craignent de ne pas être entendues ni de pouvoir s’exprimer « convenablement », voire de se sentir utilisées par les institutions.</a:t>
            </a:r>
          </a:p>
          <a:p>
            <a:r>
              <a:rPr lang="fr-FR" sz="1400" dirty="0">
                <a:latin typeface="Arial" panose="020B0604020202020204" pitchFamily="34" charset="0"/>
                <a:cs typeface="Arial" panose="020B0604020202020204" pitchFamily="34" charset="0"/>
              </a:rPr>
              <a:t>Le frein exprimé comme le manque de temps est commun aux associations, basées sur le travail de bénévoles, et aux soignants, pris dans des rythmes de travail contraignants.</a:t>
            </a:r>
          </a:p>
          <a:p>
            <a:r>
              <a:rPr lang="fr-FR" sz="1400" dirty="0">
                <a:latin typeface="Arial" panose="020B0604020202020204" pitchFamily="34" charset="0"/>
                <a:cs typeface="Arial" panose="020B0604020202020204" pitchFamily="34" charset="0"/>
              </a:rPr>
              <a:t>A une époque où l’on </a:t>
            </a:r>
            <a:r>
              <a:rPr lang="fr-FR" sz="1400" dirty="0" smtClean="0">
                <a:latin typeface="Arial" panose="020B0604020202020204" pitchFamily="34" charset="0"/>
                <a:cs typeface="Arial" panose="020B0604020202020204" pitchFamily="34" charset="0"/>
              </a:rPr>
              <a:t>parle d’intégration </a:t>
            </a:r>
            <a:r>
              <a:rPr lang="fr-FR" sz="1400" dirty="0">
                <a:latin typeface="Arial" panose="020B0604020202020204" pitchFamily="34" charset="0"/>
                <a:cs typeface="Arial" panose="020B0604020202020204" pitchFamily="34" charset="0"/>
              </a:rPr>
              <a:t>des associations de patients, </a:t>
            </a:r>
            <a:r>
              <a:rPr lang="fr-FR" sz="1400" dirty="0" smtClean="0">
                <a:latin typeface="Arial" panose="020B0604020202020204" pitchFamily="34" charset="0"/>
                <a:cs typeface="Arial" panose="020B0604020202020204" pitchFamily="34" charset="0"/>
              </a:rPr>
              <a:t>leur participation </a:t>
            </a:r>
            <a:r>
              <a:rPr lang="fr-FR" sz="1400" dirty="0">
                <a:latin typeface="Arial" panose="020B0604020202020204" pitchFamily="34" charset="0"/>
                <a:cs typeface="Arial" panose="020B0604020202020204" pitchFamily="34" charset="0"/>
              </a:rPr>
              <a:t>dans l’éducation thérapeutique du patient est encore très difficile et confrontée à de multiples obstacles. Pourtant, les associations disposent d’atouts mais se posent les questions de la transversalité, de la répartition des rôles de chacun et de l’étanchéité entre le système de soin et le patient ressource</a:t>
            </a:r>
            <a:r>
              <a:rPr lang="fr-FR" sz="1400" dirty="0" smtClean="0">
                <a:latin typeface="Arial" panose="020B0604020202020204" pitchFamily="34" charset="0"/>
                <a:cs typeface="Arial" panose="020B0604020202020204" pitchFamily="34" charset="0"/>
              </a:rPr>
              <a:t>.</a:t>
            </a:r>
            <a:endParaRPr lang="fr-FR" sz="1400" dirty="0">
              <a:latin typeface="Arial" panose="020B0604020202020204" pitchFamily="34" charset="0"/>
              <a:cs typeface="Arial" panose="020B0604020202020204" pitchFamily="34" charset="0"/>
            </a:endParaRPr>
          </a:p>
        </p:txBody>
      </p:sp>
      <p:sp>
        <p:nvSpPr>
          <p:cNvPr id="4" name="Titre 1"/>
          <p:cNvSpPr>
            <a:spLocks noGrp="1"/>
          </p:cNvSpPr>
          <p:nvPr>
            <p:ph type="title"/>
          </p:nvPr>
        </p:nvSpPr>
        <p:spPr>
          <a:xfrm>
            <a:off x="683625" y="0"/>
            <a:ext cx="10396882" cy="1151965"/>
          </a:xfrm>
        </p:spPr>
        <p:txBody>
          <a:bodyPr>
            <a:normAutofit/>
          </a:bodyPr>
          <a:lstStyle/>
          <a:p>
            <a:r>
              <a:rPr lang="fr-FR" sz="2800" dirty="0" smtClean="0"/>
              <a:t>conclusion</a:t>
            </a:r>
            <a:endParaRPr lang="fr-FR" sz="2800" dirty="0"/>
          </a:p>
        </p:txBody>
      </p:sp>
    </p:spTree>
    <p:extLst>
      <p:ext uri="{BB962C8B-B14F-4D97-AF65-F5344CB8AC3E}">
        <p14:creationId xmlns:p14="http://schemas.microsoft.com/office/powerpoint/2010/main" val="2777934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591206" y="1524545"/>
            <a:ext cx="10394707" cy="3311189"/>
          </a:xfrm>
        </p:spPr>
        <p:txBody>
          <a:bodyPr>
            <a:noAutofit/>
          </a:bodyPr>
          <a:lstStyle/>
          <a:p>
            <a:r>
              <a:rPr lang="fr-FR" sz="1400" dirty="0">
                <a:latin typeface="Arial" panose="020B0604020202020204" pitchFamily="34" charset="0"/>
                <a:cs typeface="Arial" panose="020B0604020202020204" pitchFamily="34" charset="0"/>
              </a:rPr>
              <a:t>Il faudra encore du temps pour que les associations soient intégralement reconnues comme étant une véritable ressource auprès du système de santé, et que les institutions apportent leur soutien dans des formations permettant ainsi aux patients motivés d’apporter leurs connaissances du terrain pour que l’ETP soit la nouvelle ère du soin prioritaire auprès des patients dans la maladie chronique.</a:t>
            </a:r>
          </a:p>
          <a:p>
            <a:r>
              <a:rPr lang="fr-FR" sz="1400" dirty="0">
                <a:latin typeface="Arial" panose="020B0604020202020204" pitchFamily="34" charset="0"/>
                <a:cs typeface="Arial" panose="020B0604020202020204" pitchFamily="34" charset="0"/>
              </a:rPr>
              <a:t>Qu’elles ne soient pas simplement instrumentalisées et utilisées seulement sur le fait que les associations doivent être intégrées dans les comités des institutions mais qu’elles jouent un rôle prépondérant à une prise en charge cohérente.</a:t>
            </a:r>
          </a:p>
          <a:p>
            <a:r>
              <a:rPr lang="fr-FR" sz="1400" dirty="0">
                <a:latin typeface="Arial" panose="020B0604020202020204" pitchFamily="34" charset="0"/>
                <a:cs typeface="Arial" panose="020B0604020202020204" pitchFamily="34" charset="0"/>
              </a:rPr>
              <a:t>Co construire ensemble pour soutenir la réflexion et la discussion auprès des différents intervenants quant aux impacts des multiples facteurs sociaux, comportementaux sur les problèmes de l’obésité. Des objectifs communs initier par tous les acteurs de la santé, des intervenants extérieurs sur l’importance de la prise en compte de l’intervention des associations de patients dans les parcours de soin dans la maladie chronique au sens large, sous le signe du "vécu", du partage d’expériences.</a:t>
            </a:r>
          </a:p>
        </p:txBody>
      </p:sp>
      <p:sp>
        <p:nvSpPr>
          <p:cNvPr id="4" name="Titre 1"/>
          <p:cNvSpPr>
            <a:spLocks noGrp="1"/>
          </p:cNvSpPr>
          <p:nvPr>
            <p:ph type="title"/>
          </p:nvPr>
        </p:nvSpPr>
        <p:spPr>
          <a:xfrm>
            <a:off x="683625" y="107731"/>
            <a:ext cx="10396882" cy="1151965"/>
          </a:xfrm>
        </p:spPr>
        <p:txBody>
          <a:bodyPr>
            <a:normAutofit/>
          </a:bodyPr>
          <a:lstStyle/>
          <a:p>
            <a:r>
              <a:rPr lang="fr-FR" sz="2800" dirty="0" smtClean="0"/>
              <a:t>conclusion</a:t>
            </a:r>
            <a:endParaRPr lang="fr-FR" sz="2800" dirty="0"/>
          </a:p>
        </p:txBody>
      </p:sp>
    </p:spTree>
    <p:extLst>
      <p:ext uri="{BB962C8B-B14F-4D97-AF65-F5344CB8AC3E}">
        <p14:creationId xmlns:p14="http://schemas.microsoft.com/office/powerpoint/2010/main" val="1696706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78536" y="441312"/>
            <a:ext cx="9053969" cy="5796000"/>
          </a:xfrm>
        </p:spPr>
      </p:pic>
    </p:spTree>
    <p:extLst>
      <p:ext uri="{BB962C8B-B14F-4D97-AF65-F5344CB8AC3E}">
        <p14:creationId xmlns:p14="http://schemas.microsoft.com/office/powerpoint/2010/main" val="116057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rand événement">
  <a:themeElements>
    <a:clrScheme name="Main Event">
      <a:dk1>
        <a:sysClr val="windowText" lastClr="000000"/>
      </a:dk1>
      <a:lt1>
        <a:sysClr val="window" lastClr="FFFFFF"/>
      </a:lt1>
      <a:dk2>
        <a:srgbClr val="424242"/>
      </a:dk2>
      <a:lt2>
        <a:srgbClr val="C8C8C8"/>
      </a:lt2>
      <a:accent1>
        <a:srgbClr val="8FA751"/>
      </a:accent1>
      <a:accent2>
        <a:srgbClr val="629D7D"/>
      </a:accent2>
      <a:accent3>
        <a:srgbClr val="5A7AAB"/>
      </a:accent3>
      <a:accent4>
        <a:srgbClr val="AA618F"/>
      </a:accent4>
      <a:accent5>
        <a:srgbClr val="BA5445"/>
      </a:accent5>
      <a:accent6>
        <a:srgbClr val="C8A547"/>
      </a:accent6>
      <a:hlink>
        <a:srgbClr val="91BF1A"/>
      </a:hlink>
      <a:folHlink>
        <a:srgbClr val="ADBE82"/>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CF823853-53CC-4249-AEDB-2EA9F718B2D2}"/>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TM04033927[[fn=Grand événement]]</Template>
  <TotalTime>279</TotalTime>
  <Words>1500</Words>
  <Application>Microsoft Office PowerPoint</Application>
  <PresentationFormat>Grand écran</PresentationFormat>
  <Paragraphs>134</Paragraphs>
  <Slides>21</Slides>
  <Notes>1</Notes>
  <HiddenSlides>2</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21</vt:i4>
      </vt:variant>
    </vt:vector>
  </HeadingPairs>
  <TitlesOfParts>
    <vt:vector size="30" baseType="lpstr">
      <vt:lpstr>Arial Unicode MS</vt:lpstr>
      <vt:lpstr>&amp;quot</vt:lpstr>
      <vt:lpstr>Arial</vt:lpstr>
      <vt:lpstr>Brush Script MT</vt:lpstr>
      <vt:lpstr>Calibri</vt:lpstr>
      <vt:lpstr>Impact</vt:lpstr>
      <vt:lpstr>Times New Roman</vt:lpstr>
      <vt:lpstr>Grand événement</vt:lpstr>
      <vt:lpstr>Thème Office</vt:lpstr>
      <vt:lpstr> Place d’une association de patients   dans le parcours de soin en chirurgie de l’obésité   en Franche-Comté </vt:lpstr>
      <vt:lpstr>Du parcours personnel à l’aventure collective</vt:lpstr>
      <vt:lpstr>La création d’une association comme démarche éducative</vt:lpstr>
      <vt:lpstr>Définir ensemble une complémentarité entre soignants et PATIENTS</vt:lpstr>
      <vt:lpstr>Présentation PowerPoint</vt:lpstr>
      <vt:lpstr>Enquête locale</vt:lpstr>
      <vt:lpstr>conclusion</vt:lpstr>
      <vt:lpstr>conclusion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d’une association de patients   dans le parcours de soin en chirurgie de l’obésité   en Franche-Comté</dc:title>
  <dc:creator>elisea25000</dc:creator>
  <cp:lastModifiedBy>elisea25000</cp:lastModifiedBy>
  <cp:revision>15</cp:revision>
  <cp:lastPrinted>2017-02-01T21:07:31Z</cp:lastPrinted>
  <dcterms:created xsi:type="dcterms:W3CDTF">2017-01-23T11:30:48Z</dcterms:created>
  <dcterms:modified xsi:type="dcterms:W3CDTF">2017-02-01T21:39:59Z</dcterms:modified>
</cp:coreProperties>
</file>