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257" r:id="rId4"/>
    <p:sldId id="292" r:id="rId5"/>
    <p:sldId id="280" r:id="rId6"/>
    <p:sldId id="294" r:id="rId7"/>
    <p:sldId id="293" r:id="rId8"/>
    <p:sldId id="277" r:id="rId9"/>
    <p:sldId id="297" r:id="rId10"/>
    <p:sldId id="299" r:id="rId11"/>
    <p:sldId id="308" r:id="rId12"/>
    <p:sldId id="309" r:id="rId13"/>
    <p:sldId id="310" r:id="rId14"/>
    <p:sldId id="298" r:id="rId15"/>
    <p:sldId id="312" r:id="rId16"/>
    <p:sldId id="313" r:id="rId17"/>
    <p:sldId id="315" r:id="rId18"/>
    <p:sldId id="296" r:id="rId19"/>
    <p:sldId id="271" r:id="rId20"/>
    <p:sldId id="272" r:id="rId21"/>
    <p:sldId id="320" r:id="rId22"/>
    <p:sldId id="322" r:id="rId23"/>
    <p:sldId id="273" r:id="rId24"/>
    <p:sldId id="305" r:id="rId25"/>
    <p:sldId id="307" r:id="rId26"/>
    <p:sldId id="274" r:id="rId27"/>
    <p:sldId id="300" r:id="rId28"/>
    <p:sldId id="303" r:id="rId29"/>
  </p:sldIdLst>
  <p:sldSz cx="9144000" cy="6858000" type="screen4x3"/>
  <p:notesSz cx="6881813" cy="100155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wenaelle" initials="gf" lastIdx="7" clrIdx="0"/>
  <p:cmAuthor id="1" name="cliente" initials="c" lastIdx="9" clrIdx="1"/>
  <p:cmAuthor id="2" name="zamponi dominique" initials="zd" lastIdx="6"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4" autoAdjust="0"/>
    <p:restoredTop sz="75448" autoAdjust="0"/>
  </p:normalViewPr>
  <p:slideViewPr>
    <p:cSldViewPr>
      <p:cViewPr varScale="1">
        <p:scale>
          <a:sx n="50" d="100"/>
          <a:sy n="50" d="100"/>
        </p:scale>
        <p:origin x="-2496" y="-96"/>
      </p:cViewPr>
      <p:guideLst>
        <p:guide orient="horz" pos="2160"/>
        <p:guide pos="2880"/>
      </p:guideLst>
    </p:cSldViewPr>
  </p:slideViewPr>
  <p:notesTextViewPr>
    <p:cViewPr>
      <p:scale>
        <a:sx n="1" d="1"/>
        <a:sy n="1" d="1"/>
      </p:scale>
      <p:origin x="0" y="0"/>
    </p:cViewPr>
  </p:notesTextViewPr>
  <p:sorterViewPr>
    <p:cViewPr>
      <p:scale>
        <a:sx n="100" d="100"/>
        <a:sy n="100" d="100"/>
      </p:scale>
      <p:origin x="0" y="44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2119" cy="500777"/>
          </a:xfrm>
          <a:prstGeom prst="rect">
            <a:avLst/>
          </a:prstGeom>
        </p:spPr>
        <p:txBody>
          <a:bodyPr vert="horz" lIns="96551" tIns="48276" rIns="96551" bIns="48276" rtlCol="0"/>
          <a:lstStyle>
            <a:lvl1pPr algn="l">
              <a:defRPr sz="1300"/>
            </a:lvl1pPr>
          </a:lstStyle>
          <a:p>
            <a:endParaRPr lang="fr-FR" dirty="0"/>
          </a:p>
        </p:txBody>
      </p:sp>
      <p:sp>
        <p:nvSpPr>
          <p:cNvPr id="3" name="Espace réservé de la date 2"/>
          <p:cNvSpPr>
            <a:spLocks noGrp="1"/>
          </p:cNvSpPr>
          <p:nvPr>
            <p:ph type="dt" idx="1"/>
          </p:nvPr>
        </p:nvSpPr>
        <p:spPr>
          <a:xfrm>
            <a:off x="3898102" y="0"/>
            <a:ext cx="2982119" cy="500777"/>
          </a:xfrm>
          <a:prstGeom prst="rect">
            <a:avLst/>
          </a:prstGeom>
        </p:spPr>
        <p:txBody>
          <a:bodyPr vert="horz" lIns="96551" tIns="48276" rIns="96551" bIns="48276" rtlCol="0"/>
          <a:lstStyle>
            <a:lvl1pPr algn="r">
              <a:defRPr sz="1300"/>
            </a:lvl1pPr>
          </a:lstStyle>
          <a:p>
            <a:fld id="{E6D0AA8C-D86E-4D63-8C4E-3B9FDCE0811C}" type="datetimeFigureOut">
              <a:rPr lang="fr-FR" smtClean="0"/>
              <a:pPr/>
              <a:t>03/02/2017</a:t>
            </a:fld>
            <a:endParaRPr lang="fr-FR" dirty="0"/>
          </a:p>
        </p:txBody>
      </p:sp>
      <p:sp>
        <p:nvSpPr>
          <p:cNvPr id="4" name="Espace réservé de l'image des diapositives 3"/>
          <p:cNvSpPr>
            <a:spLocks noGrp="1" noRot="1" noChangeAspect="1"/>
          </p:cNvSpPr>
          <p:nvPr>
            <p:ph type="sldImg" idx="2"/>
          </p:nvPr>
        </p:nvSpPr>
        <p:spPr>
          <a:xfrm>
            <a:off x="938213" y="750888"/>
            <a:ext cx="5006975" cy="3756025"/>
          </a:xfrm>
          <a:prstGeom prst="rect">
            <a:avLst/>
          </a:prstGeom>
          <a:noFill/>
          <a:ln w="12700">
            <a:solidFill>
              <a:prstClr val="black"/>
            </a:solidFill>
          </a:ln>
        </p:spPr>
        <p:txBody>
          <a:bodyPr vert="horz" lIns="96551" tIns="48276" rIns="96551" bIns="48276" rtlCol="0" anchor="ctr"/>
          <a:lstStyle/>
          <a:p>
            <a:endParaRPr lang="fr-FR" dirty="0"/>
          </a:p>
        </p:txBody>
      </p:sp>
      <p:sp>
        <p:nvSpPr>
          <p:cNvPr id="5" name="Espace réservé des commentaires 4"/>
          <p:cNvSpPr>
            <a:spLocks noGrp="1"/>
          </p:cNvSpPr>
          <p:nvPr>
            <p:ph type="body" sz="quarter" idx="3"/>
          </p:nvPr>
        </p:nvSpPr>
        <p:spPr>
          <a:xfrm>
            <a:off x="688182" y="4757381"/>
            <a:ext cx="5505450" cy="4506992"/>
          </a:xfrm>
          <a:prstGeom prst="rect">
            <a:avLst/>
          </a:prstGeom>
        </p:spPr>
        <p:txBody>
          <a:bodyPr vert="horz" lIns="96551" tIns="48276" rIns="96551" bIns="48276"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3023"/>
            <a:ext cx="2982119" cy="500777"/>
          </a:xfrm>
          <a:prstGeom prst="rect">
            <a:avLst/>
          </a:prstGeom>
        </p:spPr>
        <p:txBody>
          <a:bodyPr vert="horz" lIns="96551" tIns="48276" rIns="96551" bIns="48276"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898102" y="9513023"/>
            <a:ext cx="2982119" cy="500777"/>
          </a:xfrm>
          <a:prstGeom prst="rect">
            <a:avLst/>
          </a:prstGeom>
        </p:spPr>
        <p:txBody>
          <a:bodyPr vert="horz" lIns="96551" tIns="48276" rIns="96551" bIns="48276" rtlCol="0" anchor="b"/>
          <a:lstStyle>
            <a:lvl1pPr algn="r">
              <a:defRPr sz="1300"/>
            </a:lvl1pPr>
          </a:lstStyle>
          <a:p>
            <a:fld id="{BCBB3795-1237-4C9A-9DE8-86CEDF3028FE}" type="slidenum">
              <a:rPr lang="fr-FR" smtClean="0"/>
              <a:pPr/>
              <a:t>‹N°›</a:t>
            </a:fld>
            <a:endParaRPr lang="fr-FR" dirty="0"/>
          </a:p>
        </p:txBody>
      </p:sp>
    </p:spTree>
    <p:extLst>
      <p:ext uri="{BB962C8B-B14F-4D97-AF65-F5344CB8AC3E}">
        <p14:creationId xmlns:p14="http://schemas.microsoft.com/office/powerpoint/2010/main" xmlns="" val="3304424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L’optimisation</a:t>
            </a:r>
            <a:r>
              <a:rPr lang="fr-FR" baseline="0" dirty="0" smtClean="0"/>
              <a:t> diagnostic et thérapeutique tient compte de :</a:t>
            </a:r>
          </a:p>
          <a:p>
            <a:pPr>
              <a:buFontTx/>
              <a:buChar char="-"/>
            </a:pPr>
            <a:r>
              <a:rPr lang="fr-FR" baseline="0" dirty="0" smtClean="0"/>
              <a:t>Du patient</a:t>
            </a:r>
          </a:p>
          <a:p>
            <a:pPr>
              <a:buFontTx/>
              <a:buChar char="-"/>
            </a:pPr>
            <a:r>
              <a:rPr lang="fr-FR" baseline="0" dirty="0" smtClean="0"/>
              <a:t>Du médecin traitant/ prescripteurs habituels du patient</a:t>
            </a:r>
          </a:p>
          <a:p>
            <a:pPr>
              <a:buFontTx/>
              <a:buChar char="-"/>
            </a:pPr>
            <a:r>
              <a:rPr lang="fr-FR" baseline="0" dirty="0" smtClean="0"/>
              <a:t> Idéalement du pharmacien d’officine</a:t>
            </a:r>
          </a:p>
          <a:p>
            <a:pPr>
              <a:buFontTx/>
              <a:buNone/>
            </a:pPr>
            <a:r>
              <a:rPr lang="fr-FR" b="1" baseline="0" dirty="0" smtClean="0"/>
              <a:t>Etape incontournable avant l’éducation</a:t>
            </a:r>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2</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Apport de</a:t>
            </a:r>
            <a:r>
              <a:rPr lang="fr-FR" baseline="0" dirty="0" smtClean="0"/>
              <a:t> la 1ere VAD : va permettre d’évaluer et situer le curseur entre autonomisation et sécurisation/ capacité d’Empowerment </a:t>
            </a: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20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Savoir consigner</a:t>
            </a:r>
            <a:r>
              <a:rPr lang="fr-FR" baseline="0" dirty="0" smtClean="0"/>
              <a:t> ses propres signes d’alerte</a:t>
            </a:r>
          </a:p>
          <a:p>
            <a:r>
              <a:rPr lang="fr-FR" baseline="0" dirty="0" smtClean="0"/>
              <a:t>Situation : Infection et AVK (prise d’un ATB)</a:t>
            </a: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21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a:t>
            </a:r>
            <a:r>
              <a:rPr lang="fr-FR" baseline="0" dirty="0" smtClean="0"/>
              <a:t> terme, ce qui n’est pas encore formaliser, serait de définir les signes d’alerte avec le MT</a:t>
            </a: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25</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26</a:t>
            </a:fld>
            <a:endParaRPr lang="fr-FR" dirty="0"/>
          </a:p>
        </p:txBody>
      </p:sp>
    </p:spTree>
    <p:extLst>
      <p:ext uri="{BB962C8B-B14F-4D97-AF65-F5344CB8AC3E}">
        <p14:creationId xmlns:p14="http://schemas.microsoft.com/office/powerpoint/2010/main" xmlns="" val="3598802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034" indent="-181034">
              <a:buFont typeface="Arial" pitchFamily="34" charset="0"/>
              <a:buChar char="•"/>
            </a:pPr>
            <a:r>
              <a:rPr lang="fr-FR" sz="1300" dirty="0" smtClean="0"/>
              <a:t>Issu du programme PMSA (Prescription Médicamenteuse du Sujet Agé) de la HAS</a:t>
            </a:r>
          </a:p>
          <a:p>
            <a:pPr marL="181034" indent="-181034">
              <a:buFont typeface="Arial" pitchFamily="34" charset="0"/>
              <a:buChar char="•"/>
            </a:pPr>
            <a:r>
              <a:rPr lang="fr-FR" sz="1300" dirty="0" smtClean="0"/>
              <a:t>Permet de formaliser le raisonnement clinique</a:t>
            </a:r>
          </a:p>
          <a:p>
            <a:pPr marL="181034" indent="-181034">
              <a:buFont typeface="Arial" pitchFamily="34" charset="0"/>
              <a:buChar char="•"/>
            </a:pP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3</a:t>
            </a:fld>
            <a:endParaRPr lang="fr-FR" dirty="0"/>
          </a:p>
        </p:txBody>
      </p:sp>
    </p:spTree>
    <p:extLst>
      <p:ext uri="{BB962C8B-B14F-4D97-AF65-F5344CB8AC3E}">
        <p14:creationId xmlns:p14="http://schemas.microsoft.com/office/powerpoint/2010/main" xmlns="" val="241202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81034" indent="-181034">
              <a:buFont typeface="Arial" pitchFamily="34" charset="0"/>
              <a:buChar char="•"/>
            </a:pPr>
            <a:r>
              <a:rPr lang="fr-FR" sz="1300" dirty="0" smtClean="0"/>
              <a:t>Initié à l’entrée du patient</a:t>
            </a:r>
          </a:p>
          <a:p>
            <a:pPr marL="181034" indent="-181034">
              <a:buFont typeface="Arial" pitchFamily="34" charset="0"/>
              <a:buChar char="•"/>
            </a:pPr>
            <a:r>
              <a:rPr lang="fr-FR" sz="1300" dirty="0" smtClean="0"/>
              <a:t>Validité de la conciliation médicamenteuse à partir de 3 sources</a:t>
            </a:r>
          </a:p>
          <a:p>
            <a:pPr marL="181034" indent="-181034">
              <a:buFont typeface="Arial" pitchFamily="34" charset="0"/>
              <a:buChar char="•"/>
            </a:pPr>
            <a:r>
              <a:rPr lang="fr-FR" sz="1300" dirty="0" smtClean="0"/>
              <a:t>Permet d’identifier une prescription inappropriée</a:t>
            </a:r>
          </a:p>
          <a:p>
            <a:pPr marL="181034" indent="-181034">
              <a:buFont typeface="Arial" pitchFamily="34" charset="0"/>
              <a:buChar char="•"/>
            </a:pPr>
            <a:r>
              <a:rPr lang="fr-FR" sz="1300" dirty="0" smtClean="0"/>
              <a:t>Rempli ligne à ligne / DCI et générique , </a:t>
            </a:r>
            <a:r>
              <a:rPr lang="fr-FR" sz="1300" dirty="0" smtClean="0">
                <a:solidFill>
                  <a:srgbClr val="FF0000"/>
                </a:solidFill>
              </a:rPr>
              <a:t>agrafé à l’ordonnance de sortie  pour le Pharmacien d’officine</a:t>
            </a:r>
          </a:p>
          <a:p>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4</a:t>
            </a:fld>
            <a:endParaRPr lang="fr-FR" dirty="0"/>
          </a:p>
        </p:txBody>
      </p:sp>
    </p:spTree>
    <p:extLst>
      <p:ext uri="{BB962C8B-B14F-4D97-AF65-F5344CB8AC3E}">
        <p14:creationId xmlns:p14="http://schemas.microsoft.com/office/powerpoint/2010/main" xmlns="" val="1988976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Hospitalisés</a:t>
            </a:r>
            <a:r>
              <a:rPr lang="fr-FR" baseline="0" dirty="0" smtClean="0"/>
              <a:t> en urgence en provenance de son domicile avec projet de RAD</a:t>
            </a:r>
            <a:endParaRPr lang="fr-FR" dirty="0" smtClean="0"/>
          </a:p>
          <a:p>
            <a:endParaRPr lang="fr-FR" baseline="0" dirty="0" smtClean="0"/>
          </a:p>
          <a:p>
            <a:r>
              <a:rPr lang="fr-FR" baseline="0" dirty="0" smtClean="0"/>
              <a:t>Accolé aux 2 autres facettes, a pour objectifs de contribuer à réduire les ré hospitalisations et améliorer la qualité de vie</a:t>
            </a:r>
          </a:p>
          <a:p>
            <a:pPr>
              <a:buFontTx/>
              <a:buChar char="-"/>
            </a:pPr>
            <a:r>
              <a:rPr lang="fr-FR" baseline="0" dirty="0" smtClean="0"/>
              <a:t>Sécuriser le retour à domicile = moment de rupture au plan médicamenteux et nutritionnel</a:t>
            </a:r>
          </a:p>
          <a:p>
            <a:pPr>
              <a:buFontTx/>
              <a:buChar char="-"/>
            </a:pPr>
            <a:r>
              <a:rPr lang="fr-FR" baseline="0" dirty="0" smtClean="0"/>
              <a:t> repérer les dépressifs majeurs</a:t>
            </a:r>
          </a:p>
          <a:p>
            <a:pPr>
              <a:buFontTx/>
              <a:buChar char="-"/>
            </a:pPr>
            <a:endParaRPr lang="fr-FR" baseline="0" dirty="0" smtClean="0"/>
          </a:p>
          <a:p>
            <a:pPr>
              <a:buFontTx/>
              <a:buChar char="-"/>
            </a:pPr>
            <a:endParaRPr lang="fr-FR" baseline="0" dirty="0" smtClean="0"/>
          </a:p>
          <a:p>
            <a:r>
              <a:rPr lang="fr-FR" baseline="0" dirty="0" smtClean="0"/>
              <a:t>Sortie « moment de tous les dangers » : </a:t>
            </a:r>
          </a:p>
          <a:p>
            <a:r>
              <a:rPr lang="fr-FR" baseline="0" dirty="0" smtClean="0"/>
              <a:t>risque iatrogène accru</a:t>
            </a:r>
          </a:p>
          <a:p>
            <a:r>
              <a:rPr lang="fr-FR" baseline="0" dirty="0" smtClean="0"/>
              <a:t>déficit de coordination entre les acteurs</a:t>
            </a:r>
          </a:p>
          <a:p>
            <a:r>
              <a:rPr lang="fr-FR" baseline="0" dirty="0" smtClean="0"/>
              <a:t>pressions sur les lits  et sorties mal anticipées</a:t>
            </a:r>
          </a:p>
          <a:p>
            <a:r>
              <a:rPr lang="fr-FR" baseline="0" dirty="0" smtClean="0"/>
              <a:t>malgré un accès toujours + grand  au progrès technique</a:t>
            </a:r>
          </a:p>
          <a:p>
            <a:endParaRPr lang="fr-FR" dirty="0" smtClean="0"/>
          </a:p>
        </p:txBody>
      </p:sp>
      <p:sp>
        <p:nvSpPr>
          <p:cNvPr id="4" name="Espace réservé du numéro de diapositive 3"/>
          <p:cNvSpPr>
            <a:spLocks noGrp="1"/>
          </p:cNvSpPr>
          <p:nvPr>
            <p:ph type="sldNum" sz="quarter" idx="10"/>
          </p:nvPr>
        </p:nvSpPr>
        <p:spPr/>
        <p:txBody>
          <a:bodyPr/>
          <a:lstStyle/>
          <a:p>
            <a:fld id="{078B7A77-C5FF-40CD-AB74-1AAB45CDD68C}" type="slidenum">
              <a:rPr lang="fr-FR" smtClean="0"/>
              <a:pPr/>
              <a:t>5</a:t>
            </a:fld>
            <a:endParaRPr lang="fr-FR" dirty="0"/>
          </a:p>
        </p:txBody>
      </p:sp>
    </p:spTree>
    <p:extLst>
      <p:ext uri="{BB962C8B-B14F-4D97-AF65-F5344CB8AC3E}">
        <p14:creationId xmlns:p14="http://schemas.microsoft.com/office/powerpoint/2010/main" xmlns="" val="1769234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1 et 2 : besoins de connaissances</a:t>
            </a:r>
          </a:p>
          <a:p>
            <a:r>
              <a:rPr lang="fr-FR" dirty="0" smtClean="0"/>
              <a:t>3,</a:t>
            </a:r>
            <a:r>
              <a:rPr lang="fr-FR" baseline="0" dirty="0" smtClean="0"/>
              <a:t> 4,5 : compétences de sécurité</a:t>
            </a:r>
          </a:p>
          <a:p>
            <a:r>
              <a:rPr lang="fr-FR" baseline="0" dirty="0" smtClean="0"/>
              <a:t>6,7,8 : compétences d’auto soins et d’adaptation</a:t>
            </a: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7</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Suivi à domicile</a:t>
            </a:r>
            <a:r>
              <a:rPr lang="fr-FR" baseline="0" dirty="0" smtClean="0"/>
              <a:t> dans les 2 ou 3 jours qui suivent le RAD ou à l’issu d’un séjour en SSR privés après leur sortie de l’hôpital/ temps de coordination </a:t>
            </a:r>
          </a:p>
          <a:p>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8</a:t>
            </a:fld>
            <a:endParaRPr lang="fr-FR" dirty="0"/>
          </a:p>
        </p:txBody>
      </p:sp>
    </p:spTree>
    <p:extLst>
      <p:ext uri="{BB962C8B-B14F-4D97-AF65-F5344CB8AC3E}">
        <p14:creationId xmlns:p14="http://schemas.microsoft.com/office/powerpoint/2010/main" xmlns="" val="3838492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lvl="1" defTabSz="965515">
              <a:defRPr/>
            </a:pPr>
            <a:r>
              <a:rPr lang="fr-FR" sz="2100" b="1" dirty="0" smtClean="0"/>
              <a:t>A</a:t>
            </a:r>
            <a:r>
              <a:rPr lang="fr-FR" sz="2100" b="1" baseline="0" dirty="0" smtClean="0"/>
              <a:t> l’issu du repérage par le médecin</a:t>
            </a:r>
          </a:p>
          <a:p>
            <a:pPr marL="0" lvl="1" defTabSz="965515">
              <a:defRPr/>
            </a:pPr>
            <a:endParaRPr lang="fr-FR" sz="2100" b="1" dirty="0" smtClean="0"/>
          </a:p>
          <a:p>
            <a:pPr marL="0" lvl="1" defTabSz="965515">
              <a:defRPr/>
            </a:pPr>
            <a:r>
              <a:rPr lang="fr-FR" sz="2100" b="1" dirty="0" smtClean="0"/>
              <a:t>Mini</a:t>
            </a:r>
            <a:r>
              <a:rPr lang="fr-FR" sz="2100" b="1" baseline="0" dirty="0" smtClean="0"/>
              <a:t> projet est dépendant de sa priorité et fort levier motivationnel/ 1ere motivation est de ne pas revenir à l’hôpital</a:t>
            </a:r>
          </a:p>
          <a:p>
            <a:pPr marL="0" lvl="1" defTabSz="965515">
              <a:defRPr/>
            </a:pPr>
            <a:endParaRPr lang="fr-FR" sz="2100" b="1" dirty="0" smtClean="0"/>
          </a:p>
          <a:p>
            <a:pPr marL="0" lvl="1" defTabSz="965515">
              <a:defRPr/>
            </a:pPr>
            <a:r>
              <a:rPr lang="fr-FR" sz="2100" b="1" dirty="0" smtClean="0"/>
              <a:t>Juste avant la</a:t>
            </a:r>
            <a:r>
              <a:rPr lang="fr-FR" sz="2100" b="1" baseline="0" dirty="0" smtClean="0"/>
              <a:t> séance :</a:t>
            </a:r>
          </a:p>
          <a:p>
            <a:pPr marL="0" lvl="1" defTabSz="965515">
              <a:defRPr/>
            </a:pPr>
            <a:r>
              <a:rPr lang="fr-FR" sz="2100" b="0" baseline="0" dirty="0" smtClean="0"/>
              <a:t>Temps d’échanges avec le gériatre si besoin concernant une question en suspens (diagnostic en cour</a:t>
            </a:r>
          </a:p>
          <a:p>
            <a:pPr marL="0" lvl="1" defTabSz="965515">
              <a:defRPr/>
            </a:pPr>
            <a:endParaRPr lang="fr-FR" sz="2100" b="0" dirty="0" smtClean="0"/>
          </a:p>
          <a:p>
            <a:pPr marL="0" lvl="1" defTabSz="965515">
              <a:defRPr/>
            </a:pPr>
            <a:endParaRPr lang="fr-FR" sz="2100" b="1" dirty="0" smtClean="0"/>
          </a:p>
          <a:p>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9</a:t>
            </a:fld>
            <a:endParaRPr lang="fr-FR" dirty="0"/>
          </a:p>
        </p:txBody>
      </p:sp>
    </p:spTree>
    <p:extLst>
      <p:ext uri="{BB962C8B-B14F-4D97-AF65-F5344CB8AC3E}">
        <p14:creationId xmlns:p14="http://schemas.microsoft.com/office/powerpoint/2010/main" xmlns="" val="70628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286638" lvl="1" indent="-214559"/>
            <a:r>
              <a:rPr lang="fr-FR" sz="1900" dirty="0" smtClean="0">
                <a:solidFill>
                  <a:srgbClr val="FF0000"/>
                </a:solidFill>
              </a:rPr>
              <a:t>Cartes</a:t>
            </a:r>
            <a:r>
              <a:rPr lang="fr-FR" sz="1900" baseline="0" dirty="0" smtClean="0">
                <a:solidFill>
                  <a:srgbClr val="FF0000"/>
                </a:solidFill>
              </a:rPr>
              <a:t> = support à l’entretien de compréhension en privilégiant une approche par symptômes</a:t>
            </a:r>
          </a:p>
          <a:p>
            <a:pPr marL="286638" lvl="1" indent="-214559"/>
            <a:r>
              <a:rPr lang="fr-FR" sz="1900" dirty="0" smtClean="0">
                <a:solidFill>
                  <a:srgbClr val="FF0000"/>
                </a:solidFill>
              </a:rPr>
              <a:t>Composition</a:t>
            </a:r>
            <a:r>
              <a:rPr lang="fr-FR" sz="1900" baseline="0" dirty="0" smtClean="0">
                <a:solidFill>
                  <a:srgbClr val="FF0000"/>
                </a:solidFill>
              </a:rPr>
              <a:t> du jeu de cartes : 24 cartes symptômes, 3 cartes qui explore les difficultés sociales, 3 cartes explore l’observance/ automédication</a:t>
            </a:r>
          </a:p>
          <a:p>
            <a:pPr marL="286638" lvl="1" indent="-214559"/>
            <a:r>
              <a:rPr lang="fr-FR" sz="1900" baseline="0" dirty="0" smtClean="0">
                <a:solidFill>
                  <a:srgbClr val="FF0000"/>
                </a:solidFill>
              </a:rPr>
              <a:t>Cartes maladies qui permettent de personnaliser la séance</a:t>
            </a:r>
            <a:endParaRPr lang="fr-FR" sz="1900" dirty="0" smtClean="0">
              <a:solidFill>
                <a:srgbClr val="FF0000"/>
              </a:solidFill>
            </a:endParaRPr>
          </a:p>
          <a:p>
            <a:pPr marL="286638" lvl="1" indent="-214559"/>
            <a:r>
              <a:rPr lang="fr-FR" sz="1900" dirty="0" smtClean="0">
                <a:solidFill>
                  <a:srgbClr val="FF0000"/>
                </a:solidFill>
              </a:rPr>
              <a:t>Objectifs :</a:t>
            </a:r>
          </a:p>
          <a:p>
            <a:pPr marL="286638" lvl="1" indent="-214559"/>
            <a:r>
              <a:rPr lang="fr-FR" sz="1900" dirty="0" smtClean="0">
                <a:solidFill>
                  <a:srgbClr val="FF0000"/>
                </a:solidFill>
              </a:rPr>
              <a:t>-Explorer la gestion des traitements avec les difficultés rencontrées (automédication /observance)</a:t>
            </a:r>
          </a:p>
          <a:p>
            <a:pPr marL="286638" lvl="1" indent="-214559"/>
            <a:r>
              <a:rPr lang="fr-FR" sz="1900" dirty="0" smtClean="0">
                <a:solidFill>
                  <a:srgbClr val="FF0000"/>
                </a:solidFill>
              </a:rPr>
              <a:t>-Repérer les sujets ayant une dépression majeure, pour sécuriser leur suivi </a:t>
            </a:r>
          </a:p>
          <a:p>
            <a:pPr marL="286638" lvl="1" indent="-214559"/>
            <a:r>
              <a:rPr lang="fr-FR" sz="1900" dirty="0" smtClean="0">
                <a:solidFill>
                  <a:srgbClr val="FF0000"/>
                </a:solidFill>
              </a:rPr>
              <a:t>-Explorer l’alimentation et nommer la dénutrition, maladie trop souvent méconnue des malades ; </a:t>
            </a:r>
          </a:p>
          <a:p>
            <a:pPr marL="286638" lvl="1" indent="-214559"/>
            <a:r>
              <a:rPr lang="fr-FR" sz="1900" dirty="0" smtClean="0">
                <a:solidFill>
                  <a:srgbClr val="FF0000"/>
                </a:solidFill>
              </a:rPr>
              <a:t>-Repérer les difficultés de déplacement et le risque de chute ; </a:t>
            </a:r>
          </a:p>
          <a:p>
            <a:pPr marL="286638" lvl="1" indent="-214559"/>
            <a:r>
              <a:rPr lang="fr-FR" sz="1900" dirty="0" smtClean="0">
                <a:solidFill>
                  <a:srgbClr val="FF0000"/>
                </a:solidFill>
              </a:rPr>
              <a:t>-Repérer  les difficultés sociales et ainsi évaluer les ressources externes ; </a:t>
            </a:r>
          </a:p>
          <a:p>
            <a:pPr marL="286638" lvl="1" indent="-214559"/>
            <a:r>
              <a:rPr lang="fr-FR" sz="1900" dirty="0" smtClean="0">
                <a:solidFill>
                  <a:srgbClr val="FF0000"/>
                </a:solidFill>
              </a:rPr>
              <a:t>-Se faire une première idée des ressources internes.</a:t>
            </a:r>
          </a:p>
          <a:p>
            <a:pPr marL="286638" lvl="1" indent="-214559"/>
            <a:r>
              <a:rPr lang="fr-FR" sz="1900" baseline="0" dirty="0" smtClean="0">
                <a:solidFill>
                  <a:srgbClr val="FF0000"/>
                </a:solidFill>
              </a:rPr>
              <a:t> </a:t>
            </a:r>
          </a:p>
          <a:p>
            <a:pPr marL="286638" lvl="1" indent="-214559"/>
            <a:r>
              <a:rPr lang="fr-FR" sz="1900" baseline="0" dirty="0" smtClean="0">
                <a:solidFill>
                  <a:srgbClr val="FF0000"/>
                </a:solidFill>
              </a:rPr>
              <a:t>Positionnement du socle orange sous la carte priorité pour matérialiser/2è séance réalisée par le médecin partira de sa priorité</a:t>
            </a:r>
          </a:p>
          <a:p>
            <a:pPr marL="286638" lvl="1" indent="-214559"/>
            <a:r>
              <a:rPr lang="fr-FR" sz="1900" baseline="0" dirty="0" smtClean="0">
                <a:solidFill>
                  <a:srgbClr val="FF0000"/>
                </a:solidFill>
              </a:rPr>
              <a:t>Synthèse au patient pour valider les situations problèmes </a:t>
            </a:r>
            <a:endParaRPr lang="fr-FR" sz="1900" dirty="0" smtClean="0">
              <a:solidFill>
                <a:srgbClr val="FF0000"/>
              </a:solidFill>
            </a:endParaRPr>
          </a:p>
          <a:p>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10</a:t>
            </a:fld>
            <a:endParaRPr lang="fr-FR" dirty="0"/>
          </a:p>
        </p:txBody>
      </p:sp>
    </p:spTree>
    <p:extLst>
      <p:ext uri="{BB962C8B-B14F-4D97-AF65-F5344CB8AC3E}">
        <p14:creationId xmlns:p14="http://schemas.microsoft.com/office/powerpoint/2010/main" xmlns="" val="1677279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Avant la séance</a:t>
            </a:r>
            <a:r>
              <a:rPr lang="fr-FR" b="1" baseline="0" dirty="0" smtClean="0"/>
              <a:t> : </a:t>
            </a:r>
            <a:r>
              <a:rPr lang="fr-FR" baseline="0" dirty="0" smtClean="0"/>
              <a:t>travail de la cascade « A froid » et le rôle de l’évènement intercurrent (ex : pneumopathie et décompensation cardiaque) Multi morbidité +++</a:t>
            </a:r>
            <a:endParaRPr lang="fr-FR" dirty="0"/>
          </a:p>
        </p:txBody>
      </p:sp>
      <p:sp>
        <p:nvSpPr>
          <p:cNvPr id="4" name="Espace réservé du numéro de diapositive 3"/>
          <p:cNvSpPr>
            <a:spLocks noGrp="1"/>
          </p:cNvSpPr>
          <p:nvPr>
            <p:ph type="sldNum" sz="quarter" idx="10"/>
          </p:nvPr>
        </p:nvSpPr>
        <p:spPr/>
        <p:txBody>
          <a:bodyPr/>
          <a:lstStyle/>
          <a:p>
            <a:fld id="{BCBB3795-1237-4C9A-9DE8-86CEDF3028FE}" type="slidenum">
              <a:rPr lang="fr-FR" smtClean="0"/>
              <a:pPr/>
              <a:t>15</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739269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207538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1380277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45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0083482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5191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9"/>
            <a:ext cx="7886700" cy="2852737"/>
          </a:xfrm>
        </p:spPr>
        <p:txBody>
          <a:bodyPr anchor="b"/>
          <a:lstStyle>
            <a:lvl1pPr>
              <a:defRPr sz="45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80243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29150" y="1825625"/>
            <a:ext cx="38862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97150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29841" y="365126"/>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4" name="Espace réservé du contenu 3"/>
          <p:cNvSpPr>
            <a:spLocks noGrp="1"/>
          </p:cNvSpPr>
          <p:nvPr>
            <p:ph sz="half" idx="2"/>
          </p:nvPr>
        </p:nvSpPr>
        <p:spPr>
          <a:xfrm>
            <a:off x="629842" y="2505075"/>
            <a:ext cx="3868340"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391"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dirty="0">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056802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dirty="0">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67452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dirty="0">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226850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du conten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128623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211391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29841" y="457200"/>
            <a:ext cx="2949178" cy="1600200"/>
          </a:xfrm>
        </p:spPr>
        <p:txBody>
          <a:bodyPr anchor="b"/>
          <a:lstStyle>
            <a:lvl1pPr>
              <a:defRPr sz="2400"/>
            </a:lvl1pPr>
          </a:lstStyle>
          <a:p>
            <a:r>
              <a:rPr lang="fr-FR" smtClean="0"/>
              <a:t>Modifiez le style du titre</a:t>
            </a:r>
            <a:endParaRPr lang="fr-FR"/>
          </a:p>
        </p:txBody>
      </p:sp>
      <p:sp>
        <p:nvSpPr>
          <p:cNvPr id="3" name="Espace réservé pour une image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dirty="0">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9600199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282474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8007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dirty="0">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640844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1307542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83684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315167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388812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3164865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4125377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FE08B82-01EE-4960-A58C-A2083F329D77}" type="datetimeFigureOut">
              <a:rPr lang="fr-FR" smtClean="0"/>
              <a:pPr/>
              <a:t>03/02/2017</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378932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08B82-01EE-4960-A58C-A2083F329D77}" type="datetimeFigureOut">
              <a:rPr lang="fr-FR" smtClean="0"/>
              <a:pPr/>
              <a:t>03/02/2017</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810F90-CFDA-4CB5-BC1F-CE33B9260C20}" type="slidenum">
              <a:rPr lang="fr-FR" smtClean="0"/>
              <a:pPr/>
              <a:t>‹N°›</a:t>
            </a:fld>
            <a:endParaRPr lang="fr-FR" dirty="0"/>
          </a:p>
        </p:txBody>
      </p:sp>
    </p:spTree>
    <p:extLst>
      <p:ext uri="{BB962C8B-B14F-4D97-AF65-F5344CB8AC3E}">
        <p14:creationId xmlns:p14="http://schemas.microsoft.com/office/powerpoint/2010/main" xmlns="" val="3872454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FD60D54-2491-4674-9B5C-424B005C385A}" type="datetimeFigureOut">
              <a:rPr lang="fr-FR" smtClean="0">
                <a:solidFill>
                  <a:prstClr val="black">
                    <a:tint val="75000"/>
                  </a:prstClr>
                </a:solidFill>
              </a:rPr>
              <a:pPr/>
              <a:t>03/02/2017</a:t>
            </a:fld>
            <a:endParaRPr lang="fr-FR" dirty="0">
              <a:solidFill>
                <a:prstClr val="black">
                  <a:tint val="75000"/>
                </a:prstClr>
              </a:solidFill>
            </a:endParaRPr>
          </a:p>
        </p:txBody>
      </p:sp>
      <p:sp>
        <p:nvSpPr>
          <p:cNvPr id="5" name="Espace réservé du pied de page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3649505-42EF-4EEF-A6AD-4C89A71A0AAF}" type="slidenum">
              <a:rPr lang="fr-FR" smtClean="0">
                <a:solidFill>
                  <a:prstClr val="black">
                    <a:tint val="75000"/>
                  </a:prstClr>
                </a:solidFill>
              </a:rPr>
              <a:pPr/>
              <a:t>‹N°›</a:t>
            </a:fld>
            <a:endParaRPr lang="fr-FR" dirty="0">
              <a:solidFill>
                <a:prstClr val="black">
                  <a:tint val="75000"/>
                </a:prstClr>
              </a:solidFill>
            </a:endParaRPr>
          </a:p>
        </p:txBody>
      </p:sp>
    </p:spTree>
    <p:extLst>
      <p:ext uri="{BB962C8B-B14F-4D97-AF65-F5344CB8AC3E}">
        <p14:creationId xmlns:p14="http://schemas.microsoft.com/office/powerpoint/2010/main" xmlns="" val="3793332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emf"/><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emf"/><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31.png"/><Relationship Id="rId5" Type="http://schemas.openxmlformats.org/officeDocument/2006/relationships/image" Target="../media/image20.png"/><Relationship Id="rId10" Type="http://schemas.openxmlformats.org/officeDocument/2006/relationships/image" Target="../media/image30.png"/><Relationship Id="rId4" Type="http://schemas.openxmlformats.org/officeDocument/2006/relationships/image" Target="../media/image16.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has-sante.fr/portail/upload/docs/application/pdf/2015-07/rapport_evaluation_art_70_perte_autonomie_2015-07-16_12-17-35_60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hyperlink" Target="https://courriel.aphp.fr/owa/redir.aspx?C=v1UaAM107Ue4xLa4ifXhVWneSOcEEtQIjTWUdS7hgVVyhUcoF122Hewqfsn_ti6CKUPzsInTKmU.&amp;URL=http://www.ars.iledefrance.sante.fr/Harmoniser-les-messages-aupres.192111.0.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5496" y="2276872"/>
            <a:ext cx="9108000" cy="1470025"/>
          </a:xfrm>
        </p:spPr>
        <p:txBody>
          <a:bodyPr>
            <a:normAutofit/>
          </a:bodyPr>
          <a:lstStyle/>
          <a:p>
            <a:r>
              <a:rPr lang="fr-FR" sz="2800" b="1" dirty="0" smtClean="0">
                <a:solidFill>
                  <a:srgbClr val="0000FF"/>
                </a:solidFill>
              </a:rPr>
              <a:t>Education thérapeutique des personnes âgées </a:t>
            </a:r>
            <a:br>
              <a:rPr lang="fr-FR" sz="2800" b="1" dirty="0" smtClean="0">
                <a:solidFill>
                  <a:srgbClr val="0000FF"/>
                </a:solidFill>
              </a:rPr>
            </a:br>
            <a:r>
              <a:rPr lang="fr-FR" sz="2800" b="1" dirty="0" smtClean="0">
                <a:solidFill>
                  <a:srgbClr val="0000FF"/>
                </a:solidFill>
              </a:rPr>
              <a:t>polypathologiques : à partir de l’expérience Omage Parcours</a:t>
            </a:r>
            <a:endParaRPr lang="fr-FR" sz="2800" b="1" dirty="0">
              <a:solidFill>
                <a:srgbClr val="0000FF"/>
              </a:solidFill>
            </a:endParaRPr>
          </a:p>
        </p:txBody>
      </p:sp>
      <p:sp>
        <p:nvSpPr>
          <p:cNvPr id="3" name="Sous-titre 2"/>
          <p:cNvSpPr>
            <a:spLocks noGrp="1"/>
          </p:cNvSpPr>
          <p:nvPr>
            <p:ph type="subTitle" idx="1"/>
          </p:nvPr>
        </p:nvSpPr>
        <p:spPr>
          <a:xfrm>
            <a:off x="1512680" y="5445224"/>
            <a:ext cx="6443696" cy="828000"/>
          </a:xfrm>
        </p:spPr>
        <p:txBody>
          <a:bodyPr>
            <a:noAutofit/>
          </a:bodyPr>
          <a:lstStyle/>
          <a:p>
            <a:pPr algn="l"/>
            <a:r>
              <a:rPr lang="fr-FR" sz="1400" b="1" dirty="0" smtClean="0">
                <a:solidFill>
                  <a:schemeClr val="tx1"/>
                </a:solidFill>
              </a:rPr>
              <a:t>Hôpital </a:t>
            </a:r>
            <a:r>
              <a:rPr lang="fr-FR" sz="1400" b="1" dirty="0">
                <a:solidFill>
                  <a:schemeClr val="tx1"/>
                </a:solidFill>
              </a:rPr>
              <a:t>Simone Veil – Eaubonne (95) : </a:t>
            </a:r>
            <a:r>
              <a:rPr lang="fr-FR" sz="1400" dirty="0">
                <a:solidFill>
                  <a:schemeClr val="tx1"/>
                </a:solidFill>
              </a:rPr>
              <a:t>Dr Christian Batchy Chef de Service </a:t>
            </a:r>
            <a:r>
              <a:rPr lang="fr-FR" sz="1400" dirty="0" smtClean="0">
                <a:solidFill>
                  <a:schemeClr val="tx1"/>
                </a:solidFill>
              </a:rPr>
              <a:t>Gériatrie </a:t>
            </a:r>
            <a:endParaRPr lang="fr-FR" sz="1400" dirty="0">
              <a:solidFill>
                <a:schemeClr val="tx1"/>
              </a:solidFill>
            </a:endParaRPr>
          </a:p>
          <a:p>
            <a:pPr algn="l"/>
            <a:r>
              <a:rPr lang="fr-FR" sz="1400" b="1" dirty="0" smtClean="0">
                <a:solidFill>
                  <a:schemeClr val="tx1"/>
                </a:solidFill>
              </a:rPr>
              <a:t>Equipe </a:t>
            </a:r>
            <a:r>
              <a:rPr lang="fr-FR" sz="1400" b="1" dirty="0">
                <a:solidFill>
                  <a:schemeClr val="tx1"/>
                </a:solidFill>
              </a:rPr>
              <a:t>OMAGE :  </a:t>
            </a:r>
            <a:r>
              <a:rPr lang="fr-FR" sz="1400" dirty="0" smtClean="0">
                <a:solidFill>
                  <a:schemeClr val="tx1"/>
                </a:solidFill>
              </a:rPr>
              <a:t>Gwénaëlle Fauchard IDE ETP, Pascale Saint Gaudens IDE ETP </a:t>
            </a:r>
          </a:p>
          <a:p>
            <a:pPr algn="l"/>
            <a:r>
              <a:rPr lang="fr-FR" sz="1400" dirty="0" smtClean="0">
                <a:solidFill>
                  <a:schemeClr val="tx1"/>
                </a:solidFill>
              </a:rPr>
              <a:t>	          Dr Dominique Bonnet-Zamponi Gériatre , Pr </a:t>
            </a:r>
            <a:r>
              <a:rPr lang="fr-FR" sz="1400" dirty="0">
                <a:solidFill>
                  <a:schemeClr val="tx1"/>
                </a:solidFill>
              </a:rPr>
              <a:t>Sylvie Legrain Gériatre </a:t>
            </a:r>
            <a:endParaRPr lang="fr-FR" sz="1400" dirty="0" smtClean="0">
              <a:solidFill>
                <a:schemeClr val="tx1"/>
              </a:solidFill>
            </a:endParaRP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74864"/>
            <a:ext cx="1350219" cy="9566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ous-titre 2"/>
          <p:cNvSpPr txBox="1">
            <a:spLocks/>
          </p:cNvSpPr>
          <p:nvPr/>
        </p:nvSpPr>
        <p:spPr>
          <a:xfrm>
            <a:off x="2844208" y="6471376"/>
            <a:ext cx="3600000" cy="3420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1400" b="1" dirty="0" smtClean="0">
                <a:solidFill>
                  <a:schemeClr val="tx1"/>
                </a:solidFill>
              </a:rPr>
              <a:t>AFDET – Congrès Santé Education – Paris 2017</a:t>
            </a:r>
          </a:p>
        </p:txBody>
      </p:sp>
      <p:sp>
        <p:nvSpPr>
          <p:cNvPr id="6" name="AutoShape 2" descr="Résultat de recherche d'images pour &quot;hopital simone veil&quo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3076"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20077" y="116632"/>
            <a:ext cx="2628387" cy="12240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47864" y="274864"/>
            <a:ext cx="1713837" cy="864000"/>
          </a:xfrm>
          <a:prstGeom prst="rect">
            <a:avLst/>
          </a:prstGeom>
          <a:noFill/>
        </p:spPr>
      </p:pic>
      <p:sp>
        <p:nvSpPr>
          <p:cNvPr id="7" name="ZoneTexte 6"/>
          <p:cNvSpPr txBox="1"/>
          <p:nvPr/>
        </p:nvSpPr>
        <p:spPr>
          <a:xfrm>
            <a:off x="1403648" y="4149080"/>
            <a:ext cx="6408712" cy="646331"/>
          </a:xfrm>
          <a:prstGeom prst="rect">
            <a:avLst/>
          </a:prstGeom>
          <a:noFill/>
        </p:spPr>
        <p:txBody>
          <a:bodyPr wrap="square" rtlCol="0">
            <a:spAutoFit/>
          </a:bodyPr>
          <a:lstStyle/>
          <a:p>
            <a:pPr algn="ctr"/>
            <a:r>
              <a:rPr lang="fr-FR" b="1" dirty="0" smtClean="0"/>
              <a:t>Gwénaëlle FAUCHARD</a:t>
            </a:r>
          </a:p>
          <a:p>
            <a:pPr algn="ctr"/>
            <a:r>
              <a:rPr lang="fr-FR" b="1" dirty="0" smtClean="0"/>
              <a:t>Dr Christian BATCHY</a:t>
            </a:r>
            <a:endParaRPr lang="fr-FR" b="1" dirty="0"/>
          </a:p>
        </p:txBody>
      </p:sp>
    </p:spTree>
    <p:extLst>
      <p:ext uri="{BB962C8B-B14F-4D97-AF65-F5344CB8AC3E}">
        <p14:creationId xmlns:p14="http://schemas.microsoft.com/office/powerpoint/2010/main" xmlns="" val="3325431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a:solidFill>
                  <a:srgbClr val="0000FF"/>
                </a:solidFill>
              </a:rPr>
              <a:t>O</a:t>
            </a:r>
            <a:r>
              <a:rPr lang="fr-FR" sz="2800" b="1" dirty="0" smtClean="0">
                <a:solidFill>
                  <a:srgbClr val="0000FF"/>
                </a:solidFill>
              </a:rPr>
              <a:t>util  « Jeu </a:t>
            </a:r>
            <a:r>
              <a:rPr lang="fr-FR" sz="2800" b="1" dirty="0">
                <a:solidFill>
                  <a:srgbClr val="0000FF"/>
                </a:solidFill>
              </a:rPr>
              <a:t>de carte </a:t>
            </a:r>
            <a:r>
              <a:rPr lang="fr-FR" sz="2800" b="1" dirty="0" smtClean="0">
                <a:solidFill>
                  <a:srgbClr val="0000FF"/>
                </a:solidFill>
              </a:rPr>
              <a:t>OMAGE »</a:t>
            </a:r>
            <a:endParaRPr lang="fr-FR" sz="2800" b="1" dirty="0">
              <a:solidFill>
                <a:srgbClr val="0000FF"/>
              </a:solidFill>
            </a:endParaRPr>
          </a:p>
        </p:txBody>
      </p:sp>
      <p:sp>
        <p:nvSpPr>
          <p:cNvPr id="3" name="Espace réservé du contenu 2"/>
          <p:cNvSpPr>
            <a:spLocks noGrp="1"/>
          </p:cNvSpPr>
          <p:nvPr>
            <p:ph idx="1"/>
          </p:nvPr>
        </p:nvSpPr>
        <p:spPr>
          <a:xfrm>
            <a:off x="107504" y="1417638"/>
            <a:ext cx="8964000" cy="4525963"/>
          </a:xfrm>
        </p:spPr>
        <p:txBody>
          <a:bodyPr>
            <a:normAutofit/>
          </a:bodyPr>
          <a:lstStyle/>
          <a:p>
            <a:r>
              <a:rPr lang="fr-FR" sz="2000" dirty="0" smtClean="0"/>
              <a:t>Cartes systématiques </a:t>
            </a:r>
          </a:p>
          <a:p>
            <a:pPr marL="171450" lvl="1">
              <a:spcBef>
                <a:spcPts val="750"/>
              </a:spcBef>
            </a:pPr>
            <a:endParaRPr lang="fr-FR" sz="2000" dirty="0"/>
          </a:p>
          <a:p>
            <a:pPr marL="171450" lvl="1">
              <a:spcBef>
                <a:spcPts val="750"/>
              </a:spcBef>
            </a:pPr>
            <a:endParaRPr lang="fr-FR" sz="2100" dirty="0"/>
          </a:p>
          <a:p>
            <a:pPr marL="171450" lvl="1">
              <a:spcBef>
                <a:spcPts val="750"/>
              </a:spcBef>
            </a:pPr>
            <a:endParaRPr lang="fr-FR" sz="2100" dirty="0"/>
          </a:p>
          <a:p>
            <a:pPr marL="171450" lvl="1">
              <a:spcBef>
                <a:spcPts val="750"/>
              </a:spcBef>
            </a:pPr>
            <a:endParaRPr lang="fr-FR" sz="2100" dirty="0"/>
          </a:p>
          <a:p>
            <a:pPr marL="171450" lvl="1">
              <a:spcBef>
                <a:spcPts val="750"/>
              </a:spcBef>
            </a:pPr>
            <a:endParaRPr lang="fr-FR" sz="2100" dirty="0"/>
          </a:p>
          <a:p>
            <a:pPr lvl="1"/>
            <a:endParaRPr lang="fr-FR" dirty="0" smtClean="0"/>
          </a:p>
        </p:txBody>
      </p:sp>
      <p:pic>
        <p:nvPicPr>
          <p:cNvPr id="4" name="Image 3"/>
          <p:cNvPicPr>
            <a:picLocks noChangeAspect="1"/>
          </p:cNvPicPr>
          <p:nvPr/>
        </p:nvPicPr>
        <p:blipFill>
          <a:blip r:embed="rId3" cstate="print"/>
          <a:stretch>
            <a:fillRect/>
          </a:stretch>
        </p:blipFill>
        <p:spPr>
          <a:xfrm>
            <a:off x="280593" y="1988840"/>
            <a:ext cx="2419199" cy="1342860"/>
          </a:xfrm>
          <a:prstGeom prst="rect">
            <a:avLst/>
          </a:prstGeom>
        </p:spPr>
      </p:pic>
      <p:pic>
        <p:nvPicPr>
          <p:cNvPr id="5" name="Image 4"/>
          <p:cNvPicPr preferRelativeResize="0">
            <a:picLocks/>
          </p:cNvPicPr>
          <p:nvPr/>
        </p:nvPicPr>
        <p:blipFill>
          <a:blip r:embed="rId4" cstate="print"/>
          <a:stretch>
            <a:fillRect/>
          </a:stretch>
        </p:blipFill>
        <p:spPr>
          <a:xfrm>
            <a:off x="3275856" y="4437112"/>
            <a:ext cx="2419200" cy="1342800"/>
          </a:xfrm>
          <a:prstGeom prst="rect">
            <a:avLst/>
          </a:prstGeom>
        </p:spPr>
      </p:pic>
      <p:pic>
        <p:nvPicPr>
          <p:cNvPr id="1027" name="Picture 3"/>
          <p:cNvPicPr preferRelativeResize="0">
            <a:picLocks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081" y="4437112"/>
            <a:ext cx="2419200" cy="1342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Image 5"/>
          <p:cNvPicPr preferRelativeResize="0">
            <a:picLocks/>
          </p:cNvPicPr>
          <p:nvPr/>
        </p:nvPicPr>
        <p:blipFill>
          <a:blip r:embed="rId6" cstate="print"/>
          <a:stretch>
            <a:fillRect/>
          </a:stretch>
        </p:blipFill>
        <p:spPr>
          <a:xfrm>
            <a:off x="3275856" y="1942184"/>
            <a:ext cx="2419089" cy="1342800"/>
          </a:xfrm>
          <a:prstGeom prst="rect">
            <a:avLst/>
          </a:prstGeom>
        </p:spPr>
      </p:pic>
      <p:pic>
        <p:nvPicPr>
          <p:cNvPr id="7" name="Image 6"/>
          <p:cNvPicPr preferRelativeResize="0">
            <a:picLocks/>
          </p:cNvPicPr>
          <p:nvPr/>
        </p:nvPicPr>
        <p:blipFill>
          <a:blip r:embed="rId7" cstate="print"/>
          <a:stretch>
            <a:fillRect/>
          </a:stretch>
        </p:blipFill>
        <p:spPr>
          <a:xfrm>
            <a:off x="280592" y="4509009"/>
            <a:ext cx="2419200" cy="1342800"/>
          </a:xfrm>
          <a:prstGeom prst="rect">
            <a:avLst/>
          </a:prstGeom>
        </p:spPr>
      </p:pic>
      <p:pic>
        <p:nvPicPr>
          <p:cNvPr id="1028" name="Picture 4"/>
          <p:cNvPicPr preferRelativeResize="0">
            <a:picLocks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300081" y="1916832"/>
            <a:ext cx="2419200" cy="1342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8" name="Rectangle à coins arrondis 7"/>
          <p:cNvSpPr/>
          <p:nvPr/>
        </p:nvSpPr>
        <p:spPr>
          <a:xfrm>
            <a:off x="67055" y="3501008"/>
            <a:ext cx="2704745" cy="5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Symptômes</a:t>
            </a:r>
            <a:endParaRPr lang="fr-FR" b="1" dirty="0"/>
          </a:p>
        </p:txBody>
      </p:sp>
      <p:sp>
        <p:nvSpPr>
          <p:cNvPr id="11" name="Rectangle à coins arrondis 10"/>
          <p:cNvSpPr/>
          <p:nvPr/>
        </p:nvSpPr>
        <p:spPr>
          <a:xfrm>
            <a:off x="6300081" y="3490743"/>
            <a:ext cx="2704745" cy="5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Repérage de la dépression</a:t>
            </a:r>
            <a:endParaRPr lang="fr-FR" dirty="0"/>
          </a:p>
        </p:txBody>
      </p:sp>
      <p:sp>
        <p:nvSpPr>
          <p:cNvPr id="12" name="Rectangle à coins arrondis 11"/>
          <p:cNvSpPr/>
          <p:nvPr/>
        </p:nvSpPr>
        <p:spPr>
          <a:xfrm>
            <a:off x="6300081" y="6102912"/>
            <a:ext cx="2704745" cy="5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Difficultés sociales</a:t>
            </a:r>
            <a:endParaRPr lang="fr-FR" dirty="0"/>
          </a:p>
        </p:txBody>
      </p:sp>
      <p:sp>
        <p:nvSpPr>
          <p:cNvPr id="13" name="Rectangle à coins arrondis 12"/>
          <p:cNvSpPr/>
          <p:nvPr/>
        </p:nvSpPr>
        <p:spPr>
          <a:xfrm>
            <a:off x="282349" y="6108193"/>
            <a:ext cx="2489451" cy="5404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L’alimentation</a:t>
            </a:r>
            <a:endParaRPr lang="fr-FR" b="1" dirty="0"/>
          </a:p>
        </p:txBody>
      </p:sp>
      <p:sp>
        <p:nvSpPr>
          <p:cNvPr id="14" name="Rectangle à coins arrondis 13"/>
          <p:cNvSpPr/>
          <p:nvPr/>
        </p:nvSpPr>
        <p:spPr>
          <a:xfrm>
            <a:off x="2988160" y="6057360"/>
            <a:ext cx="3096000" cy="61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La gestion des traitements (automédication/observance)</a:t>
            </a:r>
            <a:endParaRPr lang="fr-FR" b="1" dirty="0"/>
          </a:p>
        </p:txBody>
      </p:sp>
      <p:sp>
        <p:nvSpPr>
          <p:cNvPr id="15" name="Rectangle à coins arrondis 14"/>
          <p:cNvSpPr/>
          <p:nvPr/>
        </p:nvSpPr>
        <p:spPr>
          <a:xfrm>
            <a:off x="2915816" y="3501008"/>
            <a:ext cx="3168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Difficultés de déplacements/risque de chute</a:t>
            </a:r>
            <a:endParaRPr lang="fr-FR" b="1" dirty="0"/>
          </a:p>
        </p:txBody>
      </p:sp>
    </p:spTree>
    <p:extLst>
      <p:ext uri="{BB962C8B-B14F-4D97-AF65-F5344CB8AC3E}">
        <p14:creationId xmlns:p14="http://schemas.microsoft.com/office/powerpoint/2010/main" xmlns="" val="1624187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00FF"/>
                </a:solidFill>
              </a:rPr>
              <a:t>Outil  </a:t>
            </a:r>
            <a:r>
              <a:rPr lang="fr-FR" sz="2800" b="1" dirty="0">
                <a:solidFill>
                  <a:srgbClr val="0000FF"/>
                </a:solidFill>
              </a:rPr>
              <a:t>« Jeu de carte OMAGE </a:t>
            </a:r>
            <a:r>
              <a:rPr lang="fr-FR" sz="2800" b="1" dirty="0" smtClean="0">
                <a:solidFill>
                  <a:srgbClr val="0000FF"/>
                </a:solidFill>
              </a:rPr>
              <a:t>»</a:t>
            </a:r>
            <a:endParaRPr lang="fr-FR" sz="2800" dirty="0"/>
          </a:p>
        </p:txBody>
      </p:sp>
      <p:sp>
        <p:nvSpPr>
          <p:cNvPr id="3" name="Espace réservé du contenu 2"/>
          <p:cNvSpPr>
            <a:spLocks noGrp="1"/>
          </p:cNvSpPr>
          <p:nvPr>
            <p:ph idx="1"/>
          </p:nvPr>
        </p:nvSpPr>
        <p:spPr>
          <a:xfrm>
            <a:off x="683568" y="1704685"/>
            <a:ext cx="7886700" cy="3263504"/>
          </a:xfrm>
        </p:spPr>
        <p:txBody>
          <a:bodyPr/>
          <a:lstStyle/>
          <a:p>
            <a:pPr marL="171450" lvl="1">
              <a:spcBef>
                <a:spcPts val="750"/>
              </a:spcBef>
            </a:pPr>
            <a:r>
              <a:rPr lang="fr-FR" sz="2100" dirty="0" smtClean="0"/>
              <a:t>Cartes « maladies » « symptômes spécifiques »</a:t>
            </a:r>
            <a:endParaRPr lang="fr-FR" sz="2100" dirty="0"/>
          </a:p>
          <a:p>
            <a:pPr marL="171450" lvl="1">
              <a:spcBef>
                <a:spcPts val="750"/>
              </a:spcBef>
            </a:pPr>
            <a:endParaRPr lang="fr-FR" sz="2100" dirty="0"/>
          </a:p>
          <a:p>
            <a:pPr marL="171450" lvl="1">
              <a:spcBef>
                <a:spcPts val="750"/>
              </a:spcBef>
            </a:pPr>
            <a:endParaRPr lang="fr-FR" sz="2100" dirty="0"/>
          </a:p>
          <a:p>
            <a:pPr marL="171450" lvl="1">
              <a:spcBef>
                <a:spcPts val="750"/>
              </a:spcBef>
            </a:pPr>
            <a:endParaRPr lang="fr-FR" sz="2100" dirty="0"/>
          </a:p>
          <a:p>
            <a:endParaRPr lang="fr-FR" dirty="0"/>
          </a:p>
        </p:txBody>
      </p:sp>
      <p:pic>
        <p:nvPicPr>
          <p:cNvPr id="5" name="Image 4"/>
          <p:cNvPicPr preferRelativeResize="0">
            <a:picLocks/>
          </p:cNvPicPr>
          <p:nvPr/>
        </p:nvPicPr>
        <p:blipFill>
          <a:blip r:embed="rId2" cstate="print"/>
          <a:stretch>
            <a:fillRect/>
          </a:stretch>
        </p:blipFill>
        <p:spPr>
          <a:xfrm>
            <a:off x="395536" y="2348880"/>
            <a:ext cx="2419200" cy="1342800"/>
          </a:xfrm>
          <a:prstGeom prst="rect">
            <a:avLst/>
          </a:prstGeom>
        </p:spPr>
      </p:pic>
      <p:sp>
        <p:nvSpPr>
          <p:cNvPr id="7" name="Rectangle à coins arrondis 6"/>
          <p:cNvSpPr/>
          <p:nvPr/>
        </p:nvSpPr>
        <p:spPr>
          <a:xfrm>
            <a:off x="5040328" y="6093296"/>
            <a:ext cx="2484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Symptômes spécifiques</a:t>
            </a:r>
            <a:endParaRPr lang="fr-FR" b="1" dirty="0"/>
          </a:p>
        </p:txBody>
      </p:sp>
      <p:sp>
        <p:nvSpPr>
          <p:cNvPr id="8" name="Rectangle à coins arrondis 7"/>
          <p:cNvSpPr/>
          <p:nvPr/>
        </p:nvSpPr>
        <p:spPr>
          <a:xfrm>
            <a:off x="1763688" y="3861048"/>
            <a:ext cx="2160000" cy="540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Maladies</a:t>
            </a:r>
            <a:endParaRPr lang="fr-FR" b="1" dirty="0"/>
          </a:p>
        </p:txBody>
      </p:sp>
      <p:pic>
        <p:nvPicPr>
          <p:cNvPr id="1027" name="Picture 3"/>
          <p:cNvPicPr preferRelativeResize="0">
            <a:picLocks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2348880"/>
            <a:ext cx="2419200" cy="1342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2"/>
          <p:cNvPicPr preferRelativeResize="0">
            <a:picLocks noChangeArrowheads="1"/>
          </p:cNvPicPr>
          <p:nvPr/>
        </p:nvPicPr>
        <p:blipFill>
          <a:blip r:embed="rId4" cstate="print"/>
          <a:srcRect/>
          <a:stretch>
            <a:fillRect/>
          </a:stretch>
        </p:blipFill>
        <p:spPr bwMode="auto">
          <a:xfrm>
            <a:off x="6444208" y="4653136"/>
            <a:ext cx="2419200" cy="1342800"/>
          </a:xfrm>
          <a:prstGeom prst="rect">
            <a:avLst/>
          </a:prstGeom>
          <a:noFill/>
          <a:ln w="9525">
            <a:solidFill>
              <a:srgbClr val="000000"/>
            </a:solidFill>
            <a:miter lim="800000"/>
            <a:headEnd/>
            <a:tailEnd/>
          </a:ln>
        </p:spPr>
      </p:pic>
      <p:pic>
        <p:nvPicPr>
          <p:cNvPr id="9" name="Picture 3"/>
          <p:cNvPicPr preferRelativeResize="0">
            <a:picLocks noChangeArrowheads="1"/>
          </p:cNvPicPr>
          <p:nvPr/>
        </p:nvPicPr>
        <p:blipFill>
          <a:blip r:embed="rId5" cstate="print"/>
          <a:srcRect/>
          <a:stretch>
            <a:fillRect/>
          </a:stretch>
        </p:blipFill>
        <p:spPr bwMode="auto">
          <a:xfrm>
            <a:off x="3707900" y="4653136"/>
            <a:ext cx="2419200" cy="13428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xmlns="" val="3522587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9392"/>
            <a:ext cx="8229600" cy="1143000"/>
          </a:xfrm>
        </p:spPr>
        <p:txBody>
          <a:bodyPr>
            <a:normAutofit/>
          </a:bodyPr>
          <a:lstStyle/>
          <a:p>
            <a:pPr>
              <a:lnSpc>
                <a:spcPct val="80000"/>
              </a:lnSpc>
              <a:spcBef>
                <a:spcPct val="20000"/>
              </a:spcBef>
            </a:pPr>
            <a:r>
              <a:rPr lang="fr-FR" sz="2800" b="1" dirty="0" smtClean="0">
                <a:solidFill>
                  <a:srgbClr val="0000FF"/>
                </a:solidFill>
              </a:rPr>
              <a:t>Synthèse du diagnostic </a:t>
            </a:r>
            <a:r>
              <a:rPr lang="fr-FR" sz="2800" b="1" dirty="0">
                <a:solidFill>
                  <a:srgbClr val="0000FF"/>
                </a:solidFill>
              </a:rPr>
              <a:t>éducatif</a:t>
            </a:r>
          </a:p>
        </p:txBody>
      </p:sp>
      <p:sp>
        <p:nvSpPr>
          <p:cNvPr id="5" name="Espace réservé du contenu 4"/>
          <p:cNvSpPr>
            <a:spLocks noGrp="1" noChangeAspect="1"/>
          </p:cNvSpPr>
          <p:nvPr>
            <p:ph idx="1"/>
          </p:nvPr>
        </p:nvSpPr>
        <p:spPr>
          <a:xfrm>
            <a:off x="35496" y="764704"/>
            <a:ext cx="9936000" cy="6400414"/>
          </a:xfrm>
        </p:spPr>
        <p:txBody>
          <a:bodyPr>
            <a:noAutofit/>
          </a:bodyPr>
          <a:lstStyle/>
          <a:p>
            <a:pPr>
              <a:buNone/>
            </a:pPr>
            <a:r>
              <a:rPr lang="fr-FR" sz="2200" b="1" dirty="0" smtClean="0">
                <a:solidFill>
                  <a:srgbClr val="0000FF"/>
                </a:solidFill>
                <a:latin typeface="+mj-lt"/>
                <a:ea typeface="+mj-ea"/>
                <a:cs typeface="+mj-cs"/>
              </a:rPr>
              <a:t>1-Les situations problèmes hiérarchisées par ordre de priorité </a:t>
            </a:r>
          </a:p>
          <a:p>
            <a:pPr>
              <a:buNone/>
            </a:pPr>
            <a:r>
              <a:rPr lang="fr-FR" sz="2200" dirty="0" smtClean="0">
                <a:latin typeface="+mj-lt"/>
                <a:ea typeface="+mj-ea"/>
                <a:cs typeface="+mj-cs"/>
              </a:rPr>
              <a:t>(à </a:t>
            </a:r>
            <a:r>
              <a:rPr lang="fr-FR" sz="2200" dirty="0" smtClean="0"/>
              <a:t>enjeu éducatif et non éducatif)</a:t>
            </a:r>
          </a:p>
          <a:p>
            <a:pPr>
              <a:buNone/>
            </a:pPr>
            <a:r>
              <a:rPr lang="fr-FR" sz="2200" b="1" dirty="0" smtClean="0">
                <a:solidFill>
                  <a:srgbClr val="0000FF"/>
                </a:solidFill>
                <a:latin typeface="+mj-lt"/>
                <a:ea typeface="+mj-ea"/>
                <a:cs typeface="+mj-cs"/>
              </a:rPr>
              <a:t>2-Bilan médicamenteux : </a:t>
            </a:r>
            <a:r>
              <a:rPr lang="fr-FR" sz="2200" dirty="0" smtClean="0">
                <a:latin typeface="+mj-lt"/>
                <a:ea typeface="+mj-ea"/>
                <a:cs typeface="+mj-cs"/>
              </a:rPr>
              <a:t>(évaluation globale de la gestion du traitement)</a:t>
            </a:r>
          </a:p>
          <a:p>
            <a:pPr lvl="1">
              <a:buNone/>
            </a:pPr>
            <a:r>
              <a:rPr lang="fr-FR" sz="2200" b="1" dirty="0" smtClean="0"/>
              <a:t>- Difficulté d’observance identifiée: oui/non</a:t>
            </a:r>
          </a:p>
          <a:p>
            <a:pPr lvl="1">
              <a:buNone/>
            </a:pPr>
            <a:r>
              <a:rPr lang="fr-FR" sz="2200" b="1" dirty="0" smtClean="0"/>
              <a:t>- Automédication : oui/non</a:t>
            </a:r>
            <a:endParaRPr lang="fr-FR" sz="2200" dirty="0" smtClean="0"/>
          </a:p>
          <a:p>
            <a:pPr>
              <a:buNone/>
            </a:pPr>
            <a:r>
              <a:rPr lang="fr-FR" sz="2200" b="1" dirty="0" smtClean="0">
                <a:solidFill>
                  <a:srgbClr val="0000FF"/>
                </a:solidFill>
                <a:latin typeface="+mj-lt"/>
                <a:ea typeface="+mj-ea"/>
                <a:cs typeface="+mj-cs"/>
              </a:rPr>
              <a:t>3-Nouveau diagnostic nécessitant d’être optimisé au plan diagnostic :</a:t>
            </a:r>
          </a:p>
          <a:p>
            <a:pPr>
              <a:buNone/>
            </a:pPr>
            <a:r>
              <a:rPr lang="fr-FR" sz="2200" b="1" dirty="0" smtClean="0">
                <a:solidFill>
                  <a:srgbClr val="0000FF"/>
                </a:solidFill>
                <a:latin typeface="+mj-lt"/>
                <a:ea typeface="+mj-ea"/>
                <a:cs typeface="+mj-cs"/>
              </a:rPr>
              <a:t>4- Maladie(s) </a:t>
            </a:r>
            <a:r>
              <a:rPr lang="fr-FR" sz="2200" b="1" dirty="0">
                <a:solidFill>
                  <a:srgbClr val="0000FF"/>
                </a:solidFill>
                <a:latin typeface="+mj-lt"/>
                <a:ea typeface="+mj-ea"/>
                <a:cs typeface="+mj-cs"/>
              </a:rPr>
              <a:t>nécessitant d’être expliquée </a:t>
            </a:r>
            <a:r>
              <a:rPr lang="fr-FR" sz="2200" b="1" dirty="0" smtClean="0">
                <a:solidFill>
                  <a:srgbClr val="0000FF"/>
                </a:solidFill>
                <a:latin typeface="+mj-lt"/>
                <a:ea typeface="+mj-ea"/>
                <a:cs typeface="+mj-cs"/>
              </a:rPr>
              <a:t>au patient</a:t>
            </a:r>
            <a:r>
              <a:rPr lang="fr-FR" sz="2200" b="1" dirty="0">
                <a:solidFill>
                  <a:srgbClr val="0000FF"/>
                </a:solidFill>
                <a:latin typeface="+mj-lt"/>
                <a:ea typeface="+mj-ea"/>
                <a:cs typeface="+mj-cs"/>
              </a:rPr>
              <a:t> </a:t>
            </a:r>
            <a:r>
              <a:rPr lang="fr-FR" sz="2200" b="1" dirty="0" smtClean="0">
                <a:solidFill>
                  <a:srgbClr val="0000FF"/>
                </a:solidFill>
                <a:latin typeface="+mj-lt"/>
                <a:ea typeface="+mj-ea"/>
                <a:cs typeface="+mj-cs"/>
              </a:rPr>
              <a:t>:</a:t>
            </a:r>
            <a:r>
              <a:rPr lang="fr-FR" sz="2200" b="1" dirty="0" smtClean="0">
                <a:solidFill>
                  <a:srgbClr val="FF0000"/>
                </a:solidFill>
                <a:latin typeface="+mj-lt"/>
                <a:ea typeface="+mj-ea"/>
                <a:cs typeface="+mj-cs"/>
              </a:rPr>
              <a:t>(</a:t>
            </a:r>
            <a:r>
              <a:rPr lang="fr-FR" sz="2200" b="1" dirty="0">
                <a:solidFill>
                  <a:srgbClr val="FF0000"/>
                </a:solidFill>
                <a:latin typeface="+mj-lt"/>
                <a:ea typeface="+mj-ea"/>
                <a:cs typeface="+mj-cs"/>
              </a:rPr>
              <a:t>cartes non retenues</a:t>
            </a:r>
            <a:r>
              <a:rPr lang="fr-FR" sz="2200" b="1" dirty="0" smtClean="0">
                <a:solidFill>
                  <a:srgbClr val="FF0000"/>
                </a:solidFill>
                <a:latin typeface="+mj-lt"/>
                <a:ea typeface="+mj-ea"/>
                <a:cs typeface="+mj-cs"/>
              </a:rPr>
              <a:t>)</a:t>
            </a:r>
            <a:endParaRPr lang="fr-FR" sz="2200" dirty="0" smtClean="0"/>
          </a:p>
          <a:p>
            <a:pPr>
              <a:buNone/>
            </a:pPr>
            <a:r>
              <a:rPr lang="fr-FR" sz="2200" b="1" dirty="0">
                <a:solidFill>
                  <a:srgbClr val="0000FF"/>
                </a:solidFill>
                <a:latin typeface="+mj-lt"/>
                <a:ea typeface="+mj-ea"/>
                <a:cs typeface="+mj-cs"/>
              </a:rPr>
              <a:t>5</a:t>
            </a:r>
            <a:r>
              <a:rPr lang="fr-FR" sz="2200" b="1" dirty="0" smtClean="0">
                <a:solidFill>
                  <a:srgbClr val="0000FF"/>
                </a:solidFill>
                <a:latin typeface="+mj-lt"/>
                <a:ea typeface="+mj-ea"/>
                <a:cs typeface="+mj-cs"/>
              </a:rPr>
              <a:t>-Ressources :</a:t>
            </a:r>
          </a:p>
          <a:p>
            <a:pPr lvl="1">
              <a:buNone/>
            </a:pPr>
            <a:r>
              <a:rPr lang="fr-FR" sz="2200" b="1" dirty="0" smtClean="0">
                <a:latin typeface="+mj-lt"/>
              </a:rPr>
              <a:t>- Internes :</a:t>
            </a:r>
            <a:r>
              <a:rPr lang="fr-FR" sz="2200" b="1" dirty="0">
                <a:solidFill>
                  <a:srgbClr val="0000FF"/>
                </a:solidFill>
                <a:latin typeface="+mj-lt"/>
                <a:ea typeface="+mj-ea"/>
                <a:cs typeface="+mj-cs"/>
              </a:rPr>
              <a:t> </a:t>
            </a:r>
            <a:r>
              <a:rPr lang="fr-FR" sz="2200" dirty="0" smtClean="0">
                <a:latin typeface="+mj-lt"/>
              </a:rPr>
              <a:t>Mémoire/Capacité de raisonnement juste/Capacité de</a:t>
            </a:r>
          </a:p>
          <a:p>
            <a:pPr lvl="1">
              <a:buNone/>
            </a:pPr>
            <a:r>
              <a:rPr lang="fr-FR" sz="2200" dirty="0" smtClean="0">
                <a:latin typeface="+mj-lt"/>
              </a:rPr>
              <a:t>jugement/Motivation</a:t>
            </a:r>
          </a:p>
          <a:p>
            <a:pPr lvl="1">
              <a:buNone/>
            </a:pPr>
            <a:r>
              <a:rPr lang="fr-FR" sz="2200" b="1" dirty="0" smtClean="0">
                <a:latin typeface="+mj-lt"/>
              </a:rPr>
              <a:t>- Externes :</a:t>
            </a:r>
            <a:endParaRPr lang="fr-FR" sz="2200" dirty="0" smtClean="0"/>
          </a:p>
          <a:p>
            <a:pPr>
              <a:buNone/>
            </a:pPr>
            <a:r>
              <a:rPr lang="fr-FR" sz="2200" b="1" dirty="0">
                <a:solidFill>
                  <a:srgbClr val="0000FF"/>
                </a:solidFill>
                <a:latin typeface="+mj-lt"/>
                <a:ea typeface="+mj-ea"/>
                <a:cs typeface="+mj-cs"/>
              </a:rPr>
              <a:t>6</a:t>
            </a:r>
            <a:r>
              <a:rPr lang="fr-FR" sz="2200" b="1" dirty="0" smtClean="0">
                <a:solidFill>
                  <a:srgbClr val="0000FF"/>
                </a:solidFill>
                <a:latin typeface="+mj-lt"/>
                <a:ea typeface="+mj-ea"/>
                <a:cs typeface="+mj-cs"/>
              </a:rPr>
              <a:t>-Frein(s):</a:t>
            </a:r>
            <a:endParaRPr lang="fr-FR" sz="2200" dirty="0" smtClean="0"/>
          </a:p>
          <a:p>
            <a:pPr>
              <a:buNone/>
            </a:pPr>
            <a:r>
              <a:rPr lang="fr-FR" sz="2200" b="1" dirty="0">
                <a:solidFill>
                  <a:srgbClr val="0000FF"/>
                </a:solidFill>
                <a:latin typeface="+mj-lt"/>
                <a:ea typeface="+mj-ea"/>
                <a:cs typeface="+mj-cs"/>
              </a:rPr>
              <a:t>7</a:t>
            </a:r>
            <a:r>
              <a:rPr lang="fr-FR" sz="2200" b="1" dirty="0" smtClean="0">
                <a:solidFill>
                  <a:srgbClr val="0000FF"/>
                </a:solidFill>
                <a:latin typeface="+mj-lt"/>
                <a:ea typeface="+mj-ea"/>
                <a:cs typeface="+mj-cs"/>
              </a:rPr>
              <a:t>-Zone(s) d’ombre :</a:t>
            </a:r>
            <a:endParaRPr lang="fr-FR" sz="2200" dirty="0" smtClean="0"/>
          </a:p>
          <a:p>
            <a:pPr>
              <a:buNone/>
            </a:pPr>
            <a:r>
              <a:rPr lang="fr-FR" sz="2200" b="1" dirty="0">
                <a:solidFill>
                  <a:srgbClr val="0000FF"/>
                </a:solidFill>
                <a:latin typeface="+mj-lt"/>
                <a:ea typeface="+mj-ea"/>
                <a:cs typeface="+mj-cs"/>
              </a:rPr>
              <a:t>8</a:t>
            </a:r>
            <a:r>
              <a:rPr lang="fr-FR" sz="2200" b="1" dirty="0" smtClean="0">
                <a:solidFill>
                  <a:srgbClr val="0000FF"/>
                </a:solidFill>
                <a:latin typeface="+mj-lt"/>
                <a:ea typeface="+mj-ea"/>
                <a:cs typeface="+mj-cs"/>
              </a:rPr>
              <a:t>-Priorité(s) du malade « du moment :</a:t>
            </a:r>
            <a:endParaRPr lang="fr-FR" sz="2200" dirty="0" smtClean="0"/>
          </a:p>
          <a:p>
            <a:pPr>
              <a:buNone/>
            </a:pPr>
            <a:r>
              <a:rPr lang="fr-FR" sz="2200" b="1" dirty="0">
                <a:solidFill>
                  <a:srgbClr val="0000FF"/>
                </a:solidFill>
                <a:latin typeface="+mj-lt"/>
                <a:ea typeface="+mj-ea"/>
                <a:cs typeface="+mj-cs"/>
              </a:rPr>
              <a:t>9</a:t>
            </a:r>
            <a:r>
              <a:rPr lang="fr-FR" sz="2200" b="1" dirty="0" smtClean="0">
                <a:solidFill>
                  <a:srgbClr val="0000FF"/>
                </a:solidFill>
                <a:latin typeface="+mj-lt"/>
                <a:ea typeface="+mj-ea"/>
                <a:cs typeface="+mj-cs"/>
              </a:rPr>
              <a:t>-Mini projet :</a:t>
            </a:r>
            <a:endParaRPr lang="fr-FR" sz="2200" dirty="0"/>
          </a:p>
        </p:txBody>
      </p:sp>
    </p:spTree>
    <p:extLst>
      <p:ext uri="{BB962C8B-B14F-4D97-AF65-F5344CB8AC3E}">
        <p14:creationId xmlns:p14="http://schemas.microsoft.com/office/powerpoint/2010/main" xmlns="" val="1492225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88640"/>
            <a:ext cx="8229600" cy="1143000"/>
          </a:xfrm>
        </p:spPr>
        <p:txBody>
          <a:bodyPr>
            <a:normAutofit/>
          </a:bodyPr>
          <a:lstStyle/>
          <a:p>
            <a:pPr>
              <a:lnSpc>
                <a:spcPct val="80000"/>
              </a:lnSpc>
              <a:spcBef>
                <a:spcPct val="20000"/>
              </a:spcBef>
            </a:pPr>
            <a:r>
              <a:rPr lang="fr-FR" sz="2800" b="1" dirty="0" smtClean="0">
                <a:solidFill>
                  <a:srgbClr val="0000FF"/>
                </a:solidFill>
              </a:rPr>
              <a:t>Synthèse du </a:t>
            </a:r>
            <a:r>
              <a:rPr lang="fr-FR" sz="2800" b="1" dirty="0">
                <a:solidFill>
                  <a:srgbClr val="0000FF"/>
                </a:solidFill>
              </a:rPr>
              <a:t>diagnostic </a:t>
            </a:r>
            <a:r>
              <a:rPr lang="fr-FR" sz="2800" b="1" dirty="0" smtClean="0">
                <a:solidFill>
                  <a:srgbClr val="0000FF"/>
                </a:solidFill>
              </a:rPr>
              <a:t>éducatif de </a:t>
            </a:r>
            <a:r>
              <a:rPr lang="fr-FR" sz="2800" b="1" dirty="0">
                <a:solidFill>
                  <a:srgbClr val="0000FF"/>
                </a:solidFill>
              </a:rPr>
              <a:t>Mr WA </a:t>
            </a:r>
          </a:p>
        </p:txBody>
      </p:sp>
      <p:sp>
        <p:nvSpPr>
          <p:cNvPr id="5" name="Espace réservé du contenu 4"/>
          <p:cNvSpPr>
            <a:spLocks noGrp="1" noChangeAspect="1"/>
          </p:cNvSpPr>
          <p:nvPr>
            <p:ph idx="1"/>
          </p:nvPr>
        </p:nvSpPr>
        <p:spPr>
          <a:xfrm>
            <a:off x="395536" y="1196752"/>
            <a:ext cx="8550622" cy="5508000"/>
          </a:xfrm>
        </p:spPr>
        <p:txBody>
          <a:bodyPr>
            <a:normAutofit/>
          </a:bodyPr>
          <a:lstStyle/>
          <a:p>
            <a:pPr>
              <a:buNone/>
            </a:pPr>
            <a:r>
              <a:rPr lang="fr-FR" sz="1600" b="1" dirty="0" smtClean="0">
                <a:solidFill>
                  <a:srgbClr val="0000FF"/>
                </a:solidFill>
                <a:latin typeface="+mj-lt"/>
                <a:ea typeface="+mj-ea"/>
                <a:cs typeface="+mj-cs"/>
              </a:rPr>
              <a:t>1-Les situations problèmes hiérarchisées par ordre de priorité </a:t>
            </a:r>
            <a:r>
              <a:rPr lang="fr-FR" sz="1600" dirty="0" smtClean="0">
                <a:latin typeface="+mj-lt"/>
                <a:ea typeface="+mj-ea"/>
                <a:cs typeface="+mj-cs"/>
              </a:rPr>
              <a:t>(à </a:t>
            </a:r>
            <a:r>
              <a:rPr lang="fr-FR" sz="1600" dirty="0" smtClean="0"/>
              <a:t>enjeu éducatif et non éducatif)</a:t>
            </a:r>
          </a:p>
          <a:p>
            <a:pPr marL="152400" lvl="0" indent="-152400"/>
            <a:r>
              <a:rPr lang="fr-FR" sz="1600" b="1" dirty="0" smtClean="0"/>
              <a:t>Chutes à répétition depuis 2012</a:t>
            </a:r>
            <a:r>
              <a:rPr lang="fr-FR" sz="1600" dirty="0" smtClean="0"/>
              <a:t>, 3 au cours de l’année passée nécessitant l’usage d’une canne mais jamais explorées. Dernière, il ya 1mois, survenue dans son garage après déjeuner suite à </a:t>
            </a:r>
            <a:r>
              <a:rPr lang="fr-FR" sz="1600" b="1" dirty="0" smtClean="0"/>
              <a:t>une perte soudaine d’équilibre</a:t>
            </a:r>
            <a:r>
              <a:rPr lang="fr-FR" sz="1600" dirty="0" smtClean="0"/>
              <a:t> et </a:t>
            </a:r>
            <a:r>
              <a:rPr lang="fr-FR" sz="1600" b="1" dirty="0" smtClean="0"/>
              <a:t>impossibilité de se rattraper </a:t>
            </a:r>
            <a:r>
              <a:rPr lang="fr-FR" sz="1600" dirty="0" smtClean="0"/>
              <a:t>responsable de sa fracture du col fémoral droit </a:t>
            </a:r>
            <a:r>
              <a:rPr lang="fr-FR" sz="1600" b="1" dirty="0" smtClean="0"/>
              <a:t>dans un contexte de fatigue depuis quelques semaines</a:t>
            </a:r>
            <a:r>
              <a:rPr lang="fr-FR" sz="1600" dirty="0" smtClean="0"/>
              <a:t>.</a:t>
            </a:r>
          </a:p>
          <a:p>
            <a:pPr marL="152400" lvl="0" indent="-152400"/>
            <a:r>
              <a:rPr lang="fr-FR" sz="1600" b="1" dirty="0" smtClean="0"/>
              <a:t>Perte d’appétit depuis au moins 6 mois avec perte de poids de 7 kg en 1 an</a:t>
            </a:r>
            <a:r>
              <a:rPr lang="fr-FR" sz="1600" dirty="0" smtClean="0"/>
              <a:t> (Pds de forme75kg). </a:t>
            </a:r>
            <a:r>
              <a:rPr lang="fr-FR" sz="1600" b="1" dirty="0" smtClean="0"/>
              <a:t>N’a pas retenu la dénutrition </a:t>
            </a:r>
            <a:r>
              <a:rPr lang="fr-FR" sz="1600" dirty="0" smtClean="0"/>
              <a:t>comme un problème qui le concerne. </a:t>
            </a:r>
          </a:p>
          <a:p>
            <a:pPr marL="152400" lvl="0" indent="-152400"/>
            <a:r>
              <a:rPr lang="fr-FR" sz="1600" dirty="0" smtClean="0"/>
              <a:t>Dit avoir été </a:t>
            </a:r>
            <a:r>
              <a:rPr lang="fr-FR" sz="1600" b="1" dirty="0" smtClean="0"/>
              <a:t>hospitalisé pour un hématome spontané de la cuisse et flanc gauche en 2014 </a:t>
            </a:r>
            <a:r>
              <a:rPr lang="fr-FR" sz="1600" dirty="0" smtClean="0"/>
              <a:t>mais ne sait si cela est du à un </a:t>
            </a:r>
            <a:r>
              <a:rPr lang="fr-FR" sz="1600" b="1" dirty="0" smtClean="0"/>
              <a:t>surdosage en Préviscan</a:t>
            </a:r>
            <a:r>
              <a:rPr lang="fr-FR" sz="1600" dirty="0" smtClean="0"/>
              <a:t>.</a:t>
            </a:r>
          </a:p>
          <a:p>
            <a:pPr marL="152400" lvl="0" indent="-152400"/>
            <a:r>
              <a:rPr lang="fr-FR" sz="1600" dirty="0" smtClean="0"/>
              <a:t>Se plaint de </a:t>
            </a:r>
            <a:r>
              <a:rPr lang="fr-FR" sz="1600" b="1" dirty="0" smtClean="0"/>
              <a:t>douleurs diffuses</a:t>
            </a:r>
            <a:r>
              <a:rPr lang="fr-FR" sz="1600" dirty="0" smtClean="0"/>
              <a:t>, genou droit et épaules, qu’il met sur le compte de son arthrose. Prend un peu de paracétamol mais très rarement chez lui.</a:t>
            </a:r>
          </a:p>
          <a:p>
            <a:pPr marL="152400" lvl="0" indent="-152400"/>
            <a:r>
              <a:rPr lang="fr-FR" sz="1600" dirty="0" smtClean="0"/>
              <a:t>Se fait du souci pour ses fils, source d’anxiété.</a:t>
            </a:r>
          </a:p>
          <a:p>
            <a:pPr marL="0" lvl="0" indent="0">
              <a:buNone/>
            </a:pPr>
            <a:endParaRPr lang="fr-FR" sz="1200" dirty="0" smtClean="0"/>
          </a:p>
          <a:p>
            <a:pPr>
              <a:buNone/>
            </a:pPr>
            <a:r>
              <a:rPr lang="fr-FR" sz="1600" b="1" dirty="0" smtClean="0">
                <a:solidFill>
                  <a:srgbClr val="0000FF"/>
                </a:solidFill>
                <a:latin typeface="+mj-lt"/>
                <a:ea typeface="+mj-ea"/>
                <a:cs typeface="+mj-cs"/>
              </a:rPr>
              <a:t>2- Bilan médicamenteux</a:t>
            </a:r>
          </a:p>
          <a:p>
            <a:pPr>
              <a:buNone/>
            </a:pPr>
            <a:r>
              <a:rPr lang="fr-FR" sz="1600" dirty="0" smtClean="0"/>
              <a:t>Sait qu’il prend du Préviscan sans connaître son indication. </a:t>
            </a:r>
            <a:r>
              <a:rPr lang="fr-FR" sz="1600" b="1" dirty="0" smtClean="0"/>
              <a:t>Méconnaissance du nom et indication</a:t>
            </a:r>
          </a:p>
          <a:p>
            <a:pPr>
              <a:buNone/>
            </a:pPr>
            <a:r>
              <a:rPr lang="fr-FR" sz="1600" b="1" dirty="0" smtClean="0"/>
              <a:t>des autres  médicaments</a:t>
            </a:r>
            <a:r>
              <a:rPr lang="fr-FR" sz="1600" dirty="0" smtClean="0"/>
              <a:t>. </a:t>
            </a:r>
            <a:r>
              <a:rPr lang="fr-FR" sz="1600" b="1" dirty="0" smtClean="0"/>
              <a:t>Souhaite qu’on lui explique les changements de traitement</a:t>
            </a:r>
            <a:r>
              <a:rPr lang="fr-FR" sz="1600" dirty="0" smtClean="0"/>
              <a:t> car constate</a:t>
            </a:r>
          </a:p>
          <a:p>
            <a:pPr>
              <a:buNone/>
            </a:pPr>
            <a:r>
              <a:rPr lang="fr-FR" sz="1600" dirty="0" smtClean="0"/>
              <a:t>en prendre + qu’avant. </a:t>
            </a:r>
          </a:p>
          <a:p>
            <a:pPr lvl="1">
              <a:buNone/>
            </a:pPr>
            <a:r>
              <a:rPr lang="fr-FR" sz="1600" b="1" dirty="0" smtClean="0"/>
              <a:t>- Difficulté d’observance identifiée: </a:t>
            </a:r>
            <a:r>
              <a:rPr lang="fr-FR" sz="1600" dirty="0" smtClean="0"/>
              <a:t>Non </a:t>
            </a:r>
            <a:r>
              <a:rPr lang="fr-FR" sz="1600" dirty="0" smtClean="0">
                <a:sym typeface="Wingdings 2"/>
              </a:rPr>
              <a:t></a:t>
            </a:r>
            <a:r>
              <a:rPr lang="fr-FR" sz="1600" dirty="0" smtClean="0"/>
              <a:t> </a:t>
            </a:r>
          </a:p>
          <a:p>
            <a:pPr lvl="1">
              <a:buNone/>
            </a:pPr>
            <a:r>
              <a:rPr lang="fr-FR" sz="1600" b="1" dirty="0" smtClean="0"/>
              <a:t>- Automédication :</a:t>
            </a:r>
            <a:r>
              <a:rPr lang="fr-FR" sz="1600" dirty="0" smtClean="0"/>
              <a:t> Non </a:t>
            </a:r>
            <a:r>
              <a:rPr lang="fr-FR" sz="1600" dirty="0" smtClean="0">
                <a:sym typeface="Wingdings 2"/>
              </a:rPr>
              <a:t></a:t>
            </a:r>
            <a:r>
              <a:rPr lang="fr-FR" sz="1600" dirty="0" smtClean="0"/>
              <a:t> </a:t>
            </a:r>
            <a:endParaRPr lang="fr-FR" sz="1600" dirty="0"/>
          </a:p>
        </p:txBody>
      </p:sp>
    </p:spTree>
    <p:extLst>
      <p:ext uri="{BB962C8B-B14F-4D97-AF65-F5344CB8AC3E}">
        <p14:creationId xmlns:p14="http://schemas.microsoft.com/office/powerpoint/2010/main" xmlns="" val="3401499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800" b="1" dirty="0" smtClean="0">
                <a:solidFill>
                  <a:srgbClr val="0000FF"/>
                </a:solidFill>
              </a:rPr>
              <a:t>Synthèse </a:t>
            </a:r>
            <a:r>
              <a:rPr lang="fr-FR" sz="2800" b="1" dirty="0">
                <a:solidFill>
                  <a:srgbClr val="0000FF"/>
                </a:solidFill>
              </a:rPr>
              <a:t>à l’issue du diagnostic éducatif de Mr </a:t>
            </a:r>
            <a:r>
              <a:rPr lang="fr-FR" sz="2800" b="1" dirty="0" smtClean="0">
                <a:solidFill>
                  <a:srgbClr val="0000FF"/>
                </a:solidFill>
              </a:rPr>
              <a:t>WA </a:t>
            </a:r>
            <a:endParaRPr lang="fr-FR" sz="2800" dirty="0"/>
          </a:p>
        </p:txBody>
      </p:sp>
      <p:sp>
        <p:nvSpPr>
          <p:cNvPr id="3" name="Espace réservé du contenu 2"/>
          <p:cNvSpPr>
            <a:spLocks noGrp="1"/>
          </p:cNvSpPr>
          <p:nvPr>
            <p:ph idx="1"/>
          </p:nvPr>
        </p:nvSpPr>
        <p:spPr>
          <a:xfrm>
            <a:off x="457200" y="1484784"/>
            <a:ext cx="8550000" cy="5257800"/>
          </a:xfrm>
        </p:spPr>
        <p:txBody>
          <a:bodyPr>
            <a:normAutofit fontScale="40000" lnSpcReduction="20000"/>
          </a:bodyPr>
          <a:lstStyle/>
          <a:p>
            <a:pPr>
              <a:buNone/>
            </a:pPr>
            <a:r>
              <a:rPr lang="fr-FR" sz="4000" b="1" dirty="0" smtClean="0">
                <a:solidFill>
                  <a:srgbClr val="0000FF"/>
                </a:solidFill>
              </a:rPr>
              <a:t>3- Nouveau diagnostic nécessitant une optimisation diagnostique : </a:t>
            </a:r>
          </a:p>
          <a:p>
            <a:pPr>
              <a:buNone/>
            </a:pPr>
            <a:endParaRPr lang="fr-FR" sz="4000" b="1" dirty="0" smtClean="0">
              <a:solidFill>
                <a:srgbClr val="0000FF"/>
              </a:solidFill>
            </a:endParaRPr>
          </a:p>
          <a:p>
            <a:pPr>
              <a:buNone/>
            </a:pPr>
            <a:r>
              <a:rPr lang="fr-FR" sz="4000" b="1" dirty="0">
                <a:solidFill>
                  <a:srgbClr val="0000FF"/>
                </a:solidFill>
              </a:rPr>
              <a:t> </a:t>
            </a:r>
            <a:r>
              <a:rPr lang="fr-FR" sz="4000" b="1" dirty="0" smtClean="0">
                <a:solidFill>
                  <a:srgbClr val="0000FF"/>
                </a:solidFill>
              </a:rPr>
              <a:t>4- maladie(s</a:t>
            </a:r>
            <a:r>
              <a:rPr lang="fr-FR" sz="4000" b="1" dirty="0">
                <a:solidFill>
                  <a:srgbClr val="0000FF"/>
                </a:solidFill>
              </a:rPr>
              <a:t>) nécessitant d’être expliquée au patient : </a:t>
            </a:r>
            <a:r>
              <a:rPr lang="fr-FR" sz="4000" b="1" dirty="0">
                <a:solidFill>
                  <a:srgbClr val="FF0000"/>
                </a:solidFill>
              </a:rPr>
              <a:t>(cartes non retenues)</a:t>
            </a:r>
          </a:p>
          <a:p>
            <a:pPr marL="152400" indent="-152400"/>
            <a:r>
              <a:rPr lang="fr-FR" sz="4000" dirty="0"/>
              <a:t>Anémie méconnue du patient</a:t>
            </a:r>
          </a:p>
          <a:p>
            <a:pPr marL="152400" indent="-152400"/>
            <a:r>
              <a:rPr lang="fr-FR" sz="4000" dirty="0"/>
              <a:t>Dénutrition </a:t>
            </a:r>
          </a:p>
          <a:p>
            <a:pPr marL="152400" lvl="0" indent="-152400"/>
            <a:r>
              <a:rPr lang="fr-FR" sz="4000" dirty="0"/>
              <a:t>Fibrillation auriculaire ancienne traitée méconnue + changement du traitement AVK</a:t>
            </a:r>
          </a:p>
          <a:p>
            <a:pPr marL="0" lvl="0" indent="0">
              <a:buNone/>
            </a:pPr>
            <a:endParaRPr lang="fr-FR" sz="4000" dirty="0"/>
          </a:p>
          <a:p>
            <a:pPr>
              <a:buNone/>
            </a:pPr>
            <a:r>
              <a:rPr lang="fr-FR" sz="4000" b="1" dirty="0" smtClean="0">
                <a:solidFill>
                  <a:srgbClr val="0000FF"/>
                </a:solidFill>
              </a:rPr>
              <a:t>5- Ressources</a:t>
            </a:r>
            <a:r>
              <a:rPr lang="fr-FR" sz="4000" b="1" dirty="0">
                <a:solidFill>
                  <a:srgbClr val="0000FF"/>
                </a:solidFill>
              </a:rPr>
              <a:t> :</a:t>
            </a:r>
          </a:p>
          <a:p>
            <a:pPr>
              <a:buNone/>
            </a:pPr>
            <a:r>
              <a:rPr lang="fr-FR" sz="4000" b="1" dirty="0"/>
              <a:t>Internes :</a:t>
            </a:r>
            <a:r>
              <a:rPr lang="fr-FR" sz="4000" b="1" dirty="0">
                <a:solidFill>
                  <a:srgbClr val="0000FF"/>
                </a:solidFill>
              </a:rPr>
              <a:t> </a:t>
            </a:r>
            <a:r>
              <a:rPr lang="fr-FR" sz="4000" dirty="0" smtClean="0"/>
              <a:t>Mémoire </a:t>
            </a:r>
            <a:r>
              <a:rPr lang="fr-FR" sz="4000" dirty="0">
                <a:sym typeface="Wingdings"/>
              </a:rPr>
              <a:t></a:t>
            </a:r>
            <a:r>
              <a:rPr lang="fr-FR" sz="4000" dirty="0"/>
              <a:t> </a:t>
            </a:r>
            <a:r>
              <a:rPr lang="fr-FR" sz="4000" b="1" dirty="0"/>
              <a:t>conservée</a:t>
            </a:r>
            <a:r>
              <a:rPr lang="fr-FR" sz="4000" dirty="0"/>
              <a:t>  Raisonnement </a:t>
            </a:r>
            <a:r>
              <a:rPr lang="fr-FR" sz="4000" dirty="0" smtClean="0"/>
              <a:t>juste et Capacité </a:t>
            </a:r>
            <a:r>
              <a:rPr lang="fr-FR" sz="4000" dirty="0"/>
              <a:t>de </a:t>
            </a:r>
            <a:r>
              <a:rPr lang="fr-FR" sz="4000" dirty="0" smtClean="0"/>
              <a:t>jugement : oui  </a:t>
            </a:r>
          </a:p>
          <a:p>
            <a:pPr>
              <a:buNone/>
            </a:pPr>
            <a:r>
              <a:rPr lang="fr-FR" sz="4000" dirty="0" smtClean="0"/>
              <a:t>Motivation </a:t>
            </a:r>
            <a:r>
              <a:rPr lang="fr-FR" sz="4000" dirty="0" smtClean="0">
                <a:sym typeface="Wingdings"/>
              </a:rPr>
              <a:t></a:t>
            </a:r>
            <a:r>
              <a:rPr lang="fr-FR" sz="4000" dirty="0">
                <a:sym typeface="Wingdings"/>
              </a:rPr>
              <a:t> </a:t>
            </a:r>
            <a:r>
              <a:rPr lang="fr-FR" sz="4000" dirty="0" smtClean="0"/>
              <a:t>Exprime sa  </a:t>
            </a:r>
            <a:r>
              <a:rPr lang="fr-FR" sz="4000" dirty="0"/>
              <a:t>volonté à retrouver son autonomie</a:t>
            </a:r>
          </a:p>
          <a:p>
            <a:pPr>
              <a:buNone/>
            </a:pPr>
            <a:r>
              <a:rPr lang="fr-FR" sz="4000" b="1" dirty="0"/>
              <a:t>Externes :</a:t>
            </a:r>
            <a:r>
              <a:rPr lang="fr-FR" sz="4000" dirty="0"/>
              <a:t>  Epouse, médecin traitant</a:t>
            </a:r>
          </a:p>
          <a:p>
            <a:pPr>
              <a:buNone/>
            </a:pPr>
            <a:endParaRPr lang="fr-FR" sz="4000" dirty="0"/>
          </a:p>
          <a:p>
            <a:pPr>
              <a:buNone/>
            </a:pPr>
            <a:r>
              <a:rPr lang="fr-FR" sz="4000" b="1" dirty="0" smtClean="0">
                <a:solidFill>
                  <a:srgbClr val="0000FF"/>
                </a:solidFill>
              </a:rPr>
              <a:t>6- Frein(s</a:t>
            </a:r>
            <a:r>
              <a:rPr lang="fr-FR" sz="4000" b="1" dirty="0">
                <a:solidFill>
                  <a:srgbClr val="0000FF"/>
                </a:solidFill>
              </a:rPr>
              <a:t>):  </a:t>
            </a:r>
            <a:r>
              <a:rPr lang="fr-FR" sz="4000" dirty="0"/>
              <a:t>2 fils handicapés malentendants</a:t>
            </a:r>
          </a:p>
          <a:p>
            <a:pPr>
              <a:buNone/>
            </a:pPr>
            <a:endParaRPr lang="fr-FR" sz="4000" dirty="0"/>
          </a:p>
          <a:p>
            <a:pPr>
              <a:buNone/>
            </a:pPr>
            <a:r>
              <a:rPr lang="fr-FR" sz="4000" b="1" dirty="0" smtClean="0">
                <a:solidFill>
                  <a:srgbClr val="0000FF"/>
                </a:solidFill>
              </a:rPr>
              <a:t>7- Zone(s</a:t>
            </a:r>
            <a:r>
              <a:rPr lang="fr-FR" sz="4000" b="1" dirty="0">
                <a:solidFill>
                  <a:srgbClr val="0000FF"/>
                </a:solidFill>
              </a:rPr>
              <a:t>) d’ombre :  </a:t>
            </a:r>
            <a:r>
              <a:rPr lang="fr-FR" sz="4000" dirty="0" smtClean="0"/>
              <a:t>Alimentation</a:t>
            </a:r>
            <a:endParaRPr lang="fr-FR" sz="4000" dirty="0"/>
          </a:p>
          <a:p>
            <a:pPr>
              <a:buNone/>
            </a:pPr>
            <a:endParaRPr lang="fr-FR" sz="4000" dirty="0"/>
          </a:p>
          <a:p>
            <a:pPr>
              <a:buNone/>
            </a:pPr>
            <a:r>
              <a:rPr lang="fr-FR" sz="4000" b="1" dirty="0" smtClean="0">
                <a:solidFill>
                  <a:srgbClr val="0000FF"/>
                </a:solidFill>
              </a:rPr>
              <a:t>8- Priorité(s</a:t>
            </a:r>
            <a:r>
              <a:rPr lang="fr-FR" sz="4000" b="1" dirty="0">
                <a:solidFill>
                  <a:srgbClr val="0000FF"/>
                </a:solidFill>
              </a:rPr>
              <a:t>) du malade « du moment : </a:t>
            </a:r>
            <a:r>
              <a:rPr lang="fr-FR" sz="4000" b="1" dirty="0"/>
              <a:t>« j’ai peur de tomber »</a:t>
            </a:r>
          </a:p>
          <a:p>
            <a:pPr>
              <a:buNone/>
            </a:pPr>
            <a:endParaRPr lang="fr-FR" sz="4000" dirty="0"/>
          </a:p>
          <a:p>
            <a:pPr>
              <a:buNone/>
            </a:pPr>
            <a:r>
              <a:rPr lang="fr-FR" sz="4000" b="1" dirty="0" smtClean="0">
                <a:solidFill>
                  <a:srgbClr val="0000FF"/>
                </a:solidFill>
              </a:rPr>
              <a:t>9- Mini </a:t>
            </a:r>
            <a:r>
              <a:rPr lang="fr-FR" sz="4000" b="1" dirty="0">
                <a:solidFill>
                  <a:srgbClr val="0000FF"/>
                </a:solidFill>
              </a:rPr>
              <a:t>projet : </a:t>
            </a:r>
            <a:r>
              <a:rPr lang="fr-FR" sz="4000" b="1" dirty="0"/>
              <a:t>« Retrouver mon autonomie et retourner vivre avec son épouse à la maison »</a:t>
            </a:r>
          </a:p>
          <a:p>
            <a:endParaRPr lang="fr-FR" dirty="0"/>
          </a:p>
        </p:txBody>
      </p:sp>
    </p:spTree>
    <p:extLst>
      <p:ext uri="{BB962C8B-B14F-4D97-AF65-F5344CB8AC3E}">
        <p14:creationId xmlns:p14="http://schemas.microsoft.com/office/powerpoint/2010/main" xmlns="" val="5824304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80000"/>
              </a:lnSpc>
              <a:spcBef>
                <a:spcPct val="20000"/>
              </a:spcBef>
            </a:pPr>
            <a:r>
              <a:rPr lang="fr-FR" sz="2800" b="1" dirty="0">
                <a:solidFill>
                  <a:srgbClr val="0000FF"/>
                </a:solidFill>
              </a:rPr>
              <a:t>Séquence du schéma liens</a:t>
            </a:r>
          </a:p>
        </p:txBody>
      </p:sp>
      <p:sp>
        <p:nvSpPr>
          <p:cNvPr id="3" name="Espace réservé du contenu 2"/>
          <p:cNvSpPr>
            <a:spLocks noGrp="1"/>
          </p:cNvSpPr>
          <p:nvPr>
            <p:ph idx="1"/>
          </p:nvPr>
        </p:nvSpPr>
        <p:spPr>
          <a:xfrm>
            <a:off x="457200" y="1600200"/>
            <a:ext cx="8568000" cy="4525963"/>
          </a:xfrm>
        </p:spPr>
        <p:txBody>
          <a:bodyPr>
            <a:normAutofit/>
          </a:bodyPr>
          <a:lstStyle/>
          <a:p>
            <a:pPr marL="0" lvl="1" indent="0">
              <a:buNone/>
            </a:pPr>
            <a:r>
              <a:rPr lang="fr-FR" sz="2400" b="1" dirty="0" smtClean="0">
                <a:solidFill>
                  <a:srgbClr val="0000FF"/>
                </a:solidFill>
                <a:latin typeface="+mj-lt"/>
                <a:ea typeface="+mj-ea"/>
                <a:cs typeface="+mj-cs"/>
              </a:rPr>
              <a:t>Intervenant:  </a:t>
            </a:r>
            <a:r>
              <a:rPr lang="fr-FR" sz="2400" dirty="0" smtClean="0"/>
              <a:t>Médecin </a:t>
            </a:r>
          </a:p>
          <a:p>
            <a:pPr marL="0" lvl="1" indent="0">
              <a:buNone/>
            </a:pPr>
            <a:endParaRPr lang="fr-FR" sz="2400" dirty="0" smtClean="0"/>
          </a:p>
          <a:p>
            <a:pPr marL="0" indent="0">
              <a:buNone/>
            </a:pPr>
            <a:r>
              <a:rPr lang="fr-FR" sz="2400" b="1" dirty="0" smtClean="0">
                <a:solidFill>
                  <a:srgbClr val="0000FF"/>
                </a:solidFill>
                <a:latin typeface="+mj-lt"/>
                <a:ea typeface="+mj-ea"/>
                <a:cs typeface="+mj-cs"/>
              </a:rPr>
              <a:t>Objectifs:</a:t>
            </a:r>
          </a:p>
          <a:p>
            <a:pPr lvl="1"/>
            <a:r>
              <a:rPr lang="fr-FR" sz="2400" dirty="0" smtClean="0"/>
              <a:t>Expliquer les maladies méconnues du patient</a:t>
            </a:r>
            <a:endParaRPr lang="fr-FR" sz="2400" b="1" dirty="0">
              <a:solidFill>
                <a:srgbClr val="0000FF"/>
              </a:solidFill>
              <a:latin typeface="+mj-lt"/>
              <a:ea typeface="+mj-ea"/>
              <a:cs typeface="+mj-cs"/>
            </a:endParaRPr>
          </a:p>
          <a:p>
            <a:pPr lvl="1"/>
            <a:r>
              <a:rPr lang="fr-FR" sz="2400" dirty="0" smtClean="0"/>
              <a:t>S’accorder sur les liens</a:t>
            </a:r>
          </a:p>
          <a:p>
            <a:pPr lvl="1"/>
            <a:r>
              <a:rPr lang="fr-FR" sz="2400" dirty="0" smtClean="0"/>
              <a:t>Expliciter sa priorité soignant </a:t>
            </a:r>
          </a:p>
          <a:p>
            <a:pPr lvl="1"/>
            <a:r>
              <a:rPr lang="fr-FR" sz="2400" dirty="0" smtClean="0"/>
              <a:t>s’accorder sur les compétences à acquérir </a:t>
            </a:r>
          </a:p>
          <a:p>
            <a:pPr lvl="1"/>
            <a:endParaRPr lang="fr-FR" sz="2400" dirty="0" smtClean="0"/>
          </a:p>
          <a:p>
            <a:pPr marL="0" lvl="1" indent="0">
              <a:spcBef>
                <a:spcPts val="750"/>
              </a:spcBef>
              <a:buNone/>
            </a:pPr>
            <a:r>
              <a:rPr lang="fr-FR" sz="2400" b="1" dirty="0">
                <a:solidFill>
                  <a:srgbClr val="0000FF"/>
                </a:solidFill>
                <a:latin typeface="+mj-lt"/>
                <a:ea typeface="+mj-ea"/>
                <a:cs typeface="+mj-cs"/>
              </a:rPr>
              <a:t>Outil: </a:t>
            </a:r>
            <a:r>
              <a:rPr lang="fr-FR" sz="2400" dirty="0" smtClean="0"/>
              <a:t>Jeu de carte = cartes sélectionnées lors du diagnostic éducatif</a:t>
            </a:r>
          </a:p>
        </p:txBody>
      </p:sp>
    </p:spTree>
    <p:extLst>
      <p:ext uri="{BB962C8B-B14F-4D97-AF65-F5344CB8AC3E}">
        <p14:creationId xmlns:p14="http://schemas.microsoft.com/office/powerpoint/2010/main" xmlns="" val="203792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nSpc>
                <a:spcPct val="80000"/>
              </a:lnSpc>
              <a:spcBef>
                <a:spcPct val="20000"/>
              </a:spcBef>
            </a:pPr>
            <a:r>
              <a:rPr lang="fr-FR" sz="2800" b="1" dirty="0">
                <a:solidFill>
                  <a:srgbClr val="0000FF"/>
                </a:solidFill>
              </a:rPr>
              <a:t>Déroulé</a:t>
            </a:r>
          </a:p>
        </p:txBody>
      </p:sp>
      <p:sp>
        <p:nvSpPr>
          <p:cNvPr id="3" name="Espace réservé du contenu 2"/>
          <p:cNvSpPr>
            <a:spLocks noGrp="1"/>
          </p:cNvSpPr>
          <p:nvPr>
            <p:ph idx="1"/>
          </p:nvPr>
        </p:nvSpPr>
        <p:spPr>
          <a:xfrm>
            <a:off x="-396552" y="1600200"/>
            <a:ext cx="9540000" cy="4525963"/>
          </a:xfrm>
        </p:spPr>
        <p:txBody>
          <a:bodyPr>
            <a:normAutofit/>
          </a:bodyPr>
          <a:lstStyle/>
          <a:p>
            <a:pPr lvl="1"/>
            <a:r>
              <a:rPr lang="fr-FR" sz="2400" dirty="0" smtClean="0"/>
              <a:t>Explicitation des maladies méconnues du patient en partant de sa priorité et co-construction des liens entre :</a:t>
            </a:r>
            <a:endParaRPr lang="fr-FR" sz="2400" dirty="0"/>
          </a:p>
          <a:p>
            <a:pPr lvl="2"/>
            <a:r>
              <a:rPr lang="fr-FR" dirty="0" smtClean="0"/>
              <a:t>Symptômes/maladies</a:t>
            </a:r>
          </a:p>
          <a:p>
            <a:pPr lvl="2"/>
            <a:r>
              <a:rPr lang="fr-FR" dirty="0" smtClean="0"/>
              <a:t>Maladies entre elles</a:t>
            </a:r>
          </a:p>
          <a:p>
            <a:pPr lvl="2"/>
            <a:r>
              <a:rPr lang="fr-FR" dirty="0" smtClean="0"/>
              <a:t>Traitements/maladies</a:t>
            </a:r>
            <a:endParaRPr lang="fr-FR" sz="2400" dirty="0" smtClean="0"/>
          </a:p>
          <a:p>
            <a:pPr lvl="1"/>
            <a:r>
              <a:rPr lang="fr-FR" sz="2400" dirty="0"/>
              <a:t>Résumé par le patient aidé du médecin </a:t>
            </a:r>
            <a:r>
              <a:rPr lang="fr-FR" sz="2400" dirty="0" smtClean="0"/>
              <a:t>de ce qu’il a compris de ses maladies  et de leurs liens </a:t>
            </a:r>
            <a:endParaRPr lang="fr-FR" sz="2400" dirty="0"/>
          </a:p>
          <a:p>
            <a:pPr lvl="1"/>
            <a:r>
              <a:rPr lang="fr-FR" sz="2400" dirty="0"/>
              <a:t>Explicitation priorité </a:t>
            </a:r>
            <a:r>
              <a:rPr lang="fr-FR" sz="2400" dirty="0" smtClean="0"/>
              <a:t>soignant (socle bleu)</a:t>
            </a:r>
            <a:endParaRPr lang="fr-FR" sz="2400" dirty="0"/>
          </a:p>
          <a:p>
            <a:pPr lvl="1"/>
            <a:r>
              <a:rPr lang="fr-FR" sz="2400" dirty="0"/>
              <a:t>Accordage sur les compétences à acquérir et leur </a:t>
            </a:r>
            <a:r>
              <a:rPr lang="fr-FR" sz="2400" dirty="0" smtClean="0"/>
              <a:t>séquençage (à partir du référentiel de compétences)</a:t>
            </a:r>
            <a:endParaRPr lang="fr-FR" sz="2400" dirty="0"/>
          </a:p>
        </p:txBody>
      </p:sp>
    </p:spTree>
    <p:extLst>
      <p:ext uri="{BB962C8B-B14F-4D97-AF65-F5344CB8AC3E}">
        <p14:creationId xmlns:p14="http://schemas.microsoft.com/office/powerpoint/2010/main" xmlns="" val="2674272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sz="2800" b="1" dirty="0">
                <a:solidFill>
                  <a:srgbClr val="0000FF"/>
                </a:solidFill>
              </a:rPr>
              <a:t>Le </a:t>
            </a:r>
            <a:r>
              <a:rPr lang="fr-FR" sz="2800" b="1" dirty="0" smtClean="0">
                <a:solidFill>
                  <a:srgbClr val="0000FF"/>
                </a:solidFill>
              </a:rPr>
              <a:t>schéma-liens  </a:t>
            </a:r>
            <a:endParaRPr lang="fr-FR" sz="2800" dirty="0"/>
          </a:p>
        </p:txBody>
      </p:sp>
      <p:grpSp>
        <p:nvGrpSpPr>
          <p:cNvPr id="46" name="Groupe 45"/>
          <p:cNvGrpSpPr>
            <a:grpSpLocks noChangeAspect="1"/>
          </p:cNvGrpSpPr>
          <p:nvPr/>
        </p:nvGrpSpPr>
        <p:grpSpPr>
          <a:xfrm>
            <a:off x="1205220" y="871174"/>
            <a:ext cx="6885462" cy="5654170"/>
            <a:chOff x="1187784" y="799166"/>
            <a:chExt cx="6656687" cy="5450638"/>
          </a:xfrm>
        </p:grpSpPr>
        <p:grpSp>
          <p:nvGrpSpPr>
            <p:cNvPr id="29" name="Groupe 28"/>
            <p:cNvGrpSpPr>
              <a:grpSpLocks noChangeAspect="1"/>
            </p:cNvGrpSpPr>
            <p:nvPr/>
          </p:nvGrpSpPr>
          <p:grpSpPr>
            <a:xfrm>
              <a:off x="1797312" y="799166"/>
              <a:ext cx="6047159" cy="5450638"/>
              <a:chOff x="870539" y="-784579"/>
              <a:chExt cx="8171835" cy="7365728"/>
            </a:xfrm>
          </p:grpSpPr>
          <p:pic>
            <p:nvPicPr>
              <p:cNvPr id="30" name="Picture 17"/>
              <p:cNvPicPr preferRelativeResize="0">
                <a:picLocks noChangeArrowheads="1"/>
              </p:cNvPicPr>
              <p:nvPr/>
            </p:nvPicPr>
            <p:blipFill>
              <a:blip r:embed="rId2" cstate="print"/>
              <a:srcRect/>
              <a:stretch>
                <a:fillRect/>
              </a:stretch>
            </p:blipFill>
            <p:spPr bwMode="auto">
              <a:xfrm>
                <a:off x="3598713" y="1234244"/>
                <a:ext cx="1944000" cy="1079500"/>
              </a:xfrm>
              <a:prstGeom prst="rect">
                <a:avLst/>
              </a:prstGeom>
              <a:noFill/>
              <a:ln w="9525">
                <a:solidFill>
                  <a:srgbClr val="000000"/>
                </a:solidFill>
                <a:miter lim="800000"/>
                <a:headEnd/>
                <a:tailEnd/>
              </a:ln>
            </p:spPr>
          </p:pic>
          <p:pic>
            <p:nvPicPr>
              <p:cNvPr id="31" name="Picture 6"/>
              <p:cNvPicPr preferRelativeResize="0">
                <a:picLocks noChangeArrowheads="1"/>
              </p:cNvPicPr>
              <p:nvPr/>
            </p:nvPicPr>
            <p:blipFill>
              <a:blip r:embed="rId3" cstate="print"/>
              <a:srcRect/>
              <a:stretch>
                <a:fillRect/>
              </a:stretch>
            </p:blipFill>
            <p:spPr bwMode="auto">
              <a:xfrm>
                <a:off x="4382887" y="2359908"/>
                <a:ext cx="1944000" cy="1080000"/>
              </a:xfrm>
              <a:prstGeom prst="rect">
                <a:avLst/>
              </a:prstGeom>
              <a:noFill/>
              <a:ln w="9525">
                <a:solidFill>
                  <a:srgbClr val="000000"/>
                </a:solidFill>
                <a:miter lim="800000"/>
                <a:headEnd/>
                <a:tailEnd/>
              </a:ln>
            </p:spPr>
          </p:pic>
          <p:pic>
            <p:nvPicPr>
              <p:cNvPr id="32" name="Picture 38"/>
              <p:cNvPicPr preferRelativeResize="0">
                <a:picLocks noChangeArrowheads="1"/>
              </p:cNvPicPr>
              <p:nvPr/>
            </p:nvPicPr>
            <p:blipFill>
              <a:blip r:embed="rId4" cstate="print"/>
              <a:srcRect/>
              <a:stretch>
                <a:fillRect/>
              </a:stretch>
            </p:blipFill>
            <p:spPr bwMode="auto">
              <a:xfrm>
                <a:off x="870539" y="-501893"/>
                <a:ext cx="1944000" cy="1079500"/>
              </a:xfrm>
              <a:prstGeom prst="rect">
                <a:avLst/>
              </a:prstGeom>
              <a:noFill/>
              <a:ln w="9525">
                <a:solidFill>
                  <a:srgbClr val="000000"/>
                </a:solidFill>
                <a:miter lim="800000"/>
                <a:headEnd/>
                <a:tailEnd/>
              </a:ln>
            </p:spPr>
          </p:pic>
          <p:pic>
            <p:nvPicPr>
              <p:cNvPr id="33" name="Picture 2"/>
              <p:cNvPicPr preferRelativeResize="0">
                <a:picLocks noChangeArrowheads="1"/>
              </p:cNvPicPr>
              <p:nvPr/>
            </p:nvPicPr>
            <p:blipFill>
              <a:blip r:embed="rId5" cstate="print"/>
              <a:srcRect/>
              <a:stretch>
                <a:fillRect/>
              </a:stretch>
            </p:blipFill>
            <p:spPr bwMode="auto">
              <a:xfrm>
                <a:off x="7079487" y="1675025"/>
                <a:ext cx="1944000" cy="1080000"/>
              </a:xfrm>
              <a:prstGeom prst="rect">
                <a:avLst/>
              </a:prstGeom>
              <a:noFill/>
              <a:ln w="12700">
                <a:solidFill>
                  <a:srgbClr val="FF0000"/>
                </a:solidFill>
                <a:miter lim="800000"/>
                <a:headEnd/>
                <a:tailEnd/>
              </a:ln>
            </p:spPr>
          </p:pic>
          <p:sp>
            <p:nvSpPr>
              <p:cNvPr id="34" name="Oval 16"/>
              <p:cNvSpPr>
                <a:spLocks noChangeAspect="1" noChangeArrowheads="1"/>
              </p:cNvSpPr>
              <p:nvPr/>
            </p:nvSpPr>
            <p:spPr bwMode="auto">
              <a:xfrm>
                <a:off x="3194393" y="-784579"/>
                <a:ext cx="2757488" cy="1654174"/>
              </a:xfrm>
              <a:prstGeom prst="ellipse">
                <a:avLst/>
              </a:prstGeom>
              <a:solidFill>
                <a:srgbClr val="0000FF"/>
              </a:solidFill>
              <a:ln w="9525">
                <a:solidFill>
                  <a:srgbClr val="000000"/>
                </a:solidFill>
                <a:round/>
                <a:headEnd/>
                <a:tailEnd/>
              </a:ln>
            </p:spPr>
            <p:txBody>
              <a:bodyPr/>
              <a:lstStyle/>
              <a:p>
                <a:endParaRPr lang="fr-FR" dirty="0">
                  <a:latin typeface="Calibri" pitchFamily="34" charset="0"/>
                </a:endParaRPr>
              </a:p>
            </p:txBody>
          </p:sp>
          <p:sp>
            <p:nvSpPr>
              <p:cNvPr id="35" name="Oval 15"/>
              <p:cNvSpPr>
                <a:spLocks noChangeAspect="1" noChangeArrowheads="1"/>
              </p:cNvSpPr>
              <p:nvPr/>
            </p:nvSpPr>
            <p:spPr bwMode="auto">
              <a:xfrm>
                <a:off x="3366413" y="5141148"/>
                <a:ext cx="2547128" cy="1440001"/>
              </a:xfrm>
              <a:prstGeom prst="ellipse">
                <a:avLst/>
              </a:prstGeom>
              <a:solidFill>
                <a:srgbClr val="FF6600"/>
              </a:solidFill>
              <a:ln w="9525">
                <a:solidFill>
                  <a:srgbClr val="000000"/>
                </a:solidFill>
                <a:round/>
                <a:headEnd/>
                <a:tailEnd/>
              </a:ln>
            </p:spPr>
            <p:txBody>
              <a:bodyPr/>
              <a:lstStyle/>
              <a:p>
                <a:endParaRPr lang="fr-FR" dirty="0">
                  <a:latin typeface="Calibri" pitchFamily="34" charset="0"/>
                </a:endParaRPr>
              </a:p>
            </p:txBody>
          </p:sp>
          <p:pic>
            <p:nvPicPr>
              <p:cNvPr id="37" name="Picture 9"/>
              <p:cNvPicPr preferRelativeResize="0">
                <a:picLocks noChangeArrowheads="1"/>
              </p:cNvPicPr>
              <p:nvPr/>
            </p:nvPicPr>
            <p:blipFill>
              <a:blip r:embed="rId6" cstate="print"/>
              <a:srcRect/>
              <a:stretch>
                <a:fillRect/>
              </a:stretch>
            </p:blipFill>
            <p:spPr bwMode="auto">
              <a:xfrm>
                <a:off x="3625634" y="-498034"/>
                <a:ext cx="1944000" cy="1081087"/>
              </a:xfrm>
              <a:prstGeom prst="rect">
                <a:avLst/>
              </a:prstGeom>
              <a:noFill/>
              <a:ln w="19050">
                <a:solidFill>
                  <a:srgbClr val="FF0000"/>
                </a:solidFill>
                <a:miter lim="800000"/>
                <a:headEnd/>
                <a:tailEnd/>
              </a:ln>
            </p:spPr>
          </p:pic>
          <p:pic>
            <p:nvPicPr>
              <p:cNvPr id="40" name="Picture 7"/>
              <p:cNvPicPr preferRelativeResize="0">
                <a:picLocks noChangeArrowheads="1"/>
              </p:cNvPicPr>
              <p:nvPr/>
            </p:nvPicPr>
            <p:blipFill>
              <a:blip r:embed="rId7" cstate="print"/>
              <a:srcRect/>
              <a:stretch>
                <a:fillRect/>
              </a:stretch>
            </p:blipFill>
            <p:spPr bwMode="auto">
              <a:xfrm>
                <a:off x="3693112" y="5360535"/>
                <a:ext cx="1944000" cy="1079500"/>
              </a:xfrm>
              <a:prstGeom prst="rect">
                <a:avLst/>
              </a:prstGeom>
              <a:noFill/>
              <a:ln w="9525">
                <a:solidFill>
                  <a:srgbClr val="000000"/>
                </a:solidFill>
                <a:miter lim="800000"/>
                <a:headEnd/>
                <a:tailEnd/>
              </a:ln>
            </p:spPr>
          </p:pic>
          <p:pic>
            <p:nvPicPr>
              <p:cNvPr id="41" name="Picture 10"/>
              <p:cNvPicPr preferRelativeResize="0">
                <a:picLocks noChangeArrowheads="1"/>
              </p:cNvPicPr>
              <p:nvPr/>
            </p:nvPicPr>
            <p:blipFill>
              <a:blip r:embed="rId8" cstate="print"/>
              <a:srcRect/>
              <a:stretch>
                <a:fillRect/>
              </a:stretch>
            </p:blipFill>
            <p:spPr bwMode="auto">
              <a:xfrm>
                <a:off x="4665112" y="3954598"/>
                <a:ext cx="1944000" cy="1080000"/>
              </a:xfrm>
              <a:prstGeom prst="rect">
                <a:avLst/>
              </a:prstGeom>
              <a:noFill/>
              <a:ln w="9525">
                <a:solidFill>
                  <a:srgbClr val="000000"/>
                </a:solidFill>
                <a:miter lim="800000"/>
                <a:headEnd/>
                <a:tailEnd/>
              </a:ln>
            </p:spPr>
          </p:pic>
          <p:sp>
            <p:nvSpPr>
              <p:cNvPr id="42" name="ZoneTexte 14"/>
              <p:cNvSpPr txBox="1">
                <a:spLocks noChangeArrowheads="1"/>
              </p:cNvSpPr>
              <p:nvPr/>
            </p:nvSpPr>
            <p:spPr bwMode="auto">
              <a:xfrm>
                <a:off x="4915763" y="4001610"/>
                <a:ext cx="1599097" cy="984846"/>
              </a:xfrm>
              <a:prstGeom prst="rect">
                <a:avLst/>
              </a:prstGeom>
              <a:solidFill>
                <a:schemeClr val="bg1"/>
              </a:solidFill>
              <a:ln w="9525">
                <a:noFill/>
                <a:miter lim="800000"/>
                <a:headEnd/>
                <a:tailEnd/>
              </a:ln>
            </p:spPr>
            <p:txBody>
              <a:bodyPr wrap="square">
                <a:spAutoFit/>
              </a:bodyPr>
              <a:lstStyle/>
              <a:p>
                <a:pPr algn="ctr"/>
                <a:r>
                  <a:rPr lang="fr-FR" sz="1200" b="1" dirty="0" smtClean="0">
                    <a:solidFill>
                      <a:schemeClr val="accent1"/>
                    </a:solidFill>
                    <a:cs typeface="Arial" charset="0"/>
                  </a:rPr>
                  <a:t>Fracture </a:t>
                </a:r>
                <a:endParaRPr lang="fr-FR" sz="1200" b="1" dirty="0">
                  <a:solidFill>
                    <a:schemeClr val="accent1"/>
                  </a:solidFill>
                  <a:cs typeface="Arial" charset="0"/>
                </a:endParaRPr>
              </a:p>
              <a:p>
                <a:pPr algn="ctr"/>
                <a:r>
                  <a:rPr lang="fr-FR" sz="1200" b="1" dirty="0">
                    <a:solidFill>
                      <a:schemeClr val="accent1"/>
                    </a:solidFill>
                    <a:cs typeface="Arial" charset="0"/>
                  </a:rPr>
                  <a:t>du col  du </a:t>
                </a:r>
                <a:r>
                  <a:rPr lang="fr-FR" sz="1200" b="1" dirty="0" smtClean="0">
                    <a:solidFill>
                      <a:schemeClr val="accent1"/>
                    </a:solidFill>
                    <a:cs typeface="Arial" charset="0"/>
                  </a:rPr>
                  <a:t>fémur droit </a:t>
                </a:r>
              </a:p>
              <a:p>
                <a:pPr algn="ctr"/>
                <a:endParaRPr lang="fr-FR" sz="1300" b="1" dirty="0">
                  <a:solidFill>
                    <a:schemeClr val="accent1"/>
                  </a:solidFill>
                  <a:cs typeface="Arial" charset="0"/>
                </a:endParaRPr>
              </a:p>
            </p:txBody>
          </p:sp>
          <p:pic>
            <p:nvPicPr>
              <p:cNvPr id="43" name="Picture 12"/>
              <p:cNvPicPr preferRelativeResize="0">
                <a:picLocks noChangeArrowheads="1"/>
              </p:cNvPicPr>
              <p:nvPr/>
            </p:nvPicPr>
            <p:blipFill>
              <a:blip r:embed="rId9" cstate="print"/>
              <a:srcRect/>
              <a:stretch>
                <a:fillRect/>
              </a:stretch>
            </p:blipFill>
            <p:spPr bwMode="auto">
              <a:xfrm>
                <a:off x="2657963" y="2359908"/>
                <a:ext cx="1944000" cy="1080000"/>
              </a:xfrm>
              <a:prstGeom prst="rect">
                <a:avLst/>
              </a:prstGeom>
              <a:noFill/>
              <a:ln w="9525">
                <a:solidFill>
                  <a:srgbClr val="000000"/>
                </a:solidFill>
                <a:miter lim="800000"/>
                <a:headEnd/>
                <a:tailEnd/>
              </a:ln>
            </p:spPr>
          </p:pic>
          <p:sp>
            <p:nvSpPr>
              <p:cNvPr id="71" name="ZoneTexte 41"/>
              <p:cNvSpPr txBox="1">
                <a:spLocks noChangeArrowheads="1"/>
              </p:cNvSpPr>
              <p:nvPr/>
            </p:nvSpPr>
            <p:spPr bwMode="auto">
              <a:xfrm>
                <a:off x="7079486" y="-79030"/>
                <a:ext cx="1080369" cy="400943"/>
              </a:xfrm>
              <a:prstGeom prst="rect">
                <a:avLst/>
              </a:prstGeom>
              <a:noFill/>
              <a:ln w="9525">
                <a:noFill/>
                <a:miter lim="800000"/>
                <a:headEnd/>
                <a:tailEnd/>
              </a:ln>
            </p:spPr>
            <p:txBody>
              <a:bodyPr wrap="square">
                <a:spAutoFit/>
              </a:bodyPr>
              <a:lstStyle/>
              <a:p>
                <a:r>
                  <a:rPr lang="fr-FR" sz="1400" b="1" dirty="0">
                    <a:solidFill>
                      <a:schemeClr val="accent1"/>
                    </a:solidFill>
                    <a:cs typeface="Arial" charset="0"/>
                  </a:rPr>
                  <a:t>Mr </a:t>
                </a:r>
                <a:r>
                  <a:rPr lang="fr-FR" sz="1400" b="1" dirty="0" smtClean="0">
                    <a:solidFill>
                      <a:schemeClr val="accent1"/>
                    </a:solidFill>
                    <a:cs typeface="Arial" charset="0"/>
                  </a:rPr>
                  <a:t>WA</a:t>
                </a:r>
                <a:endParaRPr lang="fr-FR" sz="1400" b="1" dirty="0">
                  <a:solidFill>
                    <a:schemeClr val="accent1"/>
                  </a:solidFill>
                  <a:cs typeface="Arial" charset="0"/>
                </a:endParaRPr>
              </a:p>
            </p:txBody>
          </p:sp>
          <p:pic>
            <p:nvPicPr>
              <p:cNvPr id="72" name="Picture 8"/>
              <p:cNvPicPr preferRelativeResize="0">
                <a:picLocks noChangeArrowheads="1"/>
              </p:cNvPicPr>
              <p:nvPr/>
            </p:nvPicPr>
            <p:blipFill>
              <a:blip r:embed="rId10" cstate="print"/>
              <a:srcRect/>
              <a:stretch>
                <a:fillRect/>
              </a:stretch>
            </p:blipFill>
            <p:spPr bwMode="auto">
              <a:xfrm>
                <a:off x="2699791" y="3954598"/>
                <a:ext cx="1944000" cy="1079500"/>
              </a:xfrm>
              <a:prstGeom prst="rect">
                <a:avLst/>
              </a:prstGeom>
              <a:noFill/>
              <a:ln w="9525" algn="ctr">
                <a:solidFill>
                  <a:srgbClr val="000000"/>
                </a:solidFill>
                <a:miter lim="800000"/>
                <a:headEnd/>
                <a:tailEnd/>
              </a:ln>
            </p:spPr>
          </p:pic>
          <p:pic>
            <p:nvPicPr>
              <p:cNvPr id="74" name="Picture 14"/>
              <p:cNvPicPr>
                <a:picLocks noChangeAspect="1" noChangeArrowheads="1"/>
              </p:cNvPicPr>
              <p:nvPr/>
            </p:nvPicPr>
            <p:blipFill>
              <a:blip r:embed="rId11" cstate="print"/>
              <a:srcRect/>
              <a:stretch>
                <a:fillRect/>
              </a:stretch>
            </p:blipFill>
            <p:spPr bwMode="auto">
              <a:xfrm rot="16200000">
                <a:off x="2198380" y="4409173"/>
                <a:ext cx="295274" cy="706438"/>
              </a:xfrm>
              <a:prstGeom prst="rect">
                <a:avLst/>
              </a:prstGeom>
              <a:noFill/>
              <a:ln w="9525">
                <a:noFill/>
                <a:miter lim="800000"/>
                <a:headEnd/>
                <a:tailEnd/>
              </a:ln>
            </p:spPr>
          </p:pic>
          <p:pic>
            <p:nvPicPr>
              <p:cNvPr id="76" name="Picture 14"/>
              <p:cNvPicPr>
                <a:picLocks noChangeAspect="1" noChangeArrowheads="1"/>
              </p:cNvPicPr>
              <p:nvPr/>
            </p:nvPicPr>
            <p:blipFill>
              <a:blip r:embed="rId11" cstate="print"/>
              <a:srcRect/>
              <a:stretch>
                <a:fillRect/>
              </a:stretch>
            </p:blipFill>
            <p:spPr bwMode="auto">
              <a:xfrm>
                <a:off x="4449997" y="583052"/>
                <a:ext cx="295274" cy="706438"/>
              </a:xfrm>
              <a:prstGeom prst="rect">
                <a:avLst/>
              </a:prstGeom>
              <a:noFill/>
              <a:ln w="9525">
                <a:noFill/>
                <a:miter lim="800000"/>
                <a:headEnd/>
                <a:tailEnd/>
              </a:ln>
            </p:spPr>
          </p:pic>
          <p:pic>
            <p:nvPicPr>
              <p:cNvPr id="77" name="Picture 2"/>
              <p:cNvPicPr preferRelativeResize="0">
                <a:picLocks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7098374" y="2866559"/>
                <a:ext cx="1944000" cy="1080000"/>
              </a:xfrm>
              <a:prstGeom prst="rect">
                <a:avLst/>
              </a:prstGeom>
              <a:noFill/>
              <a:ln w="158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0" name="Picture 14"/>
              <p:cNvPicPr>
                <a:picLocks noChangeAspect="1" noChangeArrowheads="1"/>
              </p:cNvPicPr>
              <p:nvPr/>
            </p:nvPicPr>
            <p:blipFill>
              <a:blip r:embed="rId11" cstate="print"/>
              <a:srcRect/>
              <a:stretch>
                <a:fillRect/>
              </a:stretch>
            </p:blipFill>
            <p:spPr bwMode="auto">
              <a:xfrm>
                <a:off x="4456042" y="3248160"/>
                <a:ext cx="295274" cy="706438"/>
              </a:xfrm>
              <a:prstGeom prst="rect">
                <a:avLst/>
              </a:prstGeom>
              <a:noFill/>
              <a:ln w="9525">
                <a:noFill/>
                <a:miter lim="800000"/>
                <a:headEnd/>
                <a:tailEnd/>
              </a:ln>
            </p:spPr>
          </p:pic>
        </p:grpSp>
        <p:pic>
          <p:nvPicPr>
            <p:cNvPr id="84" name="Picture 14"/>
            <p:cNvPicPr>
              <a:picLocks noChangeAspect="1" noChangeArrowheads="1"/>
            </p:cNvPicPr>
            <p:nvPr/>
          </p:nvPicPr>
          <p:blipFill>
            <a:blip r:embed="rId11" cstate="print"/>
            <a:srcRect/>
            <a:stretch>
              <a:fillRect/>
            </a:stretch>
          </p:blipFill>
          <p:spPr bwMode="auto">
            <a:xfrm rot="16200000">
              <a:off x="3375912" y="1158887"/>
              <a:ext cx="218503" cy="522764"/>
            </a:xfrm>
            <a:prstGeom prst="rect">
              <a:avLst/>
            </a:prstGeom>
            <a:noFill/>
            <a:ln w="9525">
              <a:noFill/>
              <a:miter lim="800000"/>
              <a:headEnd/>
              <a:tailEnd/>
            </a:ln>
          </p:spPr>
        </p:pic>
        <p:pic>
          <p:nvPicPr>
            <p:cNvPr id="87" name="Picture 14"/>
            <p:cNvPicPr>
              <a:picLocks noChangeAspect="1" noChangeArrowheads="1"/>
            </p:cNvPicPr>
            <p:nvPr/>
          </p:nvPicPr>
          <p:blipFill>
            <a:blip r:embed="rId11" cstate="print"/>
            <a:srcRect/>
            <a:stretch>
              <a:fillRect/>
            </a:stretch>
          </p:blipFill>
          <p:spPr bwMode="auto">
            <a:xfrm rot="14104394">
              <a:off x="6142733" y="4170607"/>
              <a:ext cx="219600" cy="525390"/>
            </a:xfrm>
            <a:prstGeom prst="rect">
              <a:avLst/>
            </a:prstGeom>
            <a:noFill/>
            <a:ln w="9525">
              <a:noFill/>
              <a:miter lim="800000"/>
              <a:headEnd/>
              <a:tailEnd/>
            </a:ln>
          </p:spPr>
        </p:pic>
        <p:pic>
          <p:nvPicPr>
            <p:cNvPr id="88" name="Picture 14"/>
            <p:cNvPicPr>
              <a:picLocks noChangeAspect="1" noChangeArrowheads="1"/>
            </p:cNvPicPr>
            <p:nvPr/>
          </p:nvPicPr>
          <p:blipFill>
            <a:blip r:embed="rId11" cstate="print"/>
            <a:srcRect/>
            <a:stretch>
              <a:fillRect/>
            </a:stretch>
          </p:blipFill>
          <p:spPr bwMode="auto">
            <a:xfrm>
              <a:off x="4469082" y="4963463"/>
              <a:ext cx="218503" cy="522764"/>
            </a:xfrm>
            <a:prstGeom prst="rect">
              <a:avLst/>
            </a:prstGeom>
            <a:noFill/>
            <a:ln w="9525">
              <a:noFill/>
              <a:miter lim="800000"/>
              <a:headEnd/>
              <a:tailEnd/>
            </a:ln>
          </p:spPr>
        </p:pic>
        <p:pic>
          <p:nvPicPr>
            <p:cNvPr id="1026" name="Picture 2"/>
            <p:cNvPicPr preferRelativeResize="0">
              <a:picLocks noChangeAspect="1" noChangeArrowheads="1"/>
            </p:cNvPicPr>
            <p:nvPr/>
          </p:nvPicPr>
          <p:blipFill>
            <a:blip r:embed="rId13" cstate="print"/>
            <a:srcRect/>
            <a:stretch>
              <a:fillRect/>
            </a:stretch>
          </p:blipFill>
          <p:spPr bwMode="auto">
            <a:xfrm>
              <a:off x="1187784" y="3933056"/>
              <a:ext cx="1440000" cy="799343"/>
            </a:xfrm>
            <a:prstGeom prst="rect">
              <a:avLst/>
            </a:prstGeom>
            <a:noFill/>
            <a:ln w="9525">
              <a:solidFill>
                <a:srgbClr val="000000"/>
              </a:solidFill>
              <a:miter lim="800000"/>
              <a:headEnd/>
              <a:tailEnd/>
            </a:ln>
          </p:spPr>
        </p:pic>
        <p:pic>
          <p:nvPicPr>
            <p:cNvPr id="1027" name="Picture 3"/>
            <p:cNvPicPr preferRelativeResize="0">
              <a:picLocks noChangeArrowheads="1"/>
            </p:cNvPicPr>
            <p:nvPr/>
          </p:nvPicPr>
          <p:blipFill>
            <a:blip r:embed="rId14" cstate="print"/>
            <a:srcRect/>
            <a:stretch>
              <a:fillRect/>
            </a:stretch>
          </p:blipFill>
          <p:spPr bwMode="auto">
            <a:xfrm>
              <a:off x="1187784" y="4725144"/>
              <a:ext cx="1440000" cy="799200"/>
            </a:xfrm>
            <a:prstGeom prst="rect">
              <a:avLst/>
            </a:prstGeom>
            <a:noFill/>
            <a:ln w="9525">
              <a:solidFill>
                <a:srgbClr val="000000"/>
              </a:solidFill>
              <a:miter lim="800000"/>
              <a:headEnd/>
              <a:tailEnd/>
            </a:ln>
          </p:spPr>
        </p:pic>
        <p:pic>
          <p:nvPicPr>
            <p:cNvPr id="45" name="Picture 14"/>
            <p:cNvPicPr>
              <a:picLocks noChangeAspect="1" noChangeArrowheads="1"/>
            </p:cNvPicPr>
            <p:nvPr/>
          </p:nvPicPr>
          <p:blipFill>
            <a:blip r:embed="rId11" cstate="print"/>
            <a:srcRect/>
            <a:stretch>
              <a:fillRect/>
            </a:stretch>
          </p:blipFill>
          <p:spPr bwMode="auto">
            <a:xfrm rot="5400000">
              <a:off x="6003601" y="3250855"/>
              <a:ext cx="219600" cy="525390"/>
            </a:xfrm>
            <a:prstGeom prst="rect">
              <a:avLst/>
            </a:prstGeom>
            <a:noFill/>
            <a:ln w="9525">
              <a:noFill/>
              <a:miter lim="800000"/>
              <a:headEnd/>
              <a:tailEnd/>
            </a:ln>
          </p:spPr>
        </p:pic>
      </p:grpSp>
      <p:sp>
        <p:nvSpPr>
          <p:cNvPr id="36" name="ZoneTexte 40"/>
          <p:cNvSpPr txBox="1">
            <a:spLocks noChangeArrowheads="1"/>
          </p:cNvSpPr>
          <p:nvPr/>
        </p:nvSpPr>
        <p:spPr bwMode="auto">
          <a:xfrm>
            <a:off x="1550681" y="6536377"/>
            <a:ext cx="5796000" cy="276999"/>
          </a:xfrm>
          <a:prstGeom prst="rect">
            <a:avLst/>
          </a:prstGeom>
          <a:solidFill>
            <a:schemeClr val="accent1"/>
          </a:solidFill>
          <a:ln w="9525">
            <a:noFill/>
            <a:miter lim="800000"/>
            <a:headEnd/>
            <a:tailEnd/>
          </a:ln>
        </p:spPr>
        <p:txBody>
          <a:bodyPr wrap="square">
            <a:spAutoFit/>
          </a:bodyPr>
          <a:lstStyle/>
          <a:p>
            <a:r>
              <a:rPr lang="fr-FR" sz="1200" b="1" dirty="0">
                <a:solidFill>
                  <a:schemeClr val="bg1"/>
                </a:solidFill>
                <a:cs typeface="Arial" charset="0"/>
              </a:rPr>
              <a:t>Mon projet : </a:t>
            </a:r>
            <a:r>
              <a:rPr lang="fr-FR" sz="1200" b="1" dirty="0" smtClean="0">
                <a:solidFill>
                  <a:schemeClr val="bg1"/>
                </a:solidFill>
                <a:cs typeface="Arial" charset="0"/>
              </a:rPr>
              <a:t> Retrouver mon autonomie et</a:t>
            </a:r>
            <a:r>
              <a:rPr lang="fr-FR" sz="1200" b="1" dirty="0">
                <a:solidFill>
                  <a:schemeClr val="bg1"/>
                </a:solidFill>
                <a:cs typeface="Arial" charset="0"/>
              </a:rPr>
              <a:t> </a:t>
            </a:r>
            <a:r>
              <a:rPr lang="fr-FR" sz="1200" b="1" dirty="0" smtClean="0">
                <a:solidFill>
                  <a:schemeClr val="bg1"/>
                </a:solidFill>
                <a:cs typeface="Arial" charset="0"/>
              </a:rPr>
              <a:t>retourner vivre à la maison avec mon épouse </a:t>
            </a:r>
            <a:endParaRPr lang="fr-FR" sz="1200" b="1" dirty="0">
              <a:solidFill>
                <a:schemeClr val="bg1"/>
              </a:solidFill>
              <a:cs typeface="Arial" charset="0"/>
            </a:endParaRPr>
          </a:p>
        </p:txBody>
      </p:sp>
      <p:pic>
        <p:nvPicPr>
          <p:cNvPr id="3" name="Picture 2"/>
          <p:cNvPicPr preferRelativeResize="0">
            <a:picLocks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06800" y="1117632"/>
            <a:ext cx="1440000" cy="7992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38" name="Picture 14"/>
          <p:cNvPicPr>
            <a:picLocks noChangeAspect="1" noChangeArrowheads="1"/>
          </p:cNvPicPr>
          <p:nvPr/>
        </p:nvPicPr>
        <p:blipFill>
          <a:blip r:embed="rId11" cstate="print"/>
          <a:srcRect/>
          <a:stretch>
            <a:fillRect/>
          </a:stretch>
        </p:blipFill>
        <p:spPr bwMode="auto">
          <a:xfrm rot="16200000">
            <a:off x="1566268" y="1173096"/>
            <a:ext cx="226662" cy="540730"/>
          </a:xfrm>
          <a:prstGeom prst="rect">
            <a:avLst/>
          </a:prstGeom>
          <a:noFill/>
          <a:ln w="9525">
            <a:noFill/>
            <a:miter lim="800000"/>
            <a:headEnd/>
            <a:tailEnd/>
          </a:ln>
        </p:spPr>
      </p:pic>
    </p:spTree>
    <p:extLst>
      <p:ext uri="{BB962C8B-B14F-4D97-AF65-F5344CB8AC3E}">
        <p14:creationId xmlns:p14="http://schemas.microsoft.com/office/powerpoint/2010/main" xmlns="" val="3518431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25760"/>
            <a:ext cx="8712000" cy="1143000"/>
          </a:xfrm>
        </p:spPr>
        <p:txBody>
          <a:bodyPr>
            <a:normAutofit/>
          </a:bodyPr>
          <a:lstStyle/>
          <a:p>
            <a:pPr marL="342900" lvl="0" indent="-342900"/>
            <a:r>
              <a:rPr lang="fr-FR" sz="2800" b="1" dirty="0" smtClean="0">
                <a:solidFill>
                  <a:srgbClr val="0000FF"/>
                </a:solidFill>
              </a:rPr>
              <a:t>Schéma -liens : messages clés  …. fil rouge pour le suivi </a:t>
            </a:r>
            <a:r>
              <a:rPr lang="fr-FR" sz="2800" b="1" dirty="0">
                <a:solidFill>
                  <a:srgbClr val="0000FF"/>
                </a:solidFill>
              </a:rPr>
              <a:t/>
            </a:r>
            <a:br>
              <a:rPr lang="fr-FR" sz="2800" b="1" dirty="0">
                <a:solidFill>
                  <a:srgbClr val="0000FF"/>
                </a:solidFill>
              </a:rPr>
            </a:br>
            <a:endParaRPr lang="fr-FR" sz="2800" b="1" dirty="0">
              <a:solidFill>
                <a:srgbClr val="0000FF"/>
              </a:solidFill>
            </a:endParaRPr>
          </a:p>
        </p:txBody>
      </p:sp>
      <p:grpSp>
        <p:nvGrpSpPr>
          <p:cNvPr id="31" name="Groupe 30"/>
          <p:cNvGrpSpPr>
            <a:grpSpLocks noChangeAspect="1"/>
          </p:cNvGrpSpPr>
          <p:nvPr/>
        </p:nvGrpSpPr>
        <p:grpSpPr>
          <a:xfrm>
            <a:off x="636713" y="815254"/>
            <a:ext cx="7148329" cy="5997426"/>
            <a:chOff x="467544" y="953171"/>
            <a:chExt cx="6984776" cy="5860205"/>
          </a:xfrm>
        </p:grpSpPr>
        <p:grpSp>
          <p:nvGrpSpPr>
            <p:cNvPr id="43" name="Groupe 42"/>
            <p:cNvGrpSpPr>
              <a:grpSpLocks noChangeAspect="1"/>
            </p:cNvGrpSpPr>
            <p:nvPr/>
          </p:nvGrpSpPr>
          <p:grpSpPr>
            <a:xfrm>
              <a:off x="3030831" y="953171"/>
              <a:ext cx="4121886" cy="5492335"/>
              <a:chOff x="3205448" y="1025916"/>
              <a:chExt cx="4121886" cy="5527071"/>
            </a:xfrm>
          </p:grpSpPr>
          <p:grpSp>
            <p:nvGrpSpPr>
              <p:cNvPr id="44" name="Groupe 28"/>
              <p:cNvGrpSpPr>
                <a:grpSpLocks noChangeAspect="1"/>
              </p:cNvGrpSpPr>
              <p:nvPr/>
            </p:nvGrpSpPr>
            <p:grpSpPr>
              <a:xfrm>
                <a:off x="3205448" y="1025916"/>
                <a:ext cx="4121886" cy="5527071"/>
                <a:chOff x="2773429" y="-478161"/>
                <a:chExt cx="5570117" cy="7469016"/>
              </a:xfrm>
            </p:grpSpPr>
            <p:pic>
              <p:nvPicPr>
                <p:cNvPr id="54" name="Picture 6"/>
                <p:cNvPicPr preferRelativeResize="0">
                  <a:picLocks noChangeArrowheads="1"/>
                </p:cNvPicPr>
                <p:nvPr/>
              </p:nvPicPr>
              <p:blipFill>
                <a:blip r:embed="rId2" cstate="print"/>
                <a:srcRect/>
                <a:stretch>
                  <a:fillRect/>
                </a:stretch>
              </p:blipFill>
              <p:spPr bwMode="auto">
                <a:xfrm>
                  <a:off x="4427666" y="2497020"/>
                  <a:ext cx="1944000" cy="1080000"/>
                </a:xfrm>
                <a:prstGeom prst="rect">
                  <a:avLst/>
                </a:prstGeom>
                <a:noFill/>
                <a:ln w="9525">
                  <a:solidFill>
                    <a:schemeClr val="tx1"/>
                  </a:solidFill>
                  <a:miter lim="800000"/>
                  <a:headEnd/>
                  <a:tailEnd/>
                </a:ln>
              </p:spPr>
            </p:pic>
            <p:pic>
              <p:nvPicPr>
                <p:cNvPr id="63" name="Picture 12"/>
                <p:cNvPicPr preferRelativeResize="0">
                  <a:picLocks noChangeArrowheads="1"/>
                </p:cNvPicPr>
                <p:nvPr/>
              </p:nvPicPr>
              <p:blipFill>
                <a:blip r:embed="rId3" cstate="print"/>
                <a:srcRect/>
                <a:stretch>
                  <a:fillRect/>
                </a:stretch>
              </p:blipFill>
              <p:spPr bwMode="auto">
                <a:xfrm>
                  <a:off x="2773429" y="2497020"/>
                  <a:ext cx="1944000" cy="1080000"/>
                </a:xfrm>
                <a:prstGeom prst="rect">
                  <a:avLst/>
                </a:prstGeom>
                <a:noFill/>
                <a:ln w="9525">
                  <a:solidFill>
                    <a:schemeClr val="tx1"/>
                  </a:solidFill>
                  <a:miter lim="800000"/>
                  <a:headEnd/>
                  <a:tailEnd/>
                </a:ln>
              </p:spPr>
            </p:pic>
            <p:pic>
              <p:nvPicPr>
                <p:cNvPr id="53" name="Picture 17"/>
                <p:cNvPicPr preferRelativeResize="0">
                  <a:picLocks noChangeArrowheads="1"/>
                </p:cNvPicPr>
                <p:nvPr/>
              </p:nvPicPr>
              <p:blipFill>
                <a:blip r:embed="rId4" cstate="print"/>
                <a:srcRect/>
                <a:stretch>
                  <a:fillRect/>
                </a:stretch>
              </p:blipFill>
              <p:spPr bwMode="auto">
                <a:xfrm>
                  <a:off x="3649201" y="1417519"/>
                  <a:ext cx="1944000" cy="1079501"/>
                </a:xfrm>
                <a:prstGeom prst="rect">
                  <a:avLst/>
                </a:prstGeom>
                <a:noFill/>
                <a:ln w="9525">
                  <a:solidFill>
                    <a:schemeClr val="tx1"/>
                  </a:solidFill>
                  <a:miter lim="800000"/>
                  <a:headEnd/>
                  <a:tailEnd/>
                </a:ln>
              </p:spPr>
            </p:pic>
            <p:sp>
              <p:nvSpPr>
                <p:cNvPr id="57" name="Oval 16"/>
                <p:cNvSpPr>
                  <a:spLocks noChangeAspect="1" noChangeArrowheads="1"/>
                </p:cNvSpPr>
                <p:nvPr/>
              </p:nvSpPr>
              <p:spPr bwMode="auto">
                <a:xfrm>
                  <a:off x="3170278" y="-478161"/>
                  <a:ext cx="2757488" cy="1654174"/>
                </a:xfrm>
                <a:prstGeom prst="ellipse">
                  <a:avLst/>
                </a:prstGeom>
                <a:solidFill>
                  <a:srgbClr val="0000FF"/>
                </a:solidFill>
                <a:ln w="9525">
                  <a:solidFill>
                    <a:srgbClr val="000000"/>
                  </a:solidFill>
                  <a:round/>
                  <a:headEnd/>
                  <a:tailEnd/>
                </a:ln>
              </p:spPr>
              <p:txBody>
                <a:bodyPr/>
                <a:lstStyle/>
                <a:p>
                  <a:endParaRPr lang="fr-FR" dirty="0">
                    <a:latin typeface="Calibri" pitchFamily="34" charset="0"/>
                  </a:endParaRPr>
                </a:p>
              </p:txBody>
            </p:sp>
            <p:sp>
              <p:nvSpPr>
                <p:cNvPr id="58" name="Oval 15"/>
                <p:cNvSpPr>
                  <a:spLocks noChangeAspect="1" noChangeArrowheads="1"/>
                </p:cNvSpPr>
                <p:nvPr/>
              </p:nvSpPr>
              <p:spPr bwMode="auto">
                <a:xfrm>
                  <a:off x="3251296" y="5336802"/>
                  <a:ext cx="2925754" cy="1654053"/>
                </a:xfrm>
                <a:prstGeom prst="ellipse">
                  <a:avLst/>
                </a:prstGeom>
                <a:solidFill>
                  <a:srgbClr val="FF6600"/>
                </a:solidFill>
                <a:ln w="9525">
                  <a:solidFill>
                    <a:srgbClr val="000000"/>
                  </a:solidFill>
                  <a:round/>
                  <a:headEnd/>
                  <a:tailEnd/>
                </a:ln>
              </p:spPr>
              <p:txBody>
                <a:bodyPr/>
                <a:lstStyle/>
                <a:p>
                  <a:endParaRPr lang="fr-FR" dirty="0">
                    <a:latin typeface="Calibri" pitchFamily="34" charset="0"/>
                  </a:endParaRPr>
                </a:p>
              </p:txBody>
            </p:sp>
            <p:pic>
              <p:nvPicPr>
                <p:cNvPr id="59" name="Picture 9"/>
                <p:cNvPicPr preferRelativeResize="0">
                  <a:picLocks noChangeArrowheads="1"/>
                </p:cNvPicPr>
                <p:nvPr/>
              </p:nvPicPr>
              <p:blipFill>
                <a:blip r:embed="rId5" cstate="print"/>
                <a:srcRect/>
                <a:stretch>
                  <a:fillRect/>
                </a:stretch>
              </p:blipFill>
              <p:spPr bwMode="auto">
                <a:xfrm>
                  <a:off x="3549731" y="-149992"/>
                  <a:ext cx="1944000" cy="1081087"/>
                </a:xfrm>
                <a:prstGeom prst="rect">
                  <a:avLst/>
                </a:prstGeom>
                <a:noFill/>
                <a:ln w="19050">
                  <a:solidFill>
                    <a:srgbClr val="FF0000"/>
                  </a:solidFill>
                  <a:miter lim="800000"/>
                  <a:headEnd/>
                  <a:tailEnd/>
                </a:ln>
              </p:spPr>
            </p:pic>
            <p:pic>
              <p:nvPicPr>
                <p:cNvPr id="60" name="Picture 7"/>
                <p:cNvPicPr preferRelativeResize="0">
                  <a:picLocks noChangeArrowheads="1"/>
                </p:cNvPicPr>
                <p:nvPr/>
              </p:nvPicPr>
              <p:blipFill>
                <a:blip r:embed="rId6" cstate="print"/>
                <a:srcRect/>
                <a:stretch>
                  <a:fillRect/>
                </a:stretch>
              </p:blipFill>
              <p:spPr bwMode="auto">
                <a:xfrm>
                  <a:off x="3744348" y="5630573"/>
                  <a:ext cx="1944000" cy="1079501"/>
                </a:xfrm>
                <a:prstGeom prst="rect">
                  <a:avLst/>
                </a:prstGeom>
                <a:noFill/>
                <a:ln w="9525">
                  <a:solidFill>
                    <a:srgbClr val="000000"/>
                  </a:solidFill>
                  <a:miter lim="800000"/>
                  <a:headEnd/>
                  <a:tailEnd/>
                </a:ln>
              </p:spPr>
            </p:pic>
            <p:pic>
              <p:nvPicPr>
                <p:cNvPr id="61" name="Picture 10"/>
                <p:cNvPicPr preferRelativeResize="0">
                  <a:picLocks noChangeArrowheads="1"/>
                </p:cNvPicPr>
                <p:nvPr/>
              </p:nvPicPr>
              <p:blipFill>
                <a:blip r:embed="rId7" cstate="print"/>
                <a:srcRect/>
                <a:stretch>
                  <a:fillRect/>
                </a:stretch>
              </p:blipFill>
              <p:spPr bwMode="auto">
                <a:xfrm>
                  <a:off x="4425505" y="4034256"/>
                  <a:ext cx="1944000" cy="1080000"/>
                </a:xfrm>
                <a:prstGeom prst="rect">
                  <a:avLst/>
                </a:prstGeom>
                <a:noFill/>
                <a:ln w="9525">
                  <a:solidFill>
                    <a:srgbClr val="000000"/>
                  </a:solidFill>
                  <a:miter lim="800000"/>
                  <a:headEnd/>
                  <a:tailEnd/>
                </a:ln>
              </p:spPr>
            </p:pic>
            <p:sp>
              <p:nvSpPr>
                <p:cNvPr id="62" name="ZoneTexte 14"/>
                <p:cNvSpPr txBox="1">
                  <a:spLocks noChangeArrowheads="1"/>
                </p:cNvSpPr>
                <p:nvPr/>
              </p:nvSpPr>
              <p:spPr bwMode="auto">
                <a:xfrm>
                  <a:off x="4717429" y="4063795"/>
                  <a:ext cx="1508108" cy="924324"/>
                </a:xfrm>
                <a:prstGeom prst="rect">
                  <a:avLst/>
                </a:prstGeom>
                <a:solidFill>
                  <a:schemeClr val="bg1"/>
                </a:solidFill>
                <a:ln w="9525">
                  <a:noFill/>
                  <a:miter lim="800000"/>
                  <a:headEnd/>
                  <a:tailEnd/>
                </a:ln>
              </p:spPr>
              <p:txBody>
                <a:bodyPr wrap="square">
                  <a:spAutoFit/>
                </a:bodyPr>
                <a:lstStyle/>
                <a:p>
                  <a:pPr algn="ctr"/>
                  <a:r>
                    <a:rPr lang="fr-FR" sz="1200" b="1" dirty="0" smtClean="0">
                      <a:solidFill>
                        <a:schemeClr val="accent1"/>
                      </a:solidFill>
                      <a:cs typeface="Arial" charset="0"/>
                    </a:rPr>
                    <a:t>Fracture </a:t>
                  </a:r>
                  <a:endParaRPr lang="fr-FR" sz="1200" b="1" dirty="0">
                    <a:solidFill>
                      <a:schemeClr val="accent1"/>
                    </a:solidFill>
                    <a:cs typeface="Arial" charset="0"/>
                  </a:endParaRPr>
                </a:p>
                <a:p>
                  <a:pPr algn="ctr"/>
                  <a:r>
                    <a:rPr lang="fr-FR" sz="1200" b="1" dirty="0">
                      <a:solidFill>
                        <a:schemeClr val="accent1"/>
                      </a:solidFill>
                      <a:cs typeface="Arial" charset="0"/>
                    </a:rPr>
                    <a:t>du col  du </a:t>
                  </a:r>
                  <a:r>
                    <a:rPr lang="fr-FR" sz="1200" b="1" dirty="0" smtClean="0">
                      <a:solidFill>
                        <a:schemeClr val="accent1"/>
                      </a:solidFill>
                      <a:cs typeface="Arial" charset="0"/>
                    </a:rPr>
                    <a:t>fémur droit </a:t>
                  </a:r>
                </a:p>
                <a:p>
                  <a:pPr algn="ctr"/>
                  <a:endParaRPr lang="fr-FR" sz="1300" b="1" dirty="0">
                    <a:solidFill>
                      <a:schemeClr val="accent1"/>
                    </a:solidFill>
                    <a:cs typeface="Arial" charset="0"/>
                  </a:endParaRPr>
                </a:p>
              </p:txBody>
            </p:sp>
            <p:sp>
              <p:nvSpPr>
                <p:cNvPr id="64" name="ZoneTexte 41"/>
                <p:cNvSpPr txBox="1">
                  <a:spLocks noChangeArrowheads="1"/>
                </p:cNvSpPr>
                <p:nvPr/>
              </p:nvSpPr>
              <p:spPr bwMode="auto">
                <a:xfrm>
                  <a:off x="7263179" y="-66916"/>
                  <a:ext cx="1080367" cy="408969"/>
                </a:xfrm>
                <a:prstGeom prst="rect">
                  <a:avLst/>
                </a:prstGeom>
                <a:noFill/>
                <a:ln w="9525">
                  <a:noFill/>
                  <a:miter lim="800000"/>
                  <a:headEnd/>
                  <a:tailEnd/>
                </a:ln>
              </p:spPr>
              <p:txBody>
                <a:bodyPr wrap="square">
                  <a:spAutoFit/>
                </a:bodyPr>
                <a:lstStyle/>
                <a:p>
                  <a:r>
                    <a:rPr lang="fr-FR" sz="1400" b="1" dirty="0">
                      <a:solidFill>
                        <a:schemeClr val="accent1"/>
                      </a:solidFill>
                      <a:cs typeface="Arial" charset="0"/>
                    </a:rPr>
                    <a:t>Mr </a:t>
                  </a:r>
                  <a:r>
                    <a:rPr lang="fr-FR" sz="1400" b="1" dirty="0" smtClean="0">
                      <a:solidFill>
                        <a:schemeClr val="accent1"/>
                      </a:solidFill>
                      <a:cs typeface="Arial" charset="0"/>
                    </a:rPr>
                    <a:t>WA</a:t>
                  </a:r>
                  <a:endParaRPr lang="fr-FR" sz="1400" b="1" dirty="0">
                    <a:solidFill>
                      <a:schemeClr val="accent1"/>
                    </a:solidFill>
                    <a:cs typeface="Arial" charset="0"/>
                  </a:endParaRPr>
                </a:p>
              </p:txBody>
            </p:sp>
            <p:pic>
              <p:nvPicPr>
                <p:cNvPr id="65" name="Picture 8"/>
                <p:cNvPicPr preferRelativeResize="0">
                  <a:picLocks noChangeArrowheads="1"/>
                </p:cNvPicPr>
                <p:nvPr/>
              </p:nvPicPr>
              <p:blipFill>
                <a:blip r:embed="rId8" cstate="print"/>
                <a:srcRect/>
                <a:stretch>
                  <a:fillRect/>
                </a:stretch>
              </p:blipFill>
              <p:spPr bwMode="auto">
                <a:xfrm>
                  <a:off x="2773429" y="4034257"/>
                  <a:ext cx="1944000" cy="1079501"/>
                </a:xfrm>
                <a:prstGeom prst="rect">
                  <a:avLst/>
                </a:prstGeom>
                <a:noFill/>
                <a:ln w="9525" algn="ctr">
                  <a:solidFill>
                    <a:srgbClr val="000000"/>
                  </a:solidFill>
                  <a:miter lim="800000"/>
                  <a:headEnd/>
                  <a:tailEnd/>
                </a:ln>
              </p:spPr>
            </p:pic>
            <p:sp>
              <p:nvSpPr>
                <p:cNvPr id="66" name="ZoneTexte 36"/>
                <p:cNvSpPr txBox="1">
                  <a:spLocks noChangeArrowheads="1"/>
                </p:cNvSpPr>
                <p:nvPr/>
              </p:nvSpPr>
              <p:spPr bwMode="auto">
                <a:xfrm>
                  <a:off x="3549731" y="4396807"/>
                  <a:ext cx="972973" cy="415915"/>
                </a:xfrm>
                <a:prstGeom prst="rect">
                  <a:avLst/>
                </a:prstGeom>
                <a:solidFill>
                  <a:schemeClr val="bg1"/>
                </a:solidFill>
                <a:ln w="12700">
                  <a:noFill/>
                  <a:miter lim="800000"/>
                  <a:headEnd/>
                  <a:tailEnd/>
                </a:ln>
              </p:spPr>
              <p:txBody>
                <a:bodyPr>
                  <a:spAutoFit/>
                </a:bodyPr>
                <a:lstStyle/>
                <a:p>
                  <a:pPr algn="ctr"/>
                  <a:r>
                    <a:rPr lang="fr-FR" sz="1400" b="1" dirty="0" smtClean="0">
                      <a:solidFill>
                        <a:schemeClr val="accent1"/>
                      </a:solidFill>
                      <a:cs typeface="Arial" charset="0"/>
                    </a:rPr>
                    <a:t>Chutes</a:t>
                  </a:r>
                </a:p>
              </p:txBody>
            </p:sp>
            <p:pic>
              <p:nvPicPr>
                <p:cNvPr id="68" name="Picture 14"/>
                <p:cNvPicPr>
                  <a:picLocks noChangeAspect="1" noChangeArrowheads="1"/>
                </p:cNvPicPr>
                <p:nvPr/>
              </p:nvPicPr>
              <p:blipFill>
                <a:blip r:embed="rId9" cstate="print"/>
                <a:srcRect/>
                <a:stretch>
                  <a:fillRect/>
                </a:stretch>
              </p:blipFill>
              <p:spPr bwMode="auto">
                <a:xfrm>
                  <a:off x="4425504" y="823088"/>
                  <a:ext cx="295274" cy="706438"/>
                </a:xfrm>
                <a:prstGeom prst="rect">
                  <a:avLst/>
                </a:prstGeom>
                <a:noFill/>
                <a:ln w="9525">
                  <a:noFill/>
                  <a:miter lim="800000"/>
                  <a:headEnd/>
                  <a:tailEnd/>
                </a:ln>
              </p:spPr>
            </p:pic>
            <p:pic>
              <p:nvPicPr>
                <p:cNvPr id="70" name="Picture 14"/>
                <p:cNvPicPr>
                  <a:picLocks noChangeAspect="1" noChangeArrowheads="1"/>
                </p:cNvPicPr>
                <p:nvPr/>
              </p:nvPicPr>
              <p:blipFill>
                <a:blip r:embed="rId9" cstate="print"/>
                <a:srcRect/>
                <a:stretch>
                  <a:fillRect/>
                </a:stretch>
              </p:blipFill>
              <p:spPr bwMode="auto">
                <a:xfrm>
                  <a:off x="4519462" y="3450408"/>
                  <a:ext cx="295274" cy="706438"/>
                </a:xfrm>
                <a:prstGeom prst="rect">
                  <a:avLst/>
                </a:prstGeom>
                <a:noFill/>
                <a:ln w="9525">
                  <a:noFill/>
                  <a:miter lim="800000"/>
                  <a:headEnd/>
                  <a:tailEnd/>
                </a:ln>
              </p:spPr>
            </p:pic>
          </p:grpSp>
          <p:pic>
            <p:nvPicPr>
              <p:cNvPr id="48" name="Picture 14"/>
              <p:cNvPicPr>
                <a:picLocks noChangeAspect="1" noChangeArrowheads="1"/>
              </p:cNvPicPr>
              <p:nvPr/>
            </p:nvPicPr>
            <p:blipFill>
              <a:blip r:embed="rId9" cstate="print"/>
              <a:srcRect/>
              <a:stretch>
                <a:fillRect/>
              </a:stretch>
            </p:blipFill>
            <p:spPr bwMode="auto">
              <a:xfrm>
                <a:off x="4499992" y="5039134"/>
                <a:ext cx="218503" cy="522764"/>
              </a:xfrm>
              <a:prstGeom prst="rect">
                <a:avLst/>
              </a:prstGeom>
              <a:noFill/>
              <a:ln w="9525">
                <a:noFill/>
                <a:miter lim="800000"/>
                <a:headEnd/>
                <a:tailEnd/>
              </a:ln>
            </p:spPr>
          </p:pic>
        </p:grpSp>
        <p:pic>
          <p:nvPicPr>
            <p:cNvPr id="3074" name="Picture 2"/>
            <p:cNvPicPr preferRelativeResize="0">
              <a:picLocks noChangeArrowheads="1"/>
            </p:cNvPicPr>
            <p:nvPr/>
          </p:nvPicPr>
          <p:blipFill>
            <a:blip r:embed="rId10" cstate="print"/>
            <a:srcRect/>
            <a:stretch>
              <a:fillRect/>
            </a:stretch>
          </p:blipFill>
          <p:spPr bwMode="auto">
            <a:xfrm>
              <a:off x="1452590" y="1096824"/>
              <a:ext cx="1440000" cy="792000"/>
            </a:xfrm>
            <a:prstGeom prst="rect">
              <a:avLst/>
            </a:prstGeom>
            <a:noFill/>
            <a:ln w="9525">
              <a:solidFill>
                <a:srgbClr val="000000"/>
              </a:solidFill>
              <a:miter lim="800000"/>
              <a:headEnd/>
              <a:tailEnd/>
            </a:ln>
          </p:spPr>
        </p:pic>
        <p:pic>
          <p:nvPicPr>
            <p:cNvPr id="3075" name="Picture 3"/>
            <p:cNvPicPr>
              <a:picLocks noChangeAspect="1" noChangeArrowheads="1"/>
            </p:cNvPicPr>
            <p:nvPr/>
          </p:nvPicPr>
          <p:blipFill>
            <a:blip r:embed="rId11" cstate="print"/>
            <a:srcRect/>
            <a:stretch>
              <a:fillRect/>
            </a:stretch>
          </p:blipFill>
          <p:spPr bwMode="auto">
            <a:xfrm>
              <a:off x="1085015" y="3647835"/>
              <a:ext cx="1440000" cy="790504"/>
            </a:xfrm>
            <a:prstGeom prst="rect">
              <a:avLst/>
            </a:prstGeom>
            <a:noFill/>
            <a:ln w="9525">
              <a:solidFill>
                <a:srgbClr val="000000"/>
              </a:solidFill>
              <a:miter lim="800000"/>
              <a:headEnd/>
              <a:tailEnd/>
            </a:ln>
          </p:spPr>
        </p:pic>
        <p:pic>
          <p:nvPicPr>
            <p:cNvPr id="96" name="Picture 14"/>
            <p:cNvPicPr preferRelativeResize="0">
              <a:picLocks noChangeArrowheads="1"/>
            </p:cNvPicPr>
            <p:nvPr/>
          </p:nvPicPr>
          <p:blipFill>
            <a:blip r:embed="rId9" cstate="print"/>
            <a:srcRect/>
            <a:stretch>
              <a:fillRect/>
            </a:stretch>
          </p:blipFill>
          <p:spPr bwMode="auto">
            <a:xfrm rot="16200000">
              <a:off x="3151721" y="1287523"/>
              <a:ext cx="219600" cy="522000"/>
            </a:xfrm>
            <a:prstGeom prst="rect">
              <a:avLst/>
            </a:prstGeom>
            <a:noFill/>
            <a:ln w="9525">
              <a:noFill/>
              <a:miter lim="800000"/>
              <a:headEnd/>
              <a:tailEnd/>
            </a:ln>
          </p:spPr>
        </p:pic>
        <p:pic>
          <p:nvPicPr>
            <p:cNvPr id="97" name="Picture 14"/>
            <p:cNvPicPr>
              <a:picLocks noChangeAspect="1" noChangeArrowheads="1"/>
            </p:cNvPicPr>
            <p:nvPr/>
          </p:nvPicPr>
          <p:blipFill>
            <a:blip r:embed="rId9" cstate="print"/>
            <a:srcRect/>
            <a:stretch>
              <a:fillRect/>
            </a:stretch>
          </p:blipFill>
          <p:spPr bwMode="auto">
            <a:xfrm rot="16200000">
              <a:off x="2675563" y="3926708"/>
              <a:ext cx="216000" cy="516776"/>
            </a:xfrm>
            <a:prstGeom prst="rect">
              <a:avLst/>
            </a:prstGeom>
            <a:noFill/>
            <a:ln w="9525">
              <a:noFill/>
              <a:miter lim="800000"/>
              <a:headEnd/>
              <a:tailEnd/>
            </a:ln>
          </p:spPr>
        </p:pic>
        <p:sp>
          <p:nvSpPr>
            <p:cNvPr id="4" name="ZoneTexte 3"/>
            <p:cNvSpPr txBox="1"/>
            <p:nvPr/>
          </p:nvSpPr>
          <p:spPr>
            <a:xfrm>
              <a:off x="1331640" y="1948239"/>
              <a:ext cx="1687385" cy="292388"/>
            </a:xfrm>
            <a:prstGeom prst="rect">
              <a:avLst/>
            </a:prstGeom>
            <a:noFill/>
            <a:ln>
              <a:solidFill>
                <a:schemeClr val="tx1"/>
              </a:solidFill>
            </a:ln>
          </p:spPr>
          <p:txBody>
            <a:bodyPr wrap="none" rtlCol="0">
              <a:spAutoFit/>
            </a:bodyPr>
            <a:lstStyle/>
            <a:p>
              <a:r>
                <a:rPr lang="fr-FR" sz="1300" b="1" dirty="0" smtClean="0"/>
                <a:t>Enrichie en protéines</a:t>
              </a:r>
              <a:endParaRPr lang="fr-FR" sz="1300" b="1" dirty="0"/>
            </a:p>
          </p:txBody>
        </p:sp>
        <p:sp>
          <p:nvSpPr>
            <p:cNvPr id="5" name="ZoneTexte 4"/>
            <p:cNvSpPr txBox="1"/>
            <p:nvPr/>
          </p:nvSpPr>
          <p:spPr>
            <a:xfrm>
              <a:off x="467544" y="4581128"/>
              <a:ext cx="2316019" cy="492443"/>
            </a:xfrm>
            <a:prstGeom prst="rect">
              <a:avLst/>
            </a:prstGeom>
            <a:noFill/>
            <a:ln>
              <a:solidFill>
                <a:schemeClr val="tx1"/>
              </a:solidFill>
            </a:ln>
          </p:spPr>
          <p:txBody>
            <a:bodyPr wrap="none" rtlCol="0">
              <a:spAutoFit/>
            </a:bodyPr>
            <a:lstStyle/>
            <a:p>
              <a:r>
                <a:rPr lang="fr-FR" sz="1300" b="1" dirty="0" smtClean="0"/>
                <a:t>Renforcement musculaire </a:t>
              </a:r>
            </a:p>
            <a:p>
              <a:r>
                <a:rPr lang="fr-FR" sz="1300" b="1" dirty="0" smtClean="0"/>
                <a:t>Amélioration de mon équilibre</a:t>
              </a:r>
              <a:endParaRPr lang="fr-FR" sz="1300" b="1" dirty="0"/>
            </a:p>
          </p:txBody>
        </p:sp>
        <p:sp>
          <p:nvSpPr>
            <p:cNvPr id="35" name="ZoneTexte 40"/>
            <p:cNvSpPr txBox="1">
              <a:spLocks noChangeArrowheads="1"/>
            </p:cNvSpPr>
            <p:nvPr/>
          </p:nvSpPr>
          <p:spPr bwMode="auto">
            <a:xfrm>
              <a:off x="1656320" y="6536377"/>
              <a:ext cx="5796000" cy="276999"/>
            </a:xfrm>
            <a:prstGeom prst="rect">
              <a:avLst/>
            </a:prstGeom>
            <a:solidFill>
              <a:schemeClr val="accent1"/>
            </a:solidFill>
            <a:ln w="9525">
              <a:noFill/>
              <a:miter lim="800000"/>
              <a:headEnd/>
              <a:tailEnd/>
            </a:ln>
          </p:spPr>
          <p:txBody>
            <a:bodyPr wrap="square">
              <a:spAutoFit/>
            </a:bodyPr>
            <a:lstStyle/>
            <a:p>
              <a:r>
                <a:rPr lang="fr-FR" sz="1200" b="1" dirty="0">
                  <a:solidFill>
                    <a:schemeClr val="bg1"/>
                  </a:solidFill>
                  <a:cs typeface="Arial" charset="0"/>
                </a:rPr>
                <a:t>Mon projet : </a:t>
              </a:r>
              <a:r>
                <a:rPr lang="fr-FR" sz="1200" b="1" dirty="0" smtClean="0">
                  <a:solidFill>
                    <a:schemeClr val="bg1"/>
                  </a:solidFill>
                  <a:cs typeface="Arial" charset="0"/>
                </a:rPr>
                <a:t> Retrouver mon autonomie et</a:t>
              </a:r>
              <a:r>
                <a:rPr lang="fr-FR" sz="1200" b="1" dirty="0">
                  <a:solidFill>
                    <a:schemeClr val="bg1"/>
                  </a:solidFill>
                  <a:cs typeface="Arial" charset="0"/>
                </a:rPr>
                <a:t> </a:t>
              </a:r>
              <a:r>
                <a:rPr lang="fr-FR" sz="1200" b="1" dirty="0" smtClean="0">
                  <a:solidFill>
                    <a:schemeClr val="bg1"/>
                  </a:solidFill>
                  <a:cs typeface="Arial" charset="0"/>
                </a:rPr>
                <a:t>retourner vivre à la maison avec mon épouse </a:t>
              </a:r>
              <a:endParaRPr lang="fr-FR" sz="1200" b="1" dirty="0">
                <a:solidFill>
                  <a:schemeClr val="bg1"/>
                </a:solidFill>
                <a:cs typeface="Arial" charset="0"/>
              </a:endParaRPr>
            </a:p>
          </p:txBody>
        </p:sp>
      </p:grpSp>
    </p:spTree>
    <p:extLst>
      <p:ext uri="{BB962C8B-B14F-4D97-AF65-F5344CB8AC3E}">
        <p14:creationId xmlns:p14="http://schemas.microsoft.com/office/powerpoint/2010/main" xmlns="" val="22739198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indent="-342900"/>
            <a:r>
              <a:rPr lang="fr-FR" sz="2800" b="1" dirty="0" smtClean="0">
                <a:solidFill>
                  <a:srgbClr val="0000FF"/>
                </a:solidFill>
              </a:rPr>
              <a:t>Le suivi à domicile </a:t>
            </a:r>
            <a:endParaRPr lang="fr-FR" sz="2800" b="1" dirty="0">
              <a:solidFill>
                <a:srgbClr val="0000FF"/>
              </a:solidFill>
            </a:endParaRPr>
          </a:p>
        </p:txBody>
      </p:sp>
      <p:sp>
        <p:nvSpPr>
          <p:cNvPr id="3" name="Espace réservé du contenu 2"/>
          <p:cNvSpPr>
            <a:spLocks noGrp="1"/>
          </p:cNvSpPr>
          <p:nvPr>
            <p:ph idx="1"/>
          </p:nvPr>
        </p:nvSpPr>
        <p:spPr>
          <a:xfrm>
            <a:off x="251520" y="1600200"/>
            <a:ext cx="8604000" cy="4525963"/>
          </a:xfrm>
        </p:spPr>
        <p:txBody>
          <a:bodyPr>
            <a:normAutofit/>
          </a:bodyPr>
          <a:lstStyle/>
          <a:p>
            <a:pPr algn="ctr">
              <a:buNone/>
            </a:pPr>
            <a:r>
              <a:rPr lang="fr-FR" sz="2400" b="1" dirty="0" smtClean="0"/>
              <a:t>Deux temps incontournables ….</a:t>
            </a:r>
          </a:p>
          <a:p>
            <a:pPr>
              <a:buNone/>
            </a:pPr>
            <a:endParaRPr lang="fr-FR" sz="2000" b="1" dirty="0" smtClean="0"/>
          </a:p>
          <a:p>
            <a:pPr>
              <a:buNone/>
            </a:pPr>
            <a:r>
              <a:rPr lang="fr-FR" sz="2800" b="1" dirty="0" smtClean="0">
                <a:solidFill>
                  <a:srgbClr val="0000FF"/>
                </a:solidFill>
                <a:latin typeface="+mj-lt"/>
                <a:ea typeface="+mj-ea"/>
                <a:cs typeface="+mj-cs"/>
              </a:rPr>
              <a:t>« Sécurisation »</a:t>
            </a:r>
            <a:r>
              <a:rPr lang="fr-FR" sz="2000" b="1" dirty="0" smtClean="0"/>
              <a:t>				</a:t>
            </a:r>
          </a:p>
          <a:p>
            <a:pPr>
              <a:buNone/>
            </a:pPr>
            <a:r>
              <a:rPr lang="fr-FR" sz="2000" dirty="0" smtClean="0"/>
              <a:t>Gestion du traitement et suivi médical</a:t>
            </a:r>
          </a:p>
          <a:p>
            <a:pPr>
              <a:buNone/>
            </a:pPr>
            <a:endParaRPr lang="fr-FR" sz="1600" b="1" dirty="0" smtClean="0"/>
          </a:p>
          <a:p>
            <a:pPr>
              <a:buNone/>
            </a:pPr>
            <a:endParaRPr lang="fr-FR" sz="2800" b="1" dirty="0" smtClean="0">
              <a:solidFill>
                <a:srgbClr val="0000FF"/>
              </a:solidFill>
              <a:latin typeface="+mj-lt"/>
              <a:ea typeface="+mj-ea"/>
              <a:cs typeface="+mj-cs"/>
            </a:endParaRPr>
          </a:p>
          <a:p>
            <a:pPr>
              <a:buNone/>
            </a:pPr>
            <a:r>
              <a:rPr lang="fr-FR" sz="2800" b="1" dirty="0" smtClean="0">
                <a:solidFill>
                  <a:srgbClr val="0000FF"/>
                </a:solidFill>
                <a:latin typeface="+mj-lt"/>
                <a:ea typeface="+mj-ea"/>
                <a:cs typeface="+mj-cs"/>
              </a:rPr>
              <a:t>						« Savoir réagir »</a:t>
            </a:r>
          </a:p>
          <a:p>
            <a:pPr>
              <a:buNone/>
            </a:pPr>
            <a:r>
              <a:rPr lang="fr-FR" sz="2000" dirty="0" smtClean="0"/>
              <a:t>						Signes d’alerte et Situations à risque</a:t>
            </a:r>
          </a:p>
        </p:txBody>
      </p:sp>
    </p:spTree>
    <p:extLst>
      <p:ext uri="{BB962C8B-B14F-4D97-AF65-F5344CB8AC3E}">
        <p14:creationId xmlns:p14="http://schemas.microsoft.com/office/powerpoint/2010/main" xmlns="" val="734700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340768"/>
            <a:ext cx="8604000" cy="5472000"/>
          </a:xfrm>
        </p:spPr>
        <p:txBody>
          <a:bodyPr>
            <a:normAutofit fontScale="92500" lnSpcReduction="20000"/>
          </a:bodyPr>
          <a:lstStyle/>
          <a:p>
            <a:pPr>
              <a:buNone/>
            </a:pPr>
            <a:r>
              <a:rPr lang="fr-FR" sz="3800" b="1" dirty="0" smtClean="0"/>
              <a:t>				Contexte	</a:t>
            </a:r>
          </a:p>
          <a:p>
            <a:r>
              <a:rPr lang="fr-FR" sz="2600" b="1" dirty="0" smtClean="0"/>
              <a:t>Rappels : </a:t>
            </a:r>
          </a:p>
          <a:p>
            <a:pPr lvl="1"/>
            <a:r>
              <a:rPr lang="fr-FR" sz="2600" dirty="0"/>
              <a:t>33% des </a:t>
            </a:r>
            <a:r>
              <a:rPr lang="fr-FR" sz="2600" dirty="0" smtClean="0"/>
              <a:t>patients </a:t>
            </a:r>
            <a:r>
              <a:rPr lang="fr-FR" sz="2600" dirty="0"/>
              <a:t>de </a:t>
            </a:r>
            <a:r>
              <a:rPr lang="fr-FR" sz="2600" dirty="0" smtClean="0"/>
              <a:t>+ de 75 ans hospitalisées </a:t>
            </a:r>
            <a:r>
              <a:rPr lang="fr-FR" sz="2600" dirty="0"/>
              <a:t>au moins </a:t>
            </a:r>
            <a:r>
              <a:rPr lang="fr-FR" sz="2600" dirty="0" smtClean="0"/>
              <a:t>1 fois </a:t>
            </a:r>
            <a:r>
              <a:rPr lang="fr-FR" sz="2600" dirty="0"/>
              <a:t>dans l’année </a:t>
            </a:r>
            <a:endParaRPr lang="fr-FR" sz="2600" dirty="0" smtClean="0"/>
          </a:p>
          <a:p>
            <a:pPr lvl="1"/>
            <a:r>
              <a:rPr lang="fr-FR" sz="2600" dirty="0" smtClean="0"/>
              <a:t>14 </a:t>
            </a:r>
            <a:r>
              <a:rPr lang="fr-FR" sz="2600" dirty="0"/>
              <a:t>% au moins une fois en urgence </a:t>
            </a:r>
            <a:endParaRPr lang="fr-FR" sz="2600" dirty="0" smtClean="0"/>
          </a:p>
          <a:p>
            <a:pPr lvl="1"/>
            <a:r>
              <a:rPr lang="fr-FR" sz="2600" dirty="0" smtClean="0"/>
              <a:t>10 à 20 % hospitalisations sont liées à un accident iatrogène (25% chez 85+)</a:t>
            </a:r>
          </a:p>
          <a:p>
            <a:pPr lvl="1"/>
            <a:endParaRPr lang="fr-FR" sz="2600" dirty="0" smtClean="0"/>
          </a:p>
          <a:p>
            <a:r>
              <a:rPr lang="fr-FR" sz="2600" b="1" dirty="0" smtClean="0"/>
              <a:t>3 motifs d’hospitalisation évitables : iatrogénie, dénutrition</a:t>
            </a:r>
            <a:r>
              <a:rPr lang="fr-FR" sz="2600" dirty="0" smtClean="0"/>
              <a:t>, dépression</a:t>
            </a:r>
          </a:p>
          <a:p>
            <a:endParaRPr lang="fr-FR" sz="2600" dirty="0" smtClean="0">
              <a:hlinkClick r:id="rId3"/>
            </a:endParaRPr>
          </a:p>
          <a:p>
            <a:r>
              <a:rPr lang="fr-FR" sz="2600" b="1" dirty="0" smtClean="0"/>
              <a:t>Intervention multifacettes :</a:t>
            </a:r>
          </a:p>
          <a:p>
            <a:pPr lvl="1" algn="ctr">
              <a:buNone/>
            </a:pPr>
            <a:r>
              <a:rPr lang="fr-FR" sz="2600" dirty="0" smtClean="0"/>
              <a:t>     Prescription      Coordination             Education</a:t>
            </a:r>
          </a:p>
          <a:p>
            <a:pPr lvl="1" algn="ctr">
              <a:buNone/>
            </a:pPr>
            <a:r>
              <a:rPr lang="fr-FR" sz="1900" dirty="0" smtClean="0"/>
              <a:t>    </a:t>
            </a:r>
          </a:p>
          <a:p>
            <a:r>
              <a:rPr lang="fr-FR" sz="2600" b="1" dirty="0" smtClean="0"/>
              <a:t>Outils :  </a:t>
            </a:r>
            <a:r>
              <a:rPr lang="fr-FR" sz="2600" dirty="0" smtClean="0"/>
              <a:t>PMSA /Tableau médicamenteux    DSH</a:t>
            </a:r>
          </a:p>
          <a:p>
            <a:pPr lvl="1"/>
            <a:endParaRPr lang="fr-FR" sz="3800" dirty="0" smtClean="0"/>
          </a:p>
          <a:p>
            <a:pPr lvl="1"/>
            <a:endParaRPr lang="fr-FR" sz="3800" dirty="0" smtClean="0"/>
          </a:p>
        </p:txBody>
      </p:sp>
      <p:sp>
        <p:nvSpPr>
          <p:cNvPr id="4" name="Titre 1"/>
          <p:cNvSpPr txBox="1">
            <a:spLocks/>
          </p:cNvSpPr>
          <p:nvPr/>
        </p:nvSpPr>
        <p:spPr>
          <a:xfrm>
            <a:off x="609600" y="332656"/>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smtClean="0">
                <a:ln>
                  <a:noFill/>
                </a:ln>
                <a:solidFill>
                  <a:srgbClr val="0000FF"/>
                </a:solidFill>
                <a:effectLst/>
                <a:uLnTx/>
                <a:uFillTx/>
                <a:latin typeface="+mj-lt"/>
                <a:ea typeface="+mj-ea"/>
                <a:cs typeface="+mj-cs"/>
              </a:rPr>
              <a:t>OMAGE parcours : un nouveau soin transitionnel</a:t>
            </a:r>
            <a:endParaRPr kumimoji="0" lang="fr-FR" sz="2800" b="1" i="0" u="none" strike="noStrike" kern="1200" cap="none" spc="0" normalizeH="0" baseline="0" noProof="0" dirty="0">
              <a:ln>
                <a:noFill/>
              </a:ln>
              <a:solidFill>
                <a:srgbClr val="0000FF"/>
              </a:solidFill>
              <a:effectLst/>
              <a:uLnTx/>
              <a:uFillTx/>
              <a:latin typeface="+mj-lt"/>
              <a:ea typeface="+mj-ea"/>
              <a:cs typeface="+mj-cs"/>
            </a:endParaRPr>
          </a:p>
        </p:txBody>
      </p:sp>
      <p:cxnSp>
        <p:nvCxnSpPr>
          <p:cNvPr id="6" name="Connecteur droit avec flèche 5"/>
          <p:cNvCxnSpPr/>
          <p:nvPr/>
        </p:nvCxnSpPr>
        <p:spPr>
          <a:xfrm>
            <a:off x="3131840" y="5985328"/>
            <a:ext cx="0" cy="360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6228184" y="5877272"/>
            <a:ext cx="0" cy="3600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5143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342900" indent="-342900" algn="ctr" defTabSz="914400"/>
            <a:r>
              <a:rPr lang="fr-FR" sz="2800" b="1" dirty="0" smtClean="0">
                <a:solidFill>
                  <a:srgbClr val="0000FF"/>
                </a:solidFill>
                <a:latin typeface="Calibri" pitchFamily="34" charset="0"/>
                <a:cs typeface="Calibri" pitchFamily="34" charset="0"/>
              </a:rPr>
              <a:t>Sécuriser la gestion du traitement au quotidien</a:t>
            </a:r>
            <a:endParaRPr lang="fr-FR" sz="2800" b="1" dirty="0">
              <a:solidFill>
                <a:srgbClr val="0000FF"/>
              </a:solidFill>
              <a:latin typeface="Calibri" pitchFamily="34" charset="0"/>
              <a:cs typeface="Calibri" pitchFamily="34" charset="0"/>
            </a:endParaRPr>
          </a:p>
        </p:txBody>
      </p:sp>
      <p:sp>
        <p:nvSpPr>
          <p:cNvPr id="4" name="Espace réservé du contenu 5"/>
          <p:cNvSpPr>
            <a:spLocks noGrp="1"/>
          </p:cNvSpPr>
          <p:nvPr>
            <p:ph idx="1"/>
          </p:nvPr>
        </p:nvSpPr>
        <p:spPr>
          <a:xfrm>
            <a:off x="395536" y="1825625"/>
            <a:ext cx="8496000" cy="4351338"/>
          </a:xfrm>
        </p:spPr>
        <p:txBody>
          <a:bodyPr>
            <a:normAutofit/>
          </a:bodyPr>
          <a:lstStyle/>
          <a:p>
            <a:pPr marL="171450" lvl="1">
              <a:spcBef>
                <a:spcPts val="750"/>
              </a:spcBef>
              <a:buNone/>
            </a:pPr>
            <a:r>
              <a:rPr lang="fr-FR" sz="2400" b="1" dirty="0" smtClean="0">
                <a:solidFill>
                  <a:srgbClr val="0000FF"/>
                </a:solidFill>
                <a:latin typeface="Calibri" pitchFamily="34" charset="0"/>
                <a:ea typeface="+mj-ea"/>
                <a:cs typeface="Calibri" pitchFamily="34" charset="0"/>
              </a:rPr>
              <a:t>Intervenant: </a:t>
            </a:r>
            <a:r>
              <a:rPr lang="fr-FR" sz="2400" dirty="0" smtClean="0"/>
              <a:t>Infirmière Omage</a:t>
            </a:r>
          </a:p>
          <a:p>
            <a:pPr>
              <a:buNone/>
            </a:pPr>
            <a:endParaRPr lang="fr-FR" sz="2400" dirty="0" smtClean="0"/>
          </a:p>
          <a:p>
            <a:pPr>
              <a:buNone/>
            </a:pPr>
            <a:r>
              <a:rPr lang="fr-FR" sz="2400" b="1" dirty="0" smtClean="0">
                <a:solidFill>
                  <a:srgbClr val="0000FF"/>
                </a:solidFill>
                <a:latin typeface="Calibri" pitchFamily="34" charset="0"/>
                <a:ea typeface="+mj-ea"/>
                <a:cs typeface="Calibri" pitchFamily="34" charset="0"/>
              </a:rPr>
              <a:t>Objectifs:</a:t>
            </a:r>
          </a:p>
          <a:p>
            <a:pPr lvl="0"/>
            <a:r>
              <a:rPr lang="fr-FR" sz="2400" b="1" dirty="0" smtClean="0"/>
              <a:t>Identifier les situations problèmes en lien avec la gestion des traitements</a:t>
            </a:r>
            <a:r>
              <a:rPr lang="fr-FR" sz="2400" dirty="0" smtClean="0"/>
              <a:t> au quotidien (oublis, doute sur les prises, difficultés de prise..etc...)</a:t>
            </a:r>
          </a:p>
          <a:p>
            <a:pPr lvl="0"/>
            <a:r>
              <a:rPr lang="fr-FR" sz="2400" dirty="0" smtClean="0"/>
              <a:t> </a:t>
            </a:r>
            <a:r>
              <a:rPr lang="fr-FR" sz="2400" b="1" dirty="0" smtClean="0"/>
              <a:t>élaborer des stratégies avec le patient </a:t>
            </a:r>
            <a:r>
              <a:rPr lang="fr-FR" sz="2400" dirty="0" smtClean="0"/>
              <a:t>pour y remédier</a:t>
            </a:r>
            <a:r>
              <a:rPr lang="fr-FR" sz="2400" dirty="0"/>
              <a:t> </a:t>
            </a:r>
            <a:endParaRPr lang="fr-FR" sz="2400" dirty="0" smtClean="0"/>
          </a:p>
          <a:p>
            <a:pPr lvl="0">
              <a:buNone/>
            </a:pPr>
            <a:endParaRPr lang="fr-FR" sz="2400" dirty="0"/>
          </a:p>
          <a:p>
            <a:pPr marL="171450" lvl="1">
              <a:spcBef>
                <a:spcPts val="750"/>
              </a:spcBef>
              <a:buNone/>
            </a:pPr>
            <a:r>
              <a:rPr lang="fr-FR" sz="2400" b="1" dirty="0">
                <a:solidFill>
                  <a:srgbClr val="0000FF"/>
                </a:solidFill>
                <a:latin typeface="Calibri" pitchFamily="34" charset="0"/>
                <a:ea typeface="+mj-ea"/>
                <a:cs typeface="Calibri" pitchFamily="34" charset="0"/>
              </a:rPr>
              <a:t>Outil</a:t>
            </a:r>
            <a:r>
              <a:rPr lang="fr-FR" sz="2400" dirty="0">
                <a:solidFill>
                  <a:srgbClr val="0070C0"/>
                </a:solidFill>
              </a:rPr>
              <a:t> </a:t>
            </a:r>
            <a:r>
              <a:rPr lang="fr-FR" sz="2400" b="1" dirty="0" smtClean="0">
                <a:solidFill>
                  <a:srgbClr val="0000FF"/>
                </a:solidFill>
                <a:latin typeface="Calibri" pitchFamily="34" charset="0"/>
                <a:ea typeface="+mj-ea"/>
                <a:cs typeface="Calibri" pitchFamily="34" charset="0"/>
              </a:rPr>
              <a:t>: </a:t>
            </a:r>
            <a:r>
              <a:rPr lang="fr-FR" sz="2400" dirty="0" smtClean="0">
                <a:latin typeface="Calibri" pitchFamily="34" charset="0"/>
                <a:ea typeface="+mj-ea"/>
                <a:cs typeface="Calibri" pitchFamily="34" charset="0"/>
              </a:rPr>
              <a:t>Tableau médicaments, ordonnances, boites, </a:t>
            </a:r>
            <a:r>
              <a:rPr lang="fr-FR" sz="2400" dirty="0" smtClean="0"/>
              <a:t> Remis, messages-clés, pilulier/boites</a:t>
            </a:r>
            <a:r>
              <a:rPr lang="fr-FR" sz="2400" dirty="0"/>
              <a:t>, ordonnances, carnet AVK, </a:t>
            </a:r>
            <a:r>
              <a:rPr lang="fr-FR" sz="2400" dirty="0" smtClean="0"/>
              <a:t>biologie, armoire à pharmacie</a:t>
            </a:r>
          </a:p>
          <a:p>
            <a:pPr marL="171450" lvl="1">
              <a:spcBef>
                <a:spcPts val="750"/>
              </a:spcBef>
              <a:buNone/>
            </a:pPr>
            <a:endParaRPr lang="fr-FR" sz="2000" dirty="0"/>
          </a:p>
        </p:txBody>
      </p:sp>
    </p:spTree>
    <p:extLst>
      <p:ext uri="{BB962C8B-B14F-4D97-AF65-F5344CB8AC3E}">
        <p14:creationId xmlns:p14="http://schemas.microsoft.com/office/powerpoint/2010/main" xmlns="" val="3178474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65126"/>
            <a:ext cx="8424000" cy="1325563"/>
          </a:xfrm>
        </p:spPr>
        <p:txBody>
          <a:bodyPr>
            <a:normAutofit/>
          </a:bodyPr>
          <a:lstStyle/>
          <a:p>
            <a:pPr marL="342900" indent="-342900" algn="ctr" defTabSz="914400"/>
            <a:r>
              <a:rPr lang="fr-FR" sz="2800" b="1" dirty="0" smtClean="0">
                <a:solidFill>
                  <a:srgbClr val="0000FF"/>
                </a:solidFill>
                <a:latin typeface="Calibri" pitchFamily="34" charset="0"/>
                <a:cs typeface="Calibri" pitchFamily="34" charset="0"/>
              </a:rPr>
              <a:t>Savoir réagir : « Signes d’alerte » « Situations à risque »</a:t>
            </a:r>
            <a:endParaRPr lang="fr-FR" sz="2800" b="1" dirty="0">
              <a:solidFill>
                <a:srgbClr val="0000FF"/>
              </a:solidFill>
              <a:latin typeface="Calibri" pitchFamily="34" charset="0"/>
              <a:cs typeface="Calibri" pitchFamily="34" charset="0"/>
            </a:endParaRPr>
          </a:p>
        </p:txBody>
      </p:sp>
      <p:sp>
        <p:nvSpPr>
          <p:cNvPr id="3" name="Espace réservé du contenu 2"/>
          <p:cNvSpPr>
            <a:spLocks noGrp="1"/>
          </p:cNvSpPr>
          <p:nvPr>
            <p:ph idx="1"/>
          </p:nvPr>
        </p:nvSpPr>
        <p:spPr/>
        <p:txBody>
          <a:bodyPr>
            <a:normAutofit lnSpcReduction="10000"/>
          </a:bodyPr>
          <a:lstStyle/>
          <a:p>
            <a:pPr marL="171450" lvl="1">
              <a:spcBef>
                <a:spcPts val="750"/>
              </a:spcBef>
              <a:buNone/>
            </a:pPr>
            <a:r>
              <a:rPr lang="fr-FR" sz="2400" b="1" dirty="0" smtClean="0">
                <a:solidFill>
                  <a:srgbClr val="0000FF"/>
                </a:solidFill>
                <a:latin typeface="Calibri" pitchFamily="34" charset="0"/>
                <a:ea typeface="+mj-ea"/>
                <a:cs typeface="Calibri" pitchFamily="34" charset="0"/>
              </a:rPr>
              <a:t>Intervenant: </a:t>
            </a:r>
            <a:r>
              <a:rPr lang="fr-FR" sz="2400" dirty="0" smtClean="0"/>
              <a:t>Infirmière Omage</a:t>
            </a:r>
          </a:p>
          <a:p>
            <a:pPr marL="171450" lvl="1">
              <a:spcBef>
                <a:spcPts val="750"/>
              </a:spcBef>
              <a:buNone/>
            </a:pPr>
            <a:endParaRPr lang="fr-FR" sz="2400" dirty="0" smtClean="0"/>
          </a:p>
          <a:p>
            <a:pPr>
              <a:buNone/>
            </a:pPr>
            <a:r>
              <a:rPr lang="fr-FR" sz="2400" b="1" dirty="0" smtClean="0">
                <a:solidFill>
                  <a:srgbClr val="0000FF"/>
                </a:solidFill>
                <a:latin typeface="Calibri" pitchFamily="34" charset="0"/>
                <a:ea typeface="+mj-ea"/>
                <a:cs typeface="Calibri" pitchFamily="34" charset="0"/>
              </a:rPr>
              <a:t>Objectifs:</a:t>
            </a:r>
          </a:p>
          <a:p>
            <a:pPr lvl="0"/>
            <a:r>
              <a:rPr lang="fr-FR" sz="2400" dirty="0" smtClean="0"/>
              <a:t>identifier les ressources externes du patient</a:t>
            </a:r>
          </a:p>
          <a:p>
            <a:pPr lvl="0"/>
            <a:r>
              <a:rPr lang="fr-FR" sz="2400" dirty="0" smtClean="0"/>
              <a:t> savoir réagir précocement et de façon adaptée à ses signes d’alerte et de définir ensemble un seuil d’alerte d’appel de son médecin traitant </a:t>
            </a:r>
          </a:p>
          <a:p>
            <a:pPr lvl="0"/>
            <a:r>
              <a:rPr lang="fr-FR" sz="2400" dirty="0" smtClean="0"/>
              <a:t>identifier des situations de vie qui peuvent déstabiliser son état de santé ou ses traitements, pour mettre en œuvre les actions préventives adaptées. </a:t>
            </a:r>
          </a:p>
          <a:p>
            <a:pPr lvl="0"/>
            <a:endParaRPr lang="fr-FR" sz="2400" dirty="0" smtClean="0"/>
          </a:p>
          <a:p>
            <a:pPr marL="171450" lvl="1">
              <a:spcBef>
                <a:spcPts val="750"/>
              </a:spcBef>
              <a:buNone/>
            </a:pPr>
            <a:r>
              <a:rPr lang="fr-FR" sz="2400" b="1" dirty="0">
                <a:solidFill>
                  <a:srgbClr val="0000FF"/>
                </a:solidFill>
                <a:latin typeface="Calibri" pitchFamily="34" charset="0"/>
                <a:ea typeface="+mj-ea"/>
                <a:cs typeface="Calibri" pitchFamily="34" charset="0"/>
              </a:rPr>
              <a:t>Outil : </a:t>
            </a:r>
            <a:r>
              <a:rPr lang="fr-FR" sz="2400" dirty="0" smtClean="0"/>
              <a:t>3 Planches</a:t>
            </a:r>
            <a:endParaRPr lang="fr-FR" sz="2400" dirty="0"/>
          </a:p>
          <a:p>
            <a:endParaRPr lang="fr-FR" dirty="0"/>
          </a:p>
        </p:txBody>
      </p:sp>
    </p:spTree>
    <p:extLst>
      <p:ext uri="{BB962C8B-B14F-4D97-AF65-F5344CB8AC3E}">
        <p14:creationId xmlns:p14="http://schemas.microsoft.com/office/powerpoint/2010/main" xmlns="" val="3207818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pPr marL="342900" indent="-342900"/>
            <a:r>
              <a:rPr lang="fr-FR" sz="2800" b="1" dirty="0" smtClean="0">
                <a:solidFill>
                  <a:srgbClr val="0000FF"/>
                </a:solidFill>
              </a:rPr>
              <a:t>Suivi à domicile : « Savoir réagir » </a:t>
            </a:r>
            <a:endParaRPr lang="fr-FR" sz="2800" b="1" dirty="0">
              <a:solidFill>
                <a:srgbClr val="0000FF"/>
              </a:solidFill>
            </a:endParaRPr>
          </a:p>
        </p:txBody>
      </p:sp>
      <p:pic>
        <p:nvPicPr>
          <p:cNvPr id="4098" name="Picture 2"/>
          <p:cNvPicPr preferRelativeResize="0">
            <a:picLocks noGrp="1" noChangeArrowheads="1"/>
          </p:cNvPicPr>
          <p:nvPr>
            <p:ph idx="1"/>
          </p:nvPr>
        </p:nvPicPr>
        <p:blipFill>
          <a:blip r:embed="rId2" cstate="print"/>
          <a:srcRect l="27638" t="22906" r="25848" b="18227"/>
          <a:stretch>
            <a:fillRect/>
          </a:stretch>
        </p:blipFill>
        <p:spPr bwMode="auto">
          <a:xfrm>
            <a:off x="323528" y="1268760"/>
            <a:ext cx="3780000" cy="2700000"/>
          </a:xfrm>
          <a:prstGeom prst="rect">
            <a:avLst/>
          </a:prstGeom>
          <a:noFill/>
          <a:ln w="9525">
            <a:solidFill>
              <a:srgbClr val="000000"/>
            </a:solidFill>
            <a:miter lim="800000"/>
            <a:headEnd/>
            <a:tailEnd/>
          </a:ln>
        </p:spPr>
      </p:pic>
      <p:pic>
        <p:nvPicPr>
          <p:cNvPr id="4100" name="Picture 4"/>
          <p:cNvPicPr preferRelativeResize="0">
            <a:picLocks noChangeArrowheads="1"/>
          </p:cNvPicPr>
          <p:nvPr/>
        </p:nvPicPr>
        <p:blipFill>
          <a:blip r:embed="rId3" cstate="print"/>
          <a:srcRect l="27309" t="22640" r="25649" b="17314"/>
          <a:stretch>
            <a:fillRect/>
          </a:stretch>
        </p:blipFill>
        <p:spPr bwMode="auto">
          <a:xfrm>
            <a:off x="4572000" y="1269056"/>
            <a:ext cx="3780000" cy="2700000"/>
          </a:xfrm>
          <a:prstGeom prst="rect">
            <a:avLst/>
          </a:prstGeom>
          <a:noFill/>
          <a:ln w="9525">
            <a:solidFill>
              <a:srgbClr val="000000"/>
            </a:solidFill>
            <a:miter lim="800000"/>
            <a:headEnd/>
            <a:tailEnd/>
          </a:ln>
        </p:spPr>
      </p:pic>
      <p:pic>
        <p:nvPicPr>
          <p:cNvPr id="4101" name="Picture 5"/>
          <p:cNvPicPr preferRelativeResize="0">
            <a:picLocks noChangeArrowheads="1"/>
          </p:cNvPicPr>
          <p:nvPr/>
        </p:nvPicPr>
        <p:blipFill>
          <a:blip r:embed="rId4" cstate="print"/>
          <a:srcRect l="27391" t="23250" r="25567" b="17688"/>
          <a:stretch>
            <a:fillRect/>
          </a:stretch>
        </p:blipFill>
        <p:spPr bwMode="auto">
          <a:xfrm>
            <a:off x="2627784" y="4077368"/>
            <a:ext cx="3780000" cy="2700000"/>
          </a:xfrm>
          <a:prstGeom prst="rect">
            <a:avLst/>
          </a:prstGeom>
          <a:noFill/>
          <a:ln w="9525">
            <a:solidFill>
              <a:srgbClr val="000000"/>
            </a:solidFill>
            <a:miter lim="800000"/>
            <a:headEnd/>
            <a:tailEnd/>
          </a:ln>
        </p:spPr>
      </p:pic>
    </p:spTree>
    <p:extLst>
      <p:ext uri="{BB962C8B-B14F-4D97-AF65-F5344CB8AC3E}">
        <p14:creationId xmlns:p14="http://schemas.microsoft.com/office/powerpoint/2010/main" xmlns="" val="400465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496" y="116632"/>
            <a:ext cx="9108000" cy="1143000"/>
          </a:xfrm>
        </p:spPr>
        <p:txBody>
          <a:bodyPr>
            <a:noAutofit/>
          </a:bodyPr>
          <a:lstStyle/>
          <a:p>
            <a:r>
              <a:rPr lang="fr-FR" sz="2800" b="1" dirty="0" smtClean="0">
                <a:solidFill>
                  <a:srgbClr val="0000FF"/>
                </a:solidFill>
              </a:rPr>
              <a:t>Remis  : </a:t>
            </a:r>
            <a:br>
              <a:rPr lang="fr-FR" sz="2800" b="1" dirty="0" smtClean="0">
                <a:solidFill>
                  <a:srgbClr val="0000FF"/>
                </a:solidFill>
              </a:rPr>
            </a:br>
            <a:r>
              <a:rPr lang="fr-FR" sz="2800" b="1" dirty="0" smtClean="0">
                <a:solidFill>
                  <a:srgbClr val="0000FF"/>
                </a:solidFill>
              </a:rPr>
              <a:t>Mes problèmes de santé et surveillance de mes traitements </a:t>
            </a:r>
            <a:endParaRPr lang="fr-FR" sz="2800" dirty="0"/>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xmlns="" val="0"/>
              </a:ext>
            </a:extLst>
          </a:blip>
          <a:srcRect l="20852" t="19075" r="19753" b="31744"/>
          <a:stretch/>
        </p:blipFill>
        <p:spPr bwMode="auto">
          <a:xfrm>
            <a:off x="288032" y="1124744"/>
            <a:ext cx="8532440" cy="565198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748000" cy="1143000"/>
          </a:xfrm>
        </p:spPr>
        <p:txBody>
          <a:bodyPr>
            <a:normAutofit/>
          </a:bodyPr>
          <a:lstStyle/>
          <a:p>
            <a:pPr marL="342900" indent="-342900"/>
            <a:r>
              <a:rPr lang="fr-FR" sz="2800" b="1" dirty="0" smtClean="0">
                <a:solidFill>
                  <a:srgbClr val="0000FF"/>
                </a:solidFill>
              </a:rPr>
              <a:t>Remis : « Signes d’alerte » et « Situations à risques »</a:t>
            </a:r>
          </a:p>
        </p:txBody>
      </p:sp>
      <p:pic>
        <p:nvPicPr>
          <p:cNvPr id="3074" name="Picture 2"/>
          <p:cNvPicPr preferRelativeResize="0">
            <a:picLocks noGrp="1" noChangeArrowheads="1"/>
          </p:cNvPicPr>
          <p:nvPr>
            <p:ph idx="1"/>
          </p:nvPr>
        </p:nvPicPr>
        <p:blipFill rotWithShape="1">
          <a:blip r:embed="rId2" cstate="print">
            <a:extLst>
              <a:ext uri="{28A0092B-C50C-407E-A947-70E740481C1C}">
                <a14:useLocalDpi xmlns:a14="http://schemas.microsoft.com/office/drawing/2010/main" xmlns="" val="0"/>
              </a:ext>
            </a:extLst>
          </a:blip>
          <a:srcRect l="20751" t="19370" r="21387" b="33339"/>
          <a:stretch/>
        </p:blipFill>
        <p:spPr bwMode="auto">
          <a:xfrm>
            <a:off x="251525" y="1089368"/>
            <a:ext cx="8532000" cy="5652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488" y="-99392"/>
            <a:ext cx="8856000" cy="1143000"/>
          </a:xfrm>
        </p:spPr>
        <p:txBody>
          <a:bodyPr>
            <a:normAutofit/>
          </a:bodyPr>
          <a:lstStyle/>
          <a:p>
            <a:pPr marL="342900" indent="-342900"/>
            <a:r>
              <a:rPr lang="fr-FR" sz="2800" b="1" dirty="0" smtClean="0">
                <a:solidFill>
                  <a:srgbClr val="0000FF"/>
                </a:solidFill>
              </a:rPr>
              <a:t>Le résumé dans une logique de parcours et pour le malade</a:t>
            </a:r>
            <a:endParaRPr lang="fr-FR" sz="2800" b="1" dirty="0">
              <a:solidFill>
                <a:srgbClr val="0000FF"/>
              </a:solidFill>
            </a:endParaRPr>
          </a:p>
        </p:txBody>
      </p:sp>
      <p:sp>
        <p:nvSpPr>
          <p:cNvPr id="3" name="Espace réservé du contenu 2"/>
          <p:cNvSpPr>
            <a:spLocks noGrp="1"/>
          </p:cNvSpPr>
          <p:nvPr>
            <p:ph idx="1"/>
          </p:nvPr>
        </p:nvSpPr>
        <p:spPr>
          <a:xfrm>
            <a:off x="512" y="720080"/>
            <a:ext cx="9180000" cy="6165304"/>
          </a:xfrm>
        </p:spPr>
        <p:txBody>
          <a:bodyPr>
            <a:noAutofit/>
          </a:bodyPr>
          <a:lstStyle/>
          <a:p>
            <a:pPr algn="ctr">
              <a:spcBef>
                <a:spcPts val="0"/>
              </a:spcBef>
              <a:buNone/>
            </a:pPr>
            <a:r>
              <a:rPr lang="fr-FR" sz="1200" b="1" dirty="0" smtClean="0"/>
              <a:t>Résumé éducatif</a:t>
            </a:r>
            <a:endParaRPr lang="fr-FR" sz="1200" dirty="0" smtClean="0"/>
          </a:p>
          <a:p>
            <a:pPr algn="ctr">
              <a:buNone/>
            </a:pPr>
            <a:r>
              <a:rPr lang="fr-FR" sz="1200" b="1" dirty="0" smtClean="0"/>
              <a:t>Mr WA    Date : 24/04/2016</a:t>
            </a:r>
            <a:endParaRPr lang="fr-FR" sz="1200" dirty="0" smtClean="0"/>
          </a:p>
          <a:p>
            <a:pPr>
              <a:buNone/>
            </a:pPr>
            <a:r>
              <a:rPr lang="fr-FR" sz="1200" b="1" dirty="0" smtClean="0"/>
              <a:t> </a:t>
            </a:r>
            <a:endParaRPr lang="fr-FR" sz="1200" dirty="0" smtClean="0"/>
          </a:p>
          <a:p>
            <a:pPr>
              <a:spcBef>
                <a:spcPts val="0"/>
              </a:spcBef>
              <a:buNone/>
            </a:pPr>
            <a:r>
              <a:rPr lang="fr-FR" sz="1200" dirty="0" smtClean="0"/>
              <a:t>	Destinataires :    Mr WA</a:t>
            </a:r>
          </a:p>
          <a:p>
            <a:pPr>
              <a:spcBef>
                <a:spcPts val="0"/>
              </a:spcBef>
              <a:buNone/>
            </a:pPr>
            <a:r>
              <a:rPr lang="fr-FR" sz="1200" dirty="0" smtClean="0"/>
              <a:t>		              Dr D. Médecin traitant</a:t>
            </a:r>
          </a:p>
          <a:p>
            <a:pPr>
              <a:spcBef>
                <a:spcPts val="0"/>
              </a:spcBef>
              <a:buNone/>
            </a:pPr>
            <a:r>
              <a:rPr lang="fr-FR" sz="1200" dirty="0" smtClean="0"/>
              <a:t>		              Dr  B. Gériatre.</a:t>
            </a:r>
          </a:p>
          <a:p>
            <a:pPr>
              <a:spcBef>
                <a:spcPts val="0"/>
              </a:spcBef>
              <a:buNone/>
            </a:pPr>
            <a:r>
              <a:rPr lang="fr-FR" sz="1200" dirty="0" smtClean="0"/>
              <a:t>	Copies :                Me LB. Infirmière libérale</a:t>
            </a:r>
          </a:p>
          <a:p>
            <a:pPr>
              <a:spcBef>
                <a:spcPts val="0"/>
              </a:spcBef>
              <a:buNone/>
            </a:pPr>
            <a:r>
              <a:rPr lang="fr-FR" sz="1200" dirty="0" smtClean="0"/>
              <a:t>		              Mr G. Kinésithérapeute</a:t>
            </a:r>
          </a:p>
          <a:p>
            <a:pPr>
              <a:spcBef>
                <a:spcPts val="0"/>
              </a:spcBef>
              <a:buNone/>
            </a:pPr>
            <a:endParaRPr lang="fr-FR" sz="500" dirty="0" smtClean="0"/>
          </a:p>
          <a:p>
            <a:pPr>
              <a:spcBef>
                <a:spcPts val="0"/>
              </a:spcBef>
              <a:buNone/>
            </a:pPr>
            <a:r>
              <a:rPr lang="fr-FR" sz="1200" dirty="0" smtClean="0"/>
              <a:t>	Mr  WA a bénéficié de 4 visites dans le cadre du programme éducatif OMAGE</a:t>
            </a:r>
            <a:r>
              <a:rPr lang="fr-FR" sz="1200" baseline="30000" dirty="0" smtClean="0"/>
              <a:t>1 </a:t>
            </a:r>
            <a:r>
              <a:rPr lang="fr-FR" sz="1200" dirty="0" smtClean="0"/>
              <a:t>du 21/03  au  20/04/16.</a:t>
            </a:r>
          </a:p>
          <a:p>
            <a:pPr>
              <a:spcBef>
                <a:spcPts val="0"/>
              </a:spcBef>
              <a:buNone/>
            </a:pPr>
            <a:endParaRPr lang="fr-FR" sz="600" dirty="0" smtClean="0"/>
          </a:p>
          <a:p>
            <a:pPr>
              <a:spcBef>
                <a:spcPts val="0"/>
              </a:spcBef>
              <a:buNone/>
            </a:pPr>
            <a:r>
              <a:rPr lang="fr-FR" sz="1200" b="1" dirty="0" smtClean="0"/>
              <a:t>	La priorité de Mr Wa est sa peur de tomber. Il veut comprendre les raisons de ses chutes.</a:t>
            </a:r>
            <a:endParaRPr lang="fr-FR" sz="1200" dirty="0" smtClean="0"/>
          </a:p>
          <a:p>
            <a:pPr>
              <a:spcBef>
                <a:spcPts val="0"/>
              </a:spcBef>
              <a:buNone/>
            </a:pPr>
            <a:r>
              <a:rPr lang="fr-FR" sz="1200" b="1" dirty="0" smtClean="0"/>
              <a:t>	Notre priorité éducative est sa dénutrition à l’origine de ses chutes.</a:t>
            </a:r>
            <a:endParaRPr lang="fr-FR" sz="1200" dirty="0" smtClean="0"/>
          </a:p>
          <a:p>
            <a:pPr>
              <a:spcBef>
                <a:spcPts val="0"/>
              </a:spcBef>
              <a:buNone/>
            </a:pPr>
            <a:endParaRPr lang="fr-FR" sz="600" dirty="0" smtClean="0"/>
          </a:p>
          <a:p>
            <a:pPr>
              <a:spcBef>
                <a:spcPts val="0"/>
              </a:spcBef>
              <a:buNone/>
            </a:pPr>
            <a:r>
              <a:rPr lang="fr-FR" sz="1200" b="1" dirty="0" smtClean="0"/>
              <a:t>	Au terme de ce programme, Mr WA avec le soutien de son épouse : </a:t>
            </a:r>
            <a:endParaRPr lang="fr-FR" sz="1200" dirty="0" smtClean="0"/>
          </a:p>
          <a:p>
            <a:pPr>
              <a:spcBef>
                <a:spcPts val="0"/>
              </a:spcBef>
              <a:buFontTx/>
              <a:buChar char="-"/>
            </a:pPr>
            <a:r>
              <a:rPr lang="fr-FR" sz="1200" dirty="0" smtClean="0"/>
              <a:t>gère de façon sécurisée son traitement dont la Coumadine, le suivi de son INR avec connaissance de sa zone cible.</a:t>
            </a:r>
          </a:p>
          <a:p>
            <a:pPr>
              <a:spcBef>
                <a:spcPts val="0"/>
              </a:spcBef>
              <a:buFontTx/>
              <a:buChar char="-"/>
            </a:pPr>
            <a:r>
              <a:rPr lang="fr-FR" sz="1200" dirty="0" smtClean="0"/>
              <a:t>a compris que ses chutes répétées  sont dues à sa dénutrition expliquant sa fatigue et sa perte de poids.</a:t>
            </a:r>
          </a:p>
          <a:p>
            <a:pPr>
              <a:spcBef>
                <a:spcPts val="0"/>
              </a:spcBef>
              <a:buFontTx/>
              <a:buChar char="-"/>
            </a:pPr>
            <a:r>
              <a:rPr lang="fr-FR" sz="1200" dirty="0" smtClean="0"/>
              <a:t>surveille régulièrement sa tension, son poids et vous informer, s’il constate une tension basse et/ou une perte de poids. </a:t>
            </a:r>
          </a:p>
          <a:p>
            <a:pPr>
              <a:spcBef>
                <a:spcPts val="0"/>
              </a:spcBef>
              <a:buFontTx/>
              <a:buChar char="-"/>
            </a:pPr>
            <a:r>
              <a:rPr lang="fr-FR" sz="1200" dirty="0" smtClean="0"/>
              <a:t>suit une alimentation variée réalisable dans la durée dont la prise de collations plaisir soutenue par son épouse avec reprise de 2 kg (70kg).</a:t>
            </a:r>
          </a:p>
          <a:p>
            <a:pPr>
              <a:spcBef>
                <a:spcPts val="0"/>
              </a:spcBef>
              <a:buFontTx/>
              <a:buChar char="-"/>
            </a:pPr>
            <a:r>
              <a:rPr lang="fr-FR" sz="1200" dirty="0" smtClean="0"/>
              <a:t>Sait identifier ses situations à risque de déstabilisation de son INR , son état nutritionnel et  mettre en œuvre les mesures préventives.</a:t>
            </a:r>
          </a:p>
          <a:p>
            <a:pPr>
              <a:spcBef>
                <a:spcPts val="0"/>
              </a:spcBef>
              <a:buNone/>
            </a:pPr>
            <a:endParaRPr lang="fr-FR" sz="600" dirty="0" smtClean="0"/>
          </a:p>
          <a:p>
            <a:pPr>
              <a:spcBef>
                <a:spcPts val="0"/>
              </a:spcBef>
              <a:buNone/>
            </a:pPr>
            <a:r>
              <a:rPr lang="fr-FR" sz="1200" dirty="0" smtClean="0"/>
              <a:t>	 </a:t>
            </a:r>
            <a:r>
              <a:rPr lang="fr-FR" sz="1200" b="1" dirty="0" smtClean="0"/>
              <a:t>Nous nous sommes accordés avec Mr Wa qu’il vous consulte en cas de:</a:t>
            </a:r>
            <a:endParaRPr lang="fr-FR" sz="200" dirty="0" smtClean="0"/>
          </a:p>
          <a:p>
            <a:pPr>
              <a:spcBef>
                <a:spcPts val="0"/>
              </a:spcBef>
              <a:buNone/>
            </a:pPr>
            <a:r>
              <a:rPr lang="fr-FR" sz="1200" b="1" dirty="0" smtClean="0"/>
              <a:t>		- fatigue inhabituelle persistante + de 2 jours</a:t>
            </a:r>
            <a:endParaRPr lang="fr-FR" sz="1200" dirty="0" smtClean="0"/>
          </a:p>
          <a:p>
            <a:pPr>
              <a:spcBef>
                <a:spcPts val="0"/>
              </a:spcBef>
              <a:buNone/>
            </a:pPr>
            <a:r>
              <a:rPr lang="fr-FR" sz="1200" b="1" dirty="0" smtClean="0"/>
              <a:t>		- apparition d’un hématome</a:t>
            </a:r>
            <a:endParaRPr lang="fr-FR" sz="1200" dirty="0" smtClean="0"/>
          </a:p>
          <a:p>
            <a:pPr>
              <a:spcBef>
                <a:spcPts val="0"/>
              </a:spcBef>
              <a:buNone/>
            </a:pPr>
            <a:r>
              <a:rPr lang="fr-FR" sz="1200" b="1" dirty="0" smtClean="0"/>
              <a:t>		- perte d’appétit</a:t>
            </a:r>
            <a:endParaRPr lang="fr-FR" sz="1200" dirty="0" smtClean="0"/>
          </a:p>
          <a:p>
            <a:pPr>
              <a:spcBef>
                <a:spcPts val="0"/>
              </a:spcBef>
              <a:buNone/>
            </a:pPr>
            <a:r>
              <a:rPr lang="fr-FR" sz="1200" b="1" dirty="0" smtClean="0"/>
              <a:t>		- perte de poids</a:t>
            </a:r>
          </a:p>
          <a:p>
            <a:pPr>
              <a:spcBef>
                <a:spcPts val="0"/>
              </a:spcBef>
              <a:buNone/>
            </a:pPr>
            <a:endParaRPr lang="fr-FR" sz="500" b="1" dirty="0" smtClean="0"/>
          </a:p>
          <a:p>
            <a:pPr marL="1588" indent="12700">
              <a:spcBef>
                <a:spcPts val="0"/>
              </a:spcBef>
              <a:buNone/>
              <a:tabLst>
                <a:tab pos="0" algn="l"/>
              </a:tabLst>
            </a:pPr>
            <a:r>
              <a:rPr lang="fr-FR" sz="1200" dirty="0" smtClean="0"/>
              <a:t>          Deux Remis Omage ont été rempli avec le patient et adressé à Mr WA l’un concerne ses problèmes  de santé, le second la gestion de son</a:t>
            </a:r>
          </a:p>
          <a:p>
            <a:pPr marL="1588" indent="12700">
              <a:spcBef>
                <a:spcPts val="0"/>
              </a:spcBef>
              <a:buNone/>
              <a:tabLst>
                <a:tab pos="0" algn="l"/>
              </a:tabLst>
            </a:pPr>
            <a:r>
              <a:rPr lang="fr-FR" sz="1200" dirty="0" smtClean="0"/>
              <a:t>          traitement AVK.</a:t>
            </a:r>
          </a:p>
          <a:p>
            <a:pPr marL="1588" indent="12700">
              <a:spcBef>
                <a:spcPts val="0"/>
              </a:spcBef>
              <a:buNone/>
              <a:tabLst>
                <a:tab pos="0" algn="l"/>
              </a:tabLst>
            </a:pPr>
            <a:endParaRPr lang="fr-FR" sz="500" dirty="0" smtClean="0"/>
          </a:p>
          <a:p>
            <a:pPr>
              <a:spcBef>
                <a:spcPts val="0"/>
              </a:spcBef>
              <a:buNone/>
            </a:pPr>
            <a:r>
              <a:rPr lang="fr-FR" sz="1200" dirty="0" smtClean="0"/>
              <a:t>	Cordialement </a:t>
            </a:r>
          </a:p>
          <a:p>
            <a:pPr>
              <a:spcBef>
                <a:spcPts val="0"/>
              </a:spcBef>
              <a:buNone/>
            </a:pPr>
            <a:r>
              <a:rPr lang="fr-FR" sz="1200" dirty="0" smtClean="0"/>
              <a:t>						Infirmière parcours Omage</a:t>
            </a:r>
          </a:p>
          <a:p>
            <a:pPr>
              <a:spcBef>
                <a:spcPts val="0"/>
              </a:spcBef>
              <a:buNone/>
            </a:pPr>
            <a:r>
              <a:rPr lang="fr-FR" sz="1200" dirty="0" smtClean="0"/>
              <a:t>						Tel/ Adresse MSSanté</a:t>
            </a:r>
          </a:p>
          <a:p>
            <a:pPr>
              <a:spcBef>
                <a:spcPts val="0"/>
              </a:spcBef>
              <a:buNone/>
            </a:pPr>
            <a:endParaRPr lang="fr-FR" sz="500" dirty="0" smtClean="0"/>
          </a:p>
          <a:p>
            <a:pPr>
              <a:spcBef>
                <a:spcPts val="0"/>
              </a:spcBef>
              <a:buNone/>
            </a:pPr>
            <a:endParaRPr lang="fr-FR" sz="500" dirty="0" smtClean="0"/>
          </a:p>
          <a:p>
            <a:pPr>
              <a:spcBef>
                <a:spcPts val="0"/>
              </a:spcBef>
              <a:buNone/>
            </a:pPr>
            <a:r>
              <a:rPr lang="fr-FR" sz="1100" dirty="0" smtClean="0"/>
              <a:t>[1]Le programme éducatif OMAGE a pour finalité de permettre à des patients âgés polypathologiques de mieux vivre avec leurs maladies chroniques. Il se focalise en particulier sur le suivi des maladies et la gestion des traitements en prenant en compte la priorité de santé du patient « du moment ».</a:t>
            </a:r>
          </a:p>
          <a:p>
            <a:pPr>
              <a:spcBef>
                <a:spcPts val="0"/>
              </a:spcBef>
              <a:buNone/>
            </a:pPr>
            <a:endParaRPr lang="fr-FR" sz="1400" dirty="0" smtClean="0"/>
          </a:p>
          <a:p>
            <a:endParaRPr lang="fr-FR" sz="1400" dirty="0"/>
          </a:p>
        </p:txBody>
      </p:sp>
    </p:spTree>
    <p:extLst>
      <p:ext uri="{BB962C8B-B14F-4D97-AF65-F5344CB8AC3E}">
        <p14:creationId xmlns:p14="http://schemas.microsoft.com/office/powerpoint/2010/main" xmlns="" val="35575592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normAutofit/>
          </a:bodyPr>
          <a:lstStyle/>
          <a:p>
            <a:pPr marL="342900" indent="-342900"/>
            <a:r>
              <a:rPr lang="fr-FR" sz="2800" b="1" dirty="0" smtClean="0">
                <a:solidFill>
                  <a:srgbClr val="0000FF"/>
                </a:solidFill>
              </a:rPr>
              <a:t>Leçons tirées  </a:t>
            </a:r>
          </a:p>
        </p:txBody>
      </p:sp>
      <p:sp>
        <p:nvSpPr>
          <p:cNvPr id="3" name="Espace réservé du contenu 2"/>
          <p:cNvSpPr>
            <a:spLocks noGrp="1"/>
          </p:cNvSpPr>
          <p:nvPr>
            <p:ph idx="1"/>
          </p:nvPr>
        </p:nvSpPr>
        <p:spPr>
          <a:xfrm>
            <a:off x="35496" y="980728"/>
            <a:ext cx="9036000" cy="5760000"/>
          </a:xfrm>
        </p:spPr>
        <p:txBody>
          <a:bodyPr>
            <a:noAutofit/>
          </a:bodyPr>
          <a:lstStyle/>
          <a:p>
            <a:pPr>
              <a:buNone/>
            </a:pPr>
            <a:endParaRPr lang="fr-FR" sz="1600" dirty="0" smtClean="0"/>
          </a:p>
          <a:p>
            <a:r>
              <a:rPr lang="fr-FR" sz="2400" dirty="0" smtClean="0"/>
              <a:t>Educabilité des âgés et très âgés  </a:t>
            </a:r>
          </a:p>
          <a:p>
            <a:pPr lvl="1"/>
            <a:r>
              <a:rPr lang="fr-FR" sz="2000" dirty="0" smtClean="0"/>
              <a:t>Renforce leur capacité d’agir et  améliore leur sentiment d’auto-efficacité</a:t>
            </a:r>
          </a:p>
          <a:p>
            <a:pPr lvl="1">
              <a:buNone/>
            </a:pPr>
            <a:endParaRPr lang="fr-FR" sz="2400" dirty="0" smtClean="0"/>
          </a:p>
          <a:p>
            <a:r>
              <a:rPr lang="fr-FR" sz="2400" dirty="0" smtClean="0"/>
              <a:t>Programme Omage Parcours :</a:t>
            </a:r>
          </a:p>
          <a:p>
            <a:pPr lvl="1"/>
            <a:r>
              <a:rPr lang="fr-FR" sz="2000" dirty="0" smtClean="0"/>
              <a:t>Permet  une éducation du patient  au domicile différenciée d’une éducation à l’hôpital qui donne du sens </a:t>
            </a:r>
          </a:p>
          <a:p>
            <a:endParaRPr lang="fr-FR" sz="2400" dirty="0" smtClean="0"/>
          </a:p>
          <a:p>
            <a:r>
              <a:rPr lang="fr-FR" sz="2400" dirty="0" smtClean="0"/>
              <a:t>Un suivi  durant le mois qui suit le retour au domicile permet  une sécurisation mais ne suffit pas  !</a:t>
            </a:r>
          </a:p>
          <a:p>
            <a:pPr>
              <a:buNone/>
            </a:pPr>
            <a:endParaRPr lang="fr-FR" sz="1600" dirty="0" smtClean="0"/>
          </a:p>
          <a:p>
            <a:pPr>
              <a:buNone/>
            </a:pPr>
            <a:endParaRPr lang="fr-FR" sz="16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0208" t="43027" r="37873" b="16955"/>
          <a:stretch/>
        </p:blipFill>
        <p:spPr bwMode="auto">
          <a:xfrm>
            <a:off x="4932040" y="1556792"/>
            <a:ext cx="2672364" cy="390326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ZoneTexte 1"/>
          <p:cNvSpPr txBox="1"/>
          <p:nvPr/>
        </p:nvSpPr>
        <p:spPr>
          <a:xfrm>
            <a:off x="4392488" y="489320"/>
            <a:ext cx="4572000" cy="523220"/>
          </a:xfrm>
          <a:prstGeom prst="rect">
            <a:avLst/>
          </a:prstGeom>
          <a:noFill/>
        </p:spPr>
        <p:txBody>
          <a:bodyPr wrap="square" rtlCol="0">
            <a:spAutoFit/>
          </a:bodyPr>
          <a:lstStyle/>
          <a:p>
            <a:pPr algn="ctr"/>
            <a:r>
              <a:rPr lang="fr-FR" sz="2800" b="1" dirty="0" smtClean="0"/>
              <a:t>Merci de votre attention !!!</a:t>
            </a:r>
            <a:endParaRPr lang="fr-FR" sz="2800" b="1" dirty="0"/>
          </a:p>
        </p:txBody>
      </p:sp>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799" t="14413" r="37941" b="21554"/>
          <a:stretch/>
        </p:blipFill>
        <p:spPr bwMode="auto">
          <a:xfrm>
            <a:off x="467544" y="116632"/>
            <a:ext cx="3567388" cy="624556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251520" y="6372036"/>
            <a:ext cx="8784976" cy="369332"/>
          </a:xfrm>
          <a:prstGeom prst="rect">
            <a:avLst/>
          </a:prstGeom>
        </p:spPr>
        <p:txBody>
          <a:bodyPr wrap="square">
            <a:spAutoFit/>
          </a:bodyPr>
          <a:lstStyle/>
          <a:p>
            <a:r>
              <a:rPr lang="fr-FR" dirty="0" smtClean="0"/>
              <a:t>Lien : </a:t>
            </a:r>
            <a:r>
              <a:rPr lang="fr-FR" dirty="0" smtClean="0">
                <a:hlinkClick r:id="rId4"/>
              </a:rPr>
              <a:t>http://www.ars.iledefrance.sante.fr/Harmoniser-les-messages-aupres.192111.0.html</a:t>
            </a:r>
            <a:endParaRPr lang="fr-FR" dirty="0"/>
          </a:p>
        </p:txBody>
      </p:sp>
    </p:spTree>
    <p:extLst>
      <p:ext uri="{BB962C8B-B14F-4D97-AF65-F5344CB8AC3E}">
        <p14:creationId xmlns:p14="http://schemas.microsoft.com/office/powerpoint/2010/main" xmlns="" val="40475596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a:bodyPr>
          <a:lstStyle/>
          <a:p>
            <a:r>
              <a:rPr lang="fr-FR" sz="2800" b="1" dirty="0">
                <a:solidFill>
                  <a:srgbClr val="0000FF"/>
                </a:solidFill>
              </a:rPr>
              <a:t>Tableau </a:t>
            </a:r>
            <a:r>
              <a:rPr lang="fr-FR" sz="2800" b="1" dirty="0" smtClean="0">
                <a:solidFill>
                  <a:srgbClr val="0000FF"/>
                </a:solidFill>
              </a:rPr>
              <a:t>PMSA simplifié</a:t>
            </a:r>
            <a:endParaRPr lang="fr-FR" sz="2800" dirty="0"/>
          </a:p>
        </p:txBody>
      </p:sp>
      <p:graphicFrame>
        <p:nvGraphicFramePr>
          <p:cNvPr id="6" name="Tableau 5"/>
          <p:cNvGraphicFramePr>
            <a:graphicFrameLocks noGrp="1"/>
          </p:cNvGraphicFramePr>
          <p:nvPr>
            <p:extLst>
              <p:ext uri="{D42A27DB-BD31-4B8C-83A1-F6EECF244321}">
                <p14:modId xmlns:p14="http://schemas.microsoft.com/office/powerpoint/2010/main" xmlns="" val="1995276418"/>
              </p:ext>
            </p:extLst>
          </p:nvPr>
        </p:nvGraphicFramePr>
        <p:xfrm>
          <a:off x="323529" y="1341328"/>
          <a:ext cx="8496943" cy="5040000"/>
        </p:xfrm>
        <a:graphic>
          <a:graphicData uri="http://schemas.openxmlformats.org/drawingml/2006/table">
            <a:tbl>
              <a:tblPr/>
              <a:tblGrid>
                <a:gridCol w="3327735"/>
                <a:gridCol w="2569626"/>
                <a:gridCol w="2599582"/>
              </a:tblGrid>
              <a:tr h="500919">
                <a:tc>
                  <a:txBody>
                    <a:bodyPr/>
                    <a:lstStyle/>
                    <a:p>
                      <a:pPr algn="ctr">
                        <a:lnSpc>
                          <a:spcPct val="115000"/>
                        </a:lnSpc>
                        <a:spcAft>
                          <a:spcPts val="0"/>
                        </a:spcAft>
                      </a:pPr>
                      <a:r>
                        <a:rPr lang="fr-FR" sz="1400" b="1" dirty="0">
                          <a:latin typeface="Calibri"/>
                          <a:ea typeface="Calibri"/>
                          <a:cs typeface="Times New Roman"/>
                        </a:rPr>
                        <a:t>Problèmes de santé en cours</a:t>
                      </a:r>
                      <a:endParaRPr lang="fr-FR" sz="12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par domaine pathologique*</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latin typeface="Calibri"/>
                          <a:ea typeface="Calibri"/>
                          <a:cs typeface="Times New Roman"/>
                        </a:rPr>
                        <a:t>Médicaments à la maison</a:t>
                      </a:r>
                      <a:endParaRPr lang="fr-FR" sz="1200" dirty="0">
                        <a:latin typeface="Calibri"/>
                        <a:ea typeface="Calibri"/>
                        <a:cs typeface="Times New Roman"/>
                      </a:endParaRPr>
                    </a:p>
                    <a:p>
                      <a:pPr algn="ctr">
                        <a:lnSpc>
                          <a:spcPct val="115000"/>
                        </a:lnSpc>
                        <a:spcAft>
                          <a:spcPts val="0"/>
                        </a:spcAft>
                      </a:pPr>
                      <a:r>
                        <a:rPr lang="fr-FR" sz="1400" b="1" dirty="0">
                          <a:latin typeface="Calibri"/>
                          <a:ea typeface="Calibri"/>
                          <a:cs typeface="Times New Roman"/>
                        </a:rPr>
                        <a:t>et en cours*</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dirty="0">
                          <a:latin typeface="Calibri"/>
                          <a:ea typeface="Calibri"/>
                          <a:cs typeface="Times New Roman"/>
                        </a:rPr>
                        <a:t>Remarques</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2298">
                <a:tc>
                  <a:txBody>
                    <a:bodyPr/>
                    <a:lstStyle/>
                    <a:p>
                      <a:pPr algn="l">
                        <a:lnSpc>
                          <a:spcPct val="115000"/>
                        </a:lnSpc>
                        <a:spcAft>
                          <a:spcPts val="0"/>
                        </a:spcAft>
                      </a:pPr>
                      <a:r>
                        <a:rPr lang="fr-FR" sz="1400" dirty="0">
                          <a:solidFill>
                            <a:srgbClr val="000000"/>
                          </a:solidFill>
                          <a:latin typeface="Calibri"/>
                          <a:ea typeface="Calibri"/>
                          <a:cs typeface="Times New Roman"/>
                        </a:rPr>
                        <a:t>Fracture du col fémoral G</a:t>
                      </a:r>
                      <a:endParaRPr lang="fr-FR" sz="1200" dirty="0">
                        <a:latin typeface="Calibri"/>
                        <a:ea typeface="Calibri"/>
                        <a:cs typeface="Times New Roman"/>
                      </a:endParaRPr>
                    </a:p>
                    <a:p>
                      <a:pPr algn="l">
                        <a:lnSpc>
                          <a:spcPct val="115000"/>
                        </a:lnSpc>
                        <a:spcAft>
                          <a:spcPts val="0"/>
                        </a:spcAft>
                      </a:pPr>
                      <a:r>
                        <a:rPr lang="fr-FR" sz="1200" dirty="0">
                          <a:latin typeface="Calibri"/>
                          <a:cs typeface="Times New Roman"/>
                        </a:rPr>
                        <a:t/>
                      </a:r>
                      <a:br>
                        <a:rPr lang="fr-FR" sz="1200" dirty="0">
                          <a:latin typeface="Calibri"/>
                          <a:cs typeface="Times New Roman"/>
                        </a:rPr>
                      </a:br>
                      <a:r>
                        <a:rPr lang="fr-FR" sz="1400" dirty="0">
                          <a:solidFill>
                            <a:srgbClr val="000000"/>
                          </a:solidFill>
                          <a:latin typeface="Calibri"/>
                          <a:ea typeface="Calibri"/>
                          <a:cs typeface="Times New Roman"/>
                        </a:rPr>
                        <a:t>= Ostéoporose fracturaire</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Chirurgie (PTH)</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Antalgiques</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14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Attente dosage Vit D puis </a:t>
                      </a:r>
                      <a:r>
                        <a:rPr lang="fr-FR" sz="1400" dirty="0" smtClean="0">
                          <a:latin typeface="Calibri"/>
                          <a:ea typeface="Calibri"/>
                          <a:cs typeface="Times New Roman"/>
                        </a:rPr>
                        <a:t>supplémentation </a:t>
                      </a:r>
                      <a:r>
                        <a:rPr lang="fr-FR" sz="1400" dirty="0">
                          <a:latin typeface="Calibri"/>
                          <a:ea typeface="Calibri"/>
                          <a:cs typeface="Times New Roman"/>
                        </a:rPr>
                        <a:t>Vitamino-calcique et tt anti-ostéoporotique à discuter</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378">
                <a:tc>
                  <a:txBody>
                    <a:bodyPr/>
                    <a:lstStyle/>
                    <a:p>
                      <a:pPr algn="l">
                        <a:lnSpc>
                          <a:spcPct val="115000"/>
                        </a:lnSpc>
                        <a:spcAft>
                          <a:spcPts val="0"/>
                        </a:spcAft>
                      </a:pPr>
                      <a:r>
                        <a:rPr lang="fr-FR" sz="1400" dirty="0">
                          <a:solidFill>
                            <a:srgbClr val="000000"/>
                          </a:solidFill>
                          <a:latin typeface="Calibri"/>
                          <a:ea typeface="Calibri"/>
                          <a:cs typeface="Times New Roman"/>
                        </a:rPr>
                        <a:t>dans un contexte de chute avec hypotension orthostatique sur tt antiHTA  pour  HTA depuis 20 ans</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AMLODIPINE 10mg</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HYDROCHLOROTHIAZIDE 25mg= </a:t>
                      </a:r>
                      <a:r>
                        <a:rPr lang="fr-FR" sz="1400" b="1" dirty="0">
                          <a:solidFill>
                            <a:schemeClr val="tx1"/>
                          </a:solidFill>
                          <a:latin typeface="Calibri"/>
                          <a:ea typeface="Calibri"/>
                          <a:cs typeface="Times New Roman"/>
                          <a:sym typeface="Symbol"/>
                        </a:rPr>
                        <a:t></a:t>
                      </a:r>
                      <a:r>
                        <a:rPr lang="fr-FR" sz="1400" dirty="0">
                          <a:latin typeface="Calibri"/>
                          <a:ea typeface="Calibri"/>
                          <a:cs typeface="Times New Roman"/>
                        </a:rPr>
                        <a:t> 12,5</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Surveillance TA d/c et réadaptation tt après amélioration dénutrition</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59">
                <a:tc>
                  <a:txBody>
                    <a:bodyPr/>
                    <a:lstStyle/>
                    <a:p>
                      <a:pPr algn="l">
                        <a:lnSpc>
                          <a:spcPct val="115000"/>
                        </a:lnSpc>
                        <a:spcAft>
                          <a:spcPts val="0"/>
                        </a:spcAft>
                      </a:pPr>
                      <a:r>
                        <a:rPr lang="fr-FR" sz="1400" dirty="0">
                          <a:solidFill>
                            <a:srgbClr val="000000"/>
                          </a:solidFill>
                          <a:latin typeface="Calibri"/>
                          <a:ea typeface="Calibri"/>
                          <a:cs typeface="Times New Roman"/>
                        </a:rPr>
                        <a:t>AVC ischémique temporal gauche en 2009 </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KARDEGIC 75</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14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672">
                <a:tc>
                  <a:txBody>
                    <a:bodyPr/>
                    <a:lstStyle/>
                    <a:p>
                      <a:pPr algn="l">
                        <a:lnSpc>
                          <a:spcPct val="115000"/>
                        </a:lnSpc>
                        <a:spcAft>
                          <a:spcPts val="0"/>
                        </a:spcAft>
                      </a:pPr>
                      <a:endParaRPr lang="fr-FR" sz="1400" dirty="0">
                        <a:solidFill>
                          <a:srgbClr val="000000"/>
                        </a:solidFill>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OMEPRAZOLE 20</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A stopper si accord MT/patiente</a:t>
                      </a:r>
                      <a:endParaRPr lang="fr-FR" sz="1200" dirty="0">
                        <a:latin typeface="Calibri"/>
                        <a:ea typeface="Calibri"/>
                        <a:cs typeface="Times New Roman"/>
                      </a:endParaRPr>
                    </a:p>
                  </a:txBody>
                  <a:tcPr marL="55265" marR="55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815">
                <a:tc>
                  <a:txBody>
                    <a:bodyPr/>
                    <a:lstStyle/>
                    <a:p>
                      <a:pPr algn="l">
                        <a:lnSpc>
                          <a:spcPct val="115000"/>
                        </a:lnSpc>
                        <a:spcAft>
                          <a:spcPts val="0"/>
                        </a:spcAft>
                      </a:pPr>
                      <a:endParaRPr lang="fr-FR" sz="1400" dirty="0">
                        <a:solidFill>
                          <a:srgbClr val="000000"/>
                        </a:solidFill>
                        <a:latin typeface="Calibri"/>
                        <a:ea typeface="Calibri"/>
                        <a:cs typeface="Times New Roman"/>
                      </a:endParaRPr>
                    </a:p>
                    <a:p>
                      <a:pPr algn="l">
                        <a:lnSpc>
                          <a:spcPct val="115000"/>
                        </a:lnSpc>
                        <a:spcAft>
                          <a:spcPts val="0"/>
                        </a:spcAft>
                      </a:pPr>
                      <a:r>
                        <a:rPr lang="fr-FR" sz="1400" dirty="0">
                          <a:solidFill>
                            <a:srgbClr val="000000"/>
                          </a:solidFill>
                          <a:latin typeface="Calibri"/>
                          <a:ea typeface="Calibri"/>
                          <a:cs typeface="Times New Roman"/>
                        </a:rPr>
                        <a:t>Troubles bipolaire depuis 30 ans avec dépression actuelle</a:t>
                      </a:r>
                      <a:endParaRPr lang="fr-FR" sz="1200" dirty="0">
                        <a:latin typeface="Calibri"/>
                        <a:ea typeface="Calibri"/>
                        <a:cs typeface="Times New Roman"/>
                      </a:endParaRPr>
                    </a:p>
                    <a:p>
                      <a:pPr algn="l">
                        <a:lnSpc>
                          <a:spcPct val="115000"/>
                        </a:lnSpc>
                        <a:spcAft>
                          <a:spcPts val="0"/>
                        </a:spcAft>
                      </a:pPr>
                      <a:endParaRPr lang="fr-FR" sz="1400" dirty="0">
                        <a:solidFill>
                          <a:srgbClr val="000000"/>
                        </a:solidFill>
                        <a:latin typeface="Calibri"/>
                        <a:ea typeface="Calibri"/>
                        <a:cs typeface="Times New Roman"/>
                      </a:endParaRPr>
                    </a:p>
                    <a:p>
                      <a:pPr algn="l">
                        <a:lnSpc>
                          <a:spcPct val="115000"/>
                        </a:lnSpc>
                        <a:spcAft>
                          <a:spcPts val="0"/>
                        </a:spcAft>
                      </a:pPr>
                      <a:r>
                        <a:rPr lang="fr-FR" sz="1400" dirty="0">
                          <a:solidFill>
                            <a:srgbClr val="000000"/>
                          </a:solidFill>
                          <a:latin typeface="Calibri"/>
                          <a:ea typeface="Calibri"/>
                          <a:cs typeface="Times New Roman"/>
                        </a:rPr>
                        <a:t>Epilepsie séquellaire d’un AVP en 1985 avec Etat de mal en juillet 2015 </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PAROXETINE 20mg soir </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LAMOTRIGINE 25-0-50</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SERESTA 10 : 1/j</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Etat de mal sous Théralithe</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Encéphalopathie à la Dépakine</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-&gt; Lamotrigine depuis mi-2015</a:t>
                      </a:r>
                      <a:endParaRPr lang="fr-FR" sz="1200" dirty="0">
                        <a:latin typeface="Calibri"/>
                        <a:ea typeface="Calibri"/>
                        <a:cs typeface="Times New Roman"/>
                      </a:endParaRPr>
                    </a:p>
                    <a:p>
                      <a:pPr algn="l">
                        <a:lnSpc>
                          <a:spcPct val="115000"/>
                        </a:lnSpc>
                        <a:spcAft>
                          <a:spcPts val="0"/>
                        </a:spcAft>
                      </a:pPr>
                      <a:r>
                        <a:rPr lang="fr-FR" sz="1400" dirty="0">
                          <a:latin typeface="Calibri"/>
                          <a:ea typeface="Calibri"/>
                          <a:cs typeface="Times New Roman"/>
                        </a:rPr>
                        <a:t>Majorer Lamotrigine +/- IRS après OK Psychiatre</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459">
                <a:tc>
                  <a:txBody>
                    <a:bodyPr/>
                    <a:lstStyle/>
                    <a:p>
                      <a:pPr algn="l">
                        <a:lnSpc>
                          <a:spcPct val="115000"/>
                        </a:lnSpc>
                        <a:spcAft>
                          <a:spcPts val="0"/>
                        </a:spcAft>
                      </a:pPr>
                      <a:r>
                        <a:rPr lang="fr-FR" sz="1400" dirty="0">
                          <a:solidFill>
                            <a:srgbClr val="000000"/>
                          </a:solidFill>
                          <a:latin typeface="Calibri"/>
                          <a:ea typeface="Calibri"/>
                          <a:cs typeface="Times New Roman"/>
                        </a:rPr>
                        <a:t>Dénutrition exogène (dépression)</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Calibri"/>
                          <a:ea typeface="Calibri"/>
                          <a:cs typeface="Times New Roman"/>
                        </a:rPr>
                        <a:t>Régime HP/HC</a:t>
                      </a:r>
                      <a:endParaRPr lang="fr-FR" sz="12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endParaRPr lang="fr-FR" sz="1400" dirty="0">
                        <a:latin typeface="Calibri"/>
                        <a:ea typeface="Calibri"/>
                        <a:cs typeface="Times New Roman"/>
                      </a:endParaRPr>
                    </a:p>
                  </a:txBody>
                  <a:tcPr marL="55265" marR="55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Rectangle 13"/>
          <p:cNvSpPr/>
          <p:nvPr/>
        </p:nvSpPr>
        <p:spPr>
          <a:xfrm>
            <a:off x="395536" y="6381328"/>
            <a:ext cx="8568000" cy="615553"/>
          </a:xfrm>
          <a:prstGeom prst="rect">
            <a:avLst/>
          </a:prstGeom>
        </p:spPr>
        <p:txBody>
          <a:bodyPr wrap="square">
            <a:spAutoFit/>
          </a:bodyPr>
          <a:lstStyle/>
          <a:p>
            <a:r>
              <a:rPr lang="fr-FR" sz="1600" b="1" dirty="0" smtClean="0"/>
              <a:t>*</a:t>
            </a:r>
            <a:r>
              <a:rPr lang="fr-FR" b="1" dirty="0" smtClean="0"/>
              <a:t> </a:t>
            </a:r>
            <a:r>
              <a:rPr lang="fr-FR" sz="1600" b="1" dirty="0" smtClean="0"/>
              <a:t>Dater si pathologie récente en cours de traitement ou si traitement en cours sans maladie connue</a:t>
            </a:r>
            <a:endParaRPr lang="fr-FR" sz="1600" b="1" dirty="0"/>
          </a:p>
        </p:txBody>
      </p:sp>
    </p:spTree>
    <p:extLst>
      <p:ext uri="{BB962C8B-B14F-4D97-AF65-F5344CB8AC3E}">
        <p14:creationId xmlns:p14="http://schemas.microsoft.com/office/powerpoint/2010/main" xmlns="" val="426654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noChangeAspect="1"/>
          </p:cNvGraphicFramePr>
          <p:nvPr>
            <p:extLst>
              <p:ext uri="{D42A27DB-BD31-4B8C-83A1-F6EECF244321}">
                <p14:modId xmlns:p14="http://schemas.microsoft.com/office/powerpoint/2010/main" xmlns="" val="3732596534"/>
              </p:ext>
            </p:extLst>
          </p:nvPr>
        </p:nvGraphicFramePr>
        <p:xfrm>
          <a:off x="276433" y="1511849"/>
          <a:ext cx="8616047" cy="4509439"/>
        </p:xfrm>
        <a:graphic>
          <a:graphicData uri="http://schemas.openxmlformats.org/drawingml/2006/table">
            <a:tbl>
              <a:tblPr firstRow="1" firstCol="1" bandRow="1"/>
              <a:tblGrid>
                <a:gridCol w="2762143"/>
                <a:gridCol w="2871221"/>
                <a:gridCol w="2982683"/>
              </a:tblGrid>
              <a:tr h="322092">
                <a:tc gridSpan="3">
                  <a:txBody>
                    <a:bodyPr/>
                    <a:lstStyle/>
                    <a:p>
                      <a:pPr algn="ctr">
                        <a:lnSpc>
                          <a:spcPct val="107000"/>
                        </a:lnSpc>
                        <a:spcAft>
                          <a:spcPts val="0"/>
                        </a:spcAft>
                      </a:pPr>
                      <a:r>
                        <a:rPr lang="fr-FR" sz="1100" b="1" dirty="0">
                          <a:solidFill>
                            <a:srgbClr val="FF0000"/>
                          </a:solidFill>
                          <a:effectLst/>
                          <a:latin typeface="Arial"/>
                          <a:ea typeface="Times New Roman"/>
                          <a:cs typeface="Times New Roman"/>
                        </a:rPr>
                        <a:t>Tableau à montrer au pharmacien avec l’ordonnance de sortie</a:t>
                      </a:r>
                      <a:endParaRPr lang="fr-FR" sz="1100" dirty="0">
                        <a:solidFill>
                          <a:srgbClr val="FF0000"/>
                        </a:solidFill>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r h="419602">
                <a:tc>
                  <a:txBody>
                    <a:bodyPr/>
                    <a:lstStyle/>
                    <a:p>
                      <a:pPr algn="ctr">
                        <a:lnSpc>
                          <a:spcPts val="1100"/>
                        </a:lnSpc>
                        <a:spcAft>
                          <a:spcPts val="0"/>
                        </a:spcAft>
                      </a:pPr>
                      <a:r>
                        <a:rPr lang="fr-FR" sz="1100" b="1" dirty="0">
                          <a:effectLst/>
                          <a:latin typeface="Arial"/>
                          <a:ea typeface="Times New Roman"/>
                          <a:cs typeface="Times New Roman"/>
                        </a:rPr>
                        <a:t>Médicaments habituels à domicile (avant l’admission)</a:t>
                      </a:r>
                      <a:r>
                        <a:rPr lang="fr-FR" sz="1100" i="1"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dirty="0">
                          <a:solidFill>
                            <a:srgbClr val="000000"/>
                          </a:solidFill>
                          <a:effectLst/>
                          <a:latin typeface="Arial"/>
                          <a:ea typeface="MS PGothic"/>
                          <a:cs typeface="Times New Roman"/>
                        </a:rPr>
                        <a:t>Médicaments à la sortie </a:t>
                      </a:r>
                      <a:r>
                        <a:rPr lang="fr-FR" sz="1100" i="1" dirty="0">
                          <a:solidFill>
                            <a:srgbClr val="000000"/>
                          </a:solidFill>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100" b="1" dirty="0" smtClean="0">
                          <a:solidFill>
                            <a:srgbClr val="000000"/>
                          </a:solidFill>
                          <a:effectLst/>
                          <a:latin typeface="Arial"/>
                          <a:ea typeface="Times New Roman"/>
                          <a:cs typeface="Times New Roman"/>
                        </a:rPr>
                        <a:t>Commentaires</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8890">
                <a:tc>
                  <a:txBody>
                    <a:bodyPr/>
                    <a:lstStyle/>
                    <a:p>
                      <a:pPr algn="l">
                        <a:lnSpc>
                          <a:spcPct val="107000"/>
                        </a:lnSpc>
                        <a:spcAft>
                          <a:spcPts val="0"/>
                        </a:spcAft>
                      </a:pPr>
                      <a:r>
                        <a:rPr lang="fr-FR" sz="1100" dirty="0">
                          <a:effectLst/>
                          <a:latin typeface="Arial"/>
                          <a:ea typeface="Times New Roman"/>
                          <a:cs typeface="Times New Roman"/>
                        </a:rPr>
                        <a:t>XARELTO 20mg matin</a:t>
                      </a:r>
                      <a:endParaRPr lang="fr-FR" sz="1100" dirty="0">
                        <a:effectLst/>
                        <a:latin typeface="Calibri"/>
                        <a:ea typeface="Calibri"/>
                        <a:cs typeface="Times New Roman"/>
                      </a:endParaRPr>
                    </a:p>
                  </a:txBody>
                  <a:tcPr marL="40180" marR="4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1100" dirty="0">
                          <a:effectLst/>
                          <a:latin typeface="Arial"/>
                          <a:ea typeface="Times New Roman"/>
                          <a:cs typeface="Times New Roman"/>
                        </a:rPr>
                        <a:t>Arrêt </a:t>
                      </a:r>
                      <a:endParaRPr lang="fr-FR" sz="1100" dirty="0">
                        <a:effectLst/>
                        <a:latin typeface="Calibri"/>
                        <a:ea typeface="Calibri"/>
                        <a:cs typeface="Times New Roman"/>
                      </a:endParaRPr>
                    </a:p>
                  </a:txBody>
                  <a:tcPr marL="40180" marR="401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Bef>
                          <a:spcPts val="600"/>
                        </a:spcBef>
                        <a:spcAft>
                          <a:spcPts val="0"/>
                        </a:spcAft>
                      </a:pPr>
                      <a:r>
                        <a:rPr lang="fr-FR" sz="1100" dirty="0" smtClean="0">
                          <a:effectLst/>
                          <a:latin typeface="Arial"/>
                          <a:ea typeface="Times New Roman"/>
                          <a:cs typeface="Times New Roman"/>
                        </a:rPr>
                        <a:t>Déglobulisation sur saignement digestif bas probable + TVP&gt;3 mois </a:t>
                      </a:r>
                      <a:endParaRPr lang="fr-FR" sz="1100" dirty="0" smtClean="0">
                        <a:effectLst/>
                        <a:latin typeface="Calibri"/>
                        <a:ea typeface="Calibri"/>
                        <a:cs typeface="Times New Roman"/>
                      </a:endParaRPr>
                    </a:p>
                    <a:p>
                      <a:pPr algn="l">
                        <a:lnSpc>
                          <a:spcPts val="1100"/>
                        </a:lnSpc>
                        <a:spcAft>
                          <a:spcPts val="0"/>
                        </a:spcAft>
                      </a:pPr>
                      <a:r>
                        <a:rPr lang="fr-FR" sz="1100" dirty="0" smtClean="0">
                          <a:effectLst/>
                          <a:latin typeface="Arial"/>
                          <a:ea typeface="Times New Roman"/>
                          <a:cs typeface="Times New Roman"/>
                        </a:rPr>
                        <a:t>Discuter l’introduction d’un AAP (stents) après</a:t>
                      </a:r>
                      <a:r>
                        <a:rPr lang="fr-FR" sz="1100" baseline="0" dirty="0" smtClean="0">
                          <a:effectLst/>
                          <a:latin typeface="Arial"/>
                          <a:ea typeface="Times New Roman"/>
                          <a:cs typeface="Times New Roman"/>
                        </a:rPr>
                        <a:t> </a:t>
                      </a:r>
                      <a:r>
                        <a:rPr lang="fr-FR" sz="1100" dirty="0" smtClean="0">
                          <a:effectLst/>
                          <a:latin typeface="Arial"/>
                          <a:ea typeface="Times New Roman"/>
                          <a:cs typeface="Times New Roman"/>
                        </a:rPr>
                        <a:t>coloscopie </a:t>
                      </a:r>
                      <a:r>
                        <a:rPr lang="fr-FR" sz="1100" dirty="0" smtClean="0">
                          <a:solidFill>
                            <a:srgbClr val="FF0000"/>
                          </a:solidFill>
                          <a:effectLst/>
                          <a:latin typeface="Arial"/>
                          <a:ea typeface="Times New Roman"/>
                          <a:cs typeface="Times New Roman"/>
                        </a:rPr>
                        <a:t>à</a:t>
                      </a:r>
                      <a:r>
                        <a:rPr lang="fr-FR" sz="1100" baseline="0" dirty="0" smtClean="0">
                          <a:solidFill>
                            <a:srgbClr val="FF0000"/>
                          </a:solidFill>
                          <a:effectLst/>
                          <a:latin typeface="Arial"/>
                          <a:ea typeface="Times New Roman"/>
                          <a:cs typeface="Times New Roman"/>
                        </a:rPr>
                        <a:t> la </a:t>
                      </a:r>
                      <a:r>
                        <a:rPr lang="fr-FR" sz="1100" dirty="0" smtClean="0">
                          <a:solidFill>
                            <a:srgbClr val="FF0000"/>
                          </a:solidFill>
                          <a:effectLst/>
                          <a:latin typeface="Arial"/>
                          <a:ea typeface="Times New Roman"/>
                          <a:cs typeface="Times New Roman"/>
                        </a:rPr>
                        <a:t>recherche</a:t>
                      </a:r>
                      <a:r>
                        <a:rPr lang="fr-FR" sz="1100" baseline="0" dirty="0" smtClean="0">
                          <a:solidFill>
                            <a:srgbClr val="FF0000"/>
                          </a:solidFill>
                          <a:effectLst/>
                          <a:latin typeface="Arial"/>
                          <a:ea typeface="Times New Roman"/>
                          <a:cs typeface="Times New Roman"/>
                        </a:rPr>
                        <a:t> d’</a:t>
                      </a:r>
                      <a:r>
                        <a:rPr lang="fr-FR" sz="1100" dirty="0" smtClean="0">
                          <a:solidFill>
                            <a:srgbClr val="FF0000"/>
                          </a:solidFill>
                          <a:effectLst/>
                          <a:latin typeface="Arial"/>
                          <a:ea typeface="Times New Roman"/>
                          <a:cs typeface="Times New Roman"/>
                        </a:rPr>
                        <a:t>un cancer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145">
                <a:tc>
                  <a:txBody>
                    <a:bodyPr/>
                    <a:lstStyle/>
                    <a:p>
                      <a:pPr>
                        <a:lnSpc>
                          <a:spcPct val="1070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fr-FR" sz="1100" dirty="0">
                          <a:effectLst/>
                          <a:latin typeface="Arial"/>
                          <a:ea typeface="Times New Roman"/>
                          <a:cs typeface="Times New Roman"/>
                        </a:rPr>
                        <a:t>VERAPAMIL 40mg : 1 cp matin et soir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100"/>
                        </a:lnSpc>
                        <a:spcAft>
                          <a:spcPts val="0"/>
                        </a:spcAft>
                      </a:pPr>
                      <a:r>
                        <a:rPr lang="fr-FR" sz="1100" dirty="0">
                          <a:effectLst/>
                          <a:latin typeface="Arial"/>
                          <a:ea typeface="Times New Roman"/>
                          <a:cs typeface="Times New Roman"/>
                        </a:rPr>
                        <a:t>tachycardie </a:t>
                      </a:r>
                      <a:r>
                        <a:rPr lang="fr-FR" sz="1100" dirty="0" smtClean="0">
                          <a:effectLst/>
                          <a:latin typeface="Arial"/>
                          <a:ea typeface="Times New Roman"/>
                          <a:cs typeface="Times New Roman"/>
                        </a:rPr>
                        <a:t>supra ventriculaire. </a:t>
                      </a:r>
                      <a:endParaRPr lang="fr-FR" sz="1100" dirty="0">
                        <a:effectLst/>
                        <a:latin typeface="Calibri"/>
                        <a:ea typeface="Calibri"/>
                        <a:cs typeface="Times New Roman"/>
                      </a:endParaRPr>
                    </a:p>
                    <a:p>
                      <a:pPr>
                        <a:lnSpc>
                          <a:spcPts val="1100"/>
                        </a:lnSpc>
                        <a:spcAft>
                          <a:spcPts val="0"/>
                        </a:spcAft>
                      </a:pPr>
                      <a:r>
                        <a:rPr lang="fr-FR" sz="1100" dirty="0">
                          <a:effectLst/>
                          <a:latin typeface="Arial"/>
                          <a:ea typeface="Times New Roman"/>
                          <a:cs typeface="Times New Roman"/>
                        </a:rPr>
                        <a:t>Si bonne tolérance switcher par ISOPTINE LP</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482">
                <a:tc>
                  <a:txBody>
                    <a:bodyPr/>
                    <a:lstStyle/>
                    <a:p>
                      <a:pPr algn="l">
                        <a:lnSpc>
                          <a:spcPct val="107000"/>
                        </a:lnSpc>
                        <a:spcAft>
                          <a:spcPts val="0"/>
                        </a:spcAft>
                      </a:pPr>
                      <a:r>
                        <a:rPr lang="fr-FR" sz="1100" dirty="0">
                          <a:effectLst/>
                          <a:latin typeface="Arial"/>
                          <a:ea typeface="Times New Roman"/>
                          <a:cs typeface="Times New Roman"/>
                        </a:rPr>
                        <a:t>RAMIPRIL 2,5mg matin</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Diminution RAMIPRIL 1,25mg : 1 cp le matin</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TA </a:t>
                      </a:r>
                      <a:r>
                        <a:rPr lang="fr-FR" sz="1100" dirty="0" smtClean="0">
                          <a:effectLst/>
                          <a:latin typeface="Arial"/>
                          <a:ea typeface="Times New Roman"/>
                          <a:cs typeface="Times New Roman"/>
                        </a:rPr>
                        <a:t>basses</a:t>
                      </a:r>
                      <a:r>
                        <a:rPr lang="fr-FR" sz="1100" dirty="0" smtClean="0">
                          <a:solidFill>
                            <a:srgbClr val="FF0000"/>
                          </a:solidFill>
                          <a:effectLst/>
                          <a:latin typeface="Arial"/>
                          <a:ea typeface="Times New Roman"/>
                          <a:cs typeface="Times New Roman"/>
                        </a:rPr>
                        <a:t>. </a:t>
                      </a:r>
                      <a:r>
                        <a:rPr lang="fr-FR" sz="1100" dirty="0">
                          <a:effectLst/>
                          <a:latin typeface="Arial"/>
                          <a:ea typeface="Times New Roman"/>
                          <a:cs typeface="Times New Roman"/>
                        </a:rPr>
                        <a:t>A recontrôler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78">
                <a:tc>
                  <a:txBody>
                    <a:bodyPr/>
                    <a:lstStyle/>
                    <a:p>
                      <a:pPr algn="l">
                        <a:lnSpc>
                          <a:spcPct val="107000"/>
                        </a:lnSpc>
                        <a:spcAft>
                          <a:spcPts val="0"/>
                        </a:spcAft>
                      </a:pPr>
                      <a:r>
                        <a:rPr lang="fr-FR" sz="1100" dirty="0">
                          <a:effectLst/>
                          <a:latin typeface="Arial"/>
                          <a:ea typeface="Times New Roman"/>
                          <a:cs typeface="Times New Roman"/>
                        </a:rPr>
                        <a:t>ATORVASTATINE 20mg soir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1100" dirty="0">
                          <a:effectLst/>
                          <a:latin typeface="Arial"/>
                          <a:ea typeface="Times New Roman"/>
                          <a:cs typeface="Times New Roman"/>
                        </a:rPr>
                        <a:t>ATORVASTATINE 20mg le soir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152">
                <a:tc>
                  <a:txBody>
                    <a:bodyPr/>
                    <a:lstStyle/>
                    <a:p>
                      <a:pPr algn="l">
                        <a:lnSpc>
                          <a:spcPct val="107000"/>
                        </a:lnSpc>
                        <a:spcAft>
                          <a:spcPts val="0"/>
                        </a:spcAft>
                      </a:pPr>
                      <a:r>
                        <a:rPr lang="fr-FR" sz="1100" dirty="0">
                          <a:effectLst/>
                          <a:latin typeface="Arial"/>
                          <a:ea typeface="Times New Roman"/>
                          <a:cs typeface="Times New Roman"/>
                        </a:rPr>
                        <a:t>LANTUS 6UI le soir</a:t>
                      </a:r>
                      <a:endParaRPr lang="fr-FR" sz="1100" dirty="0">
                        <a:effectLst/>
                        <a:latin typeface="Calibri"/>
                        <a:ea typeface="Calibri"/>
                        <a:cs typeface="Times New Roman"/>
                      </a:endParaRPr>
                    </a:p>
                    <a:p>
                      <a:pPr algn="l">
                        <a:lnSpc>
                          <a:spcPct val="1070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Arrêt  </a:t>
                      </a:r>
                      <a:endParaRPr lang="fr-FR" sz="1100" dirty="0">
                        <a:effectLst/>
                        <a:latin typeface="Calibri"/>
                        <a:ea typeface="Calibri"/>
                        <a:cs typeface="Times New Roman"/>
                      </a:endParaRPr>
                    </a:p>
                    <a:p>
                      <a:pPr algn="l">
                        <a:lnSpc>
                          <a:spcPts val="11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Hypoglycémie. HbA1c à 4.8%, </a:t>
                      </a:r>
                      <a:endParaRPr lang="fr-FR" sz="1100" dirty="0">
                        <a:effectLst/>
                        <a:latin typeface="Calibri"/>
                        <a:ea typeface="Calibri"/>
                        <a:cs typeface="Times New Roman"/>
                      </a:endParaRPr>
                    </a:p>
                    <a:p>
                      <a:pPr algn="l">
                        <a:lnSpc>
                          <a:spcPts val="1100"/>
                        </a:lnSpc>
                        <a:spcAft>
                          <a:spcPts val="0"/>
                        </a:spcAft>
                      </a:pPr>
                      <a:r>
                        <a:rPr lang="fr-FR" sz="1100" dirty="0">
                          <a:effectLst/>
                          <a:latin typeface="Arial"/>
                          <a:ea typeface="Times New Roman"/>
                          <a:cs typeface="Times New Roman"/>
                        </a:rPr>
                        <a:t>Glycémie équilibrée sans traitement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4">
                <a:tc>
                  <a:txBody>
                    <a:bodyPr/>
                    <a:lstStyle/>
                    <a:p>
                      <a:pPr algn="l">
                        <a:lnSpc>
                          <a:spcPct val="107000"/>
                        </a:lnSpc>
                        <a:spcAft>
                          <a:spcPts val="0"/>
                        </a:spcAft>
                      </a:pPr>
                      <a:r>
                        <a:rPr lang="fr-FR" sz="1100" dirty="0">
                          <a:effectLst/>
                          <a:latin typeface="Arial"/>
                          <a:ea typeface="Times New Roman"/>
                          <a:cs typeface="Times New Roman"/>
                        </a:rPr>
                        <a:t>ULTRALEVURE 200mg</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Arrêt</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Pas d’indication</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4">
                <a:tc>
                  <a:txBody>
                    <a:bodyPr/>
                    <a:lstStyle/>
                    <a:p>
                      <a:pPr algn="l">
                        <a:lnSpc>
                          <a:spcPct val="107000"/>
                        </a:lnSpc>
                        <a:spcAft>
                          <a:spcPts val="0"/>
                        </a:spcAft>
                      </a:pPr>
                      <a:r>
                        <a:rPr lang="fr-FR" sz="1100" dirty="0">
                          <a:effectLst/>
                          <a:latin typeface="Arial"/>
                          <a:ea typeface="Times New Roman"/>
                          <a:cs typeface="Times New Roman"/>
                        </a:rPr>
                        <a:t>LANSOPRAZOLE 30mg le soir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fr-FR" sz="1100" dirty="0">
                          <a:effectLst/>
                          <a:latin typeface="Arial"/>
                          <a:ea typeface="Times New Roman"/>
                          <a:cs typeface="Times New Roman"/>
                        </a:rPr>
                        <a:t>LANSOPRAZOLE 30mg le soir</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4">
                <a:tc>
                  <a:txBody>
                    <a:bodyPr/>
                    <a:lstStyle/>
                    <a:p>
                      <a:pPr algn="l">
                        <a:lnSpc>
                          <a:spcPct val="107000"/>
                        </a:lnSpc>
                        <a:spcAft>
                          <a:spcPts val="0"/>
                        </a:spcAft>
                      </a:pPr>
                      <a:r>
                        <a:rPr lang="fr-FR" sz="1100" dirty="0">
                          <a:effectLst/>
                          <a:latin typeface="Arial"/>
                          <a:ea typeface="Times New Roman"/>
                          <a:cs typeface="Times New Roman"/>
                        </a:rPr>
                        <a:t>DUROGESIC 25µg</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DUROGESIC 25µg</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Tous les 3 jours (à changer le 11/02/2016)</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4">
                <a:tc>
                  <a:txBody>
                    <a:bodyPr/>
                    <a:lstStyle/>
                    <a:p>
                      <a:pPr algn="l">
                        <a:lnSpc>
                          <a:spcPct val="1070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OXYNORMORO 5mg</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En interdose tourtes les 4 heures si besoin</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4">
                <a:tc>
                  <a:txBody>
                    <a:bodyPr/>
                    <a:lstStyle/>
                    <a:p>
                      <a:pPr algn="l">
                        <a:lnSpc>
                          <a:spcPct val="107000"/>
                        </a:lnSpc>
                        <a:spcAft>
                          <a:spcPts val="0"/>
                        </a:spcAft>
                      </a:pPr>
                      <a:r>
                        <a:rPr lang="fr-FR" sz="1100" dirty="0">
                          <a:effectLst/>
                          <a:latin typeface="Arial"/>
                          <a:ea typeface="Times New Roman"/>
                          <a:cs typeface="Times New Roman"/>
                        </a:rPr>
                        <a:t>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a:effectLst/>
                          <a:latin typeface="Arial"/>
                          <a:ea typeface="Times New Roman"/>
                          <a:cs typeface="Times New Roman"/>
                        </a:rPr>
                        <a:t>DUPHALAC : 2 sachets le matin</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100"/>
                        </a:lnSpc>
                        <a:spcAft>
                          <a:spcPts val="0"/>
                        </a:spcAft>
                      </a:pPr>
                      <a:r>
                        <a:rPr lang="fr-FR" sz="1100" dirty="0" smtClean="0">
                          <a:solidFill>
                            <a:srgbClr val="00B050"/>
                          </a:solidFill>
                          <a:effectLst/>
                          <a:latin typeface="Arial"/>
                          <a:ea typeface="Times New Roman"/>
                          <a:cs typeface="Times New Roman"/>
                        </a:rPr>
                        <a:t>Prévention de la constipation liée à la morphine</a:t>
                      </a:r>
                      <a:endParaRPr lang="fr-FR" sz="1100" dirty="0">
                        <a:solidFill>
                          <a:srgbClr val="00B050"/>
                        </a:solidFill>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9602">
                <a:tc gridSpan="3">
                  <a:txBody>
                    <a:bodyPr/>
                    <a:lstStyle/>
                    <a:p>
                      <a:pPr algn="just">
                        <a:lnSpc>
                          <a:spcPct val="107000"/>
                        </a:lnSpc>
                        <a:spcAft>
                          <a:spcPts val="0"/>
                        </a:spcAft>
                      </a:pPr>
                      <a:r>
                        <a:rPr lang="fr-FR" sz="1100" b="1" dirty="0" smtClean="0">
                          <a:solidFill>
                            <a:srgbClr val="000000"/>
                          </a:solidFill>
                          <a:effectLst/>
                          <a:latin typeface="Arial"/>
                          <a:ea typeface="Times New Roman"/>
                          <a:cs typeface="Times New Roman"/>
                        </a:rPr>
                        <a:t>Sources</a:t>
                      </a:r>
                      <a:r>
                        <a:rPr lang="fr-FR" sz="1100" b="1" dirty="0">
                          <a:solidFill>
                            <a:srgbClr val="000000"/>
                          </a:solidFill>
                          <a:effectLst/>
                          <a:latin typeface="Arial"/>
                          <a:ea typeface="Times New Roman"/>
                          <a:cs typeface="Times New Roman"/>
                        </a:rPr>
                        <a:t> : malade x ordonnances x  dossier médical x  pharmacien d’officine x </a:t>
                      </a:r>
                      <a:endParaRPr lang="fr-FR" sz="1100" dirty="0">
                        <a:effectLst/>
                        <a:latin typeface="Calibri"/>
                        <a:ea typeface="Calibri"/>
                        <a:cs typeface="Times New Roman"/>
                      </a:endParaRPr>
                    </a:p>
                    <a:p>
                      <a:pPr>
                        <a:lnSpc>
                          <a:spcPct val="107000"/>
                        </a:lnSpc>
                        <a:spcAft>
                          <a:spcPts val="0"/>
                        </a:spcAft>
                      </a:pPr>
                      <a:r>
                        <a:rPr lang="fr-FR" sz="1100" b="1" dirty="0">
                          <a:solidFill>
                            <a:srgbClr val="000000"/>
                          </a:solidFill>
                          <a:effectLst/>
                          <a:latin typeface="Arial"/>
                          <a:ea typeface="Times New Roman"/>
                          <a:cs typeface="Times New Roman"/>
                        </a:rPr>
                        <a:t>Coordonnées du pharmacien d’officine :XXXXX </a:t>
                      </a:r>
                      <a:endParaRPr lang="fr-FR" sz="1100" dirty="0">
                        <a:effectLst/>
                        <a:latin typeface="Calibri"/>
                        <a:ea typeface="Calibri"/>
                        <a:cs typeface="Times New Roman"/>
                      </a:endParaRPr>
                    </a:p>
                  </a:txBody>
                  <a:tcPr marL="40180" marR="401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r>
            </a:tbl>
          </a:graphicData>
        </a:graphic>
      </p:graphicFrame>
      <p:sp>
        <p:nvSpPr>
          <p:cNvPr id="5" name="Titre 4"/>
          <p:cNvSpPr>
            <a:spLocks noGrp="1"/>
          </p:cNvSpPr>
          <p:nvPr>
            <p:ph type="title"/>
          </p:nvPr>
        </p:nvSpPr>
        <p:spPr/>
        <p:txBody>
          <a:bodyPr>
            <a:normAutofit/>
          </a:bodyPr>
          <a:lstStyle/>
          <a:p>
            <a:r>
              <a:rPr lang="fr-FR" sz="2800" b="1" dirty="0">
                <a:solidFill>
                  <a:srgbClr val="0000FF"/>
                </a:solidFill>
              </a:rPr>
              <a:t>Le tableau médicamenteux</a:t>
            </a:r>
          </a:p>
        </p:txBody>
      </p:sp>
    </p:spTree>
    <p:extLst>
      <p:ext uri="{BB962C8B-B14F-4D97-AF65-F5344CB8AC3E}">
        <p14:creationId xmlns:p14="http://schemas.microsoft.com/office/powerpoint/2010/main" xmlns="" val="30387961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60648"/>
            <a:ext cx="8532000" cy="1143000"/>
          </a:xfrm>
        </p:spPr>
        <p:txBody>
          <a:bodyPr>
            <a:noAutofit/>
          </a:bodyPr>
          <a:lstStyle/>
          <a:p>
            <a:r>
              <a:rPr lang="fr-FR" sz="2800" b="1" dirty="0" smtClean="0">
                <a:solidFill>
                  <a:srgbClr val="0000FF"/>
                </a:solidFill>
              </a:rPr>
              <a:t>Programme Omage Parcours pour une articulation forte hôpital/ville</a:t>
            </a:r>
            <a:endParaRPr lang="fr-FR" sz="2800" dirty="0"/>
          </a:p>
        </p:txBody>
      </p:sp>
      <p:sp>
        <p:nvSpPr>
          <p:cNvPr id="3" name="Espace réservé du contenu 2"/>
          <p:cNvSpPr>
            <a:spLocks noGrp="1"/>
          </p:cNvSpPr>
          <p:nvPr>
            <p:ph idx="1"/>
          </p:nvPr>
        </p:nvSpPr>
        <p:spPr>
          <a:xfrm>
            <a:off x="504" y="1340768"/>
            <a:ext cx="9108000" cy="5328000"/>
          </a:xfrm>
        </p:spPr>
        <p:txBody>
          <a:bodyPr>
            <a:normAutofit fontScale="25000" lnSpcReduction="20000"/>
          </a:bodyPr>
          <a:lstStyle/>
          <a:p>
            <a:r>
              <a:rPr lang="fr-FR" sz="9600" b="1" dirty="0" smtClean="0"/>
              <a:t>Cible la PA + de75 ans lucides (avec ou sans aidant)</a:t>
            </a:r>
          </a:p>
          <a:p>
            <a:pPr>
              <a:buNone/>
            </a:pPr>
            <a:endParaRPr lang="fr-FR" sz="11200" dirty="0" smtClean="0"/>
          </a:p>
          <a:p>
            <a:r>
              <a:rPr lang="fr-FR" sz="9600" b="1" dirty="0" smtClean="0"/>
              <a:t> Programme « Omage » multifacettes poly pathologie/poly médication </a:t>
            </a:r>
            <a:r>
              <a:rPr lang="fr-FR" sz="9600" dirty="0" smtClean="0"/>
              <a:t>ETP PAERPA</a:t>
            </a:r>
          </a:p>
          <a:p>
            <a:pPr lvl="1">
              <a:buNone/>
            </a:pPr>
            <a:endParaRPr lang="fr-FR" sz="9600" b="1" dirty="0" smtClean="0"/>
          </a:p>
          <a:p>
            <a:r>
              <a:rPr lang="fr-FR" sz="9600" b="1" dirty="0" smtClean="0"/>
              <a:t>Action éducative formalisée et personnalisée</a:t>
            </a:r>
            <a:endParaRPr lang="fr-FR" sz="9600" dirty="0" smtClean="0"/>
          </a:p>
          <a:p>
            <a:pPr lvl="1"/>
            <a:r>
              <a:rPr lang="fr-FR" sz="11200" dirty="0" smtClean="0"/>
              <a:t>3 Outils : Jeu de cartes, 3 Planches , Remis</a:t>
            </a:r>
          </a:p>
          <a:p>
            <a:pPr lvl="1"/>
            <a:r>
              <a:rPr lang="fr-FR" sz="11200" dirty="0" smtClean="0"/>
              <a:t>Portfolio : Harmoniser les messages auprès de la personne âgée</a:t>
            </a:r>
          </a:p>
          <a:p>
            <a:pPr lvl="1"/>
            <a:endParaRPr lang="fr-FR" sz="9600" dirty="0" smtClean="0"/>
          </a:p>
          <a:p>
            <a:r>
              <a:rPr lang="fr-FR" sz="9600" b="1" dirty="0" smtClean="0"/>
              <a:t>Passage de </a:t>
            </a:r>
            <a:r>
              <a:rPr lang="fr-FR" sz="9600" b="1" dirty="0" smtClean="0"/>
              <a:t>relais </a:t>
            </a:r>
            <a:r>
              <a:rPr lang="fr-FR" sz="9600" b="1" dirty="0" smtClean="0"/>
              <a:t>aux acteurs : </a:t>
            </a:r>
            <a:r>
              <a:rPr lang="fr-FR" sz="9600" dirty="0" smtClean="0"/>
              <a:t>résumé éducatif</a:t>
            </a:r>
          </a:p>
          <a:p>
            <a:pPr marL="0" indent="0">
              <a:buNone/>
            </a:pPr>
            <a:endParaRPr lang="fr-FR" sz="7200" dirty="0" smtClean="0"/>
          </a:p>
          <a:p>
            <a:pPr marL="0" indent="0">
              <a:buNone/>
            </a:pPr>
            <a:r>
              <a:rPr lang="fr-FR" sz="7200" dirty="0" smtClean="0"/>
              <a:t> </a:t>
            </a:r>
            <a:endParaRPr lang="fr-FR" sz="7200" dirty="0" smtClean="0">
              <a:solidFill>
                <a:srgbClr val="002060"/>
              </a:solidFill>
            </a:endParaRPr>
          </a:p>
          <a:p>
            <a:pPr marL="0" indent="0">
              <a:buNone/>
            </a:pPr>
            <a:endParaRPr lang="fr-FR" sz="7200" dirty="0">
              <a:solidFill>
                <a:srgbClr val="002060"/>
              </a:solidFill>
            </a:endParaRPr>
          </a:p>
          <a:p>
            <a:pPr marL="0" indent="0">
              <a:buNone/>
            </a:pPr>
            <a:endParaRPr lang="fr-FR" sz="7200" dirty="0" smtClean="0">
              <a:solidFill>
                <a:srgbClr val="002060"/>
              </a:solidFill>
            </a:endParaRPr>
          </a:p>
          <a:p>
            <a:pPr marL="0" indent="0">
              <a:buNone/>
            </a:pPr>
            <a:endParaRPr lang="fr-FR" dirty="0" smtClean="0">
              <a:solidFill>
                <a:srgbClr val="002060"/>
              </a:solidFill>
            </a:endParaRPr>
          </a:p>
          <a:p>
            <a:pPr marL="0" indent="0">
              <a:buNone/>
            </a:pPr>
            <a:endParaRPr lang="fr-FR" dirty="0" smtClean="0">
              <a:solidFill>
                <a:srgbClr val="002060"/>
              </a:solidFill>
            </a:endParaRPr>
          </a:p>
          <a:p>
            <a:pPr marL="0" indent="0">
              <a:buNone/>
            </a:pPr>
            <a:endParaRPr lang="fr-FR" dirty="0">
              <a:solidFill>
                <a:srgbClr val="002060"/>
              </a:solidFill>
            </a:endParaRPr>
          </a:p>
          <a:p>
            <a:pPr marL="0" indent="0">
              <a:buNone/>
            </a:pPr>
            <a:endParaRPr lang="fr-FR" dirty="0" smtClean="0"/>
          </a:p>
          <a:p>
            <a:pPr marL="0" indent="0">
              <a:buNone/>
            </a:pPr>
            <a:endParaRPr lang="fr-FR" dirty="0"/>
          </a:p>
          <a:p>
            <a:pPr marL="0" indent="0">
              <a:buNone/>
            </a:pPr>
            <a:endParaRPr lang="fr-FR" dirty="0"/>
          </a:p>
        </p:txBody>
      </p:sp>
    </p:spTree>
    <p:extLst>
      <p:ext uri="{BB962C8B-B14F-4D97-AF65-F5344CB8AC3E}">
        <p14:creationId xmlns:p14="http://schemas.microsoft.com/office/powerpoint/2010/main" xmlns="" val="2711563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re 37"/>
          <p:cNvSpPr>
            <a:spLocks noGrp="1"/>
          </p:cNvSpPr>
          <p:nvPr>
            <p:ph type="title"/>
          </p:nvPr>
        </p:nvSpPr>
        <p:spPr/>
        <p:txBody>
          <a:bodyPr>
            <a:normAutofit/>
          </a:bodyPr>
          <a:lstStyle/>
          <a:p>
            <a:r>
              <a:rPr lang="fr-FR" sz="2800" b="1" dirty="0" smtClean="0">
                <a:solidFill>
                  <a:srgbClr val="0000FF"/>
                </a:solidFill>
              </a:rPr>
              <a:t>Omage </a:t>
            </a:r>
            <a:r>
              <a:rPr lang="fr-FR" sz="2800" b="1" dirty="0">
                <a:solidFill>
                  <a:srgbClr val="0000FF"/>
                </a:solidFill>
              </a:rPr>
              <a:t>Parcours : </a:t>
            </a:r>
            <a:r>
              <a:rPr lang="fr-FR" sz="2800" b="1" dirty="0" smtClean="0">
                <a:solidFill>
                  <a:srgbClr val="0000FF"/>
                </a:solidFill>
              </a:rPr>
              <a:t>un dispositif </a:t>
            </a:r>
            <a:r>
              <a:rPr lang="fr-FR" sz="2800" b="1" dirty="0">
                <a:solidFill>
                  <a:srgbClr val="0000FF"/>
                </a:solidFill>
              </a:rPr>
              <a:t>intégré aux </a:t>
            </a:r>
            <a:r>
              <a:rPr lang="fr-FR" sz="2800" b="1" dirty="0" smtClean="0">
                <a:solidFill>
                  <a:srgbClr val="0000FF"/>
                </a:solidFill>
              </a:rPr>
              <a:t>soins dans une logique de Parcours</a:t>
            </a:r>
            <a:endParaRPr lang="fr-FR" sz="2800" b="1" dirty="0">
              <a:solidFill>
                <a:srgbClr val="0000FF"/>
              </a:solidFill>
            </a:endParaRPr>
          </a:p>
        </p:txBody>
      </p:sp>
      <p:grpSp>
        <p:nvGrpSpPr>
          <p:cNvPr id="40" name="Groupe 39"/>
          <p:cNvGrpSpPr/>
          <p:nvPr/>
        </p:nvGrpSpPr>
        <p:grpSpPr>
          <a:xfrm>
            <a:off x="107504" y="1340768"/>
            <a:ext cx="8856664" cy="5112568"/>
            <a:chOff x="105521" y="987208"/>
            <a:chExt cx="8856664" cy="5112568"/>
          </a:xfrm>
        </p:grpSpPr>
        <p:cxnSp>
          <p:nvCxnSpPr>
            <p:cNvPr id="42" name="Connecteur droit 41"/>
            <p:cNvCxnSpPr/>
            <p:nvPr/>
          </p:nvCxnSpPr>
          <p:spPr>
            <a:xfrm>
              <a:off x="1977729" y="1707288"/>
              <a:ext cx="0" cy="4392488"/>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cxnSp>
          <p:nvCxnSpPr>
            <p:cNvPr id="43" name="Connecteur droit 42"/>
            <p:cNvCxnSpPr/>
            <p:nvPr/>
          </p:nvCxnSpPr>
          <p:spPr>
            <a:xfrm>
              <a:off x="6079588" y="1635280"/>
              <a:ext cx="2597" cy="4463962"/>
            </a:xfrm>
            <a:prstGeom prst="line">
              <a:avLst/>
            </a:prstGeom>
            <a:ln w="57150">
              <a:solidFill>
                <a:srgbClr val="C00000"/>
              </a:solidFill>
              <a:prstDash val="solid"/>
            </a:ln>
          </p:spPr>
          <p:style>
            <a:lnRef idx="1">
              <a:schemeClr val="accent1"/>
            </a:lnRef>
            <a:fillRef idx="0">
              <a:schemeClr val="accent1"/>
            </a:fillRef>
            <a:effectRef idx="0">
              <a:schemeClr val="accent1"/>
            </a:effectRef>
            <a:fontRef idx="minor">
              <a:schemeClr val="tx1"/>
            </a:fontRef>
          </p:style>
        </p:cxnSp>
        <p:pic>
          <p:nvPicPr>
            <p:cNvPr id="45" name="Image 44"/>
            <p:cNvPicPr>
              <a:picLocks noChangeAspect="1"/>
            </p:cNvPicPr>
            <p:nvPr/>
          </p:nvPicPr>
          <p:blipFill>
            <a:blip r:embed="rId2" cstate="print"/>
            <a:stretch>
              <a:fillRect/>
            </a:stretch>
          </p:blipFill>
          <p:spPr>
            <a:xfrm>
              <a:off x="2992965" y="987208"/>
              <a:ext cx="712956" cy="748764"/>
            </a:xfrm>
            <a:prstGeom prst="rect">
              <a:avLst/>
            </a:prstGeom>
          </p:spPr>
        </p:pic>
        <p:pic>
          <p:nvPicPr>
            <p:cNvPr id="47" name="Image 46"/>
            <p:cNvPicPr>
              <a:picLocks noChangeAspect="1"/>
            </p:cNvPicPr>
            <p:nvPr/>
          </p:nvPicPr>
          <p:blipFill>
            <a:blip r:embed="rId3" cstate="print"/>
            <a:stretch>
              <a:fillRect/>
            </a:stretch>
          </p:blipFill>
          <p:spPr>
            <a:xfrm>
              <a:off x="7148497" y="987208"/>
              <a:ext cx="733888" cy="733888"/>
            </a:xfrm>
            <a:prstGeom prst="rect">
              <a:avLst/>
            </a:prstGeom>
          </p:spPr>
        </p:pic>
        <p:sp>
          <p:nvSpPr>
            <p:cNvPr id="48" name="Rectangle à coins arrondis 47"/>
            <p:cNvSpPr/>
            <p:nvPr/>
          </p:nvSpPr>
          <p:spPr>
            <a:xfrm>
              <a:off x="2198510" y="2067328"/>
              <a:ext cx="1219379" cy="540000"/>
            </a:xfrm>
            <a:prstGeom prst="roundRect">
              <a:avLst>
                <a:gd name="adj" fmla="val 7688"/>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646">
                      <a:lumMod val="75000"/>
                    </a:srgbClr>
                  </a:solidFill>
                </a:rPr>
                <a:t>PMSA</a:t>
              </a:r>
            </a:p>
          </p:txBody>
        </p:sp>
        <p:sp>
          <p:nvSpPr>
            <p:cNvPr id="49" name="Rectangle à coins arrondis 48"/>
            <p:cNvSpPr/>
            <p:nvPr/>
          </p:nvSpPr>
          <p:spPr>
            <a:xfrm>
              <a:off x="5438870" y="2067328"/>
              <a:ext cx="1219379" cy="5400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646">
                      <a:lumMod val="75000"/>
                    </a:srgbClr>
                  </a:solidFill>
                </a:rPr>
                <a:t>DSH</a:t>
              </a:r>
            </a:p>
          </p:txBody>
        </p:sp>
        <p:sp>
          <p:nvSpPr>
            <p:cNvPr id="50" name="Rectangle à coins arrondis 49"/>
            <p:cNvSpPr/>
            <p:nvPr/>
          </p:nvSpPr>
          <p:spPr>
            <a:xfrm>
              <a:off x="2270518" y="3875314"/>
              <a:ext cx="1219379" cy="72000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0070C0"/>
                  </a:solidFill>
                </a:rPr>
                <a:t>Diagnostic éducatif</a:t>
              </a:r>
              <a:endParaRPr lang="fr-FR" dirty="0">
                <a:solidFill>
                  <a:srgbClr val="0070C0"/>
                </a:solidFill>
              </a:endParaRPr>
            </a:p>
          </p:txBody>
        </p:sp>
        <p:sp>
          <p:nvSpPr>
            <p:cNvPr id="51" name="Rectangle à coins arrondis 50"/>
            <p:cNvSpPr/>
            <p:nvPr/>
          </p:nvSpPr>
          <p:spPr>
            <a:xfrm>
              <a:off x="6302966" y="3852475"/>
              <a:ext cx="1219379" cy="720080"/>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Suivi </a:t>
              </a:r>
              <a:r>
                <a:rPr lang="fr-FR" dirty="0" smtClean="0">
                  <a:solidFill>
                    <a:srgbClr val="0070C0"/>
                  </a:solidFill>
                </a:rPr>
                <a:t>ETP :</a:t>
              </a:r>
            </a:p>
            <a:p>
              <a:pPr algn="ctr"/>
              <a:r>
                <a:rPr lang="fr-FR" dirty="0" smtClean="0">
                  <a:solidFill>
                    <a:srgbClr val="0070C0"/>
                  </a:solidFill>
                </a:rPr>
                <a:t>1 à 4 VAD</a:t>
              </a:r>
              <a:endParaRPr lang="fr-FR" dirty="0">
                <a:solidFill>
                  <a:srgbClr val="0070C0"/>
                </a:solidFill>
              </a:endParaRPr>
            </a:p>
          </p:txBody>
        </p:sp>
        <p:sp>
          <p:nvSpPr>
            <p:cNvPr id="52" name="Rectangle à coins arrondis 51"/>
            <p:cNvSpPr/>
            <p:nvPr/>
          </p:nvSpPr>
          <p:spPr>
            <a:xfrm>
              <a:off x="4070718" y="3871717"/>
              <a:ext cx="1219379" cy="72008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79646">
                      <a:lumMod val="75000"/>
                    </a:srgbClr>
                  </a:solidFill>
                </a:rPr>
                <a:t>Schéma</a:t>
              </a:r>
            </a:p>
            <a:p>
              <a:pPr algn="ctr"/>
              <a:r>
                <a:rPr lang="fr-FR" dirty="0">
                  <a:solidFill>
                    <a:srgbClr val="F79646">
                      <a:lumMod val="75000"/>
                    </a:srgbClr>
                  </a:solidFill>
                </a:rPr>
                <a:t>Liens</a:t>
              </a:r>
            </a:p>
          </p:txBody>
        </p:sp>
        <p:sp>
          <p:nvSpPr>
            <p:cNvPr id="53" name="Rectangle à coins arrondis 52"/>
            <p:cNvSpPr/>
            <p:nvPr/>
          </p:nvSpPr>
          <p:spPr>
            <a:xfrm>
              <a:off x="7721761" y="3867528"/>
              <a:ext cx="1219379" cy="720080"/>
            </a:xfrm>
            <a:prstGeom prst="roundRect">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70C0"/>
                  </a:solidFill>
                </a:rPr>
                <a:t>Résumé ETP</a:t>
              </a:r>
            </a:p>
          </p:txBody>
        </p:sp>
        <p:sp>
          <p:nvSpPr>
            <p:cNvPr id="54" name="Rectangle à coins arrondis 53"/>
            <p:cNvSpPr/>
            <p:nvPr/>
          </p:nvSpPr>
          <p:spPr>
            <a:xfrm>
              <a:off x="105521" y="2211344"/>
              <a:ext cx="1312455" cy="5040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F79646">
                      <a:lumMod val="75000"/>
                    </a:srgbClr>
                  </a:solidFill>
                </a:rPr>
                <a:t>Gériatres </a:t>
              </a:r>
              <a:r>
                <a:rPr lang="fr-FR" sz="1600" b="1" dirty="0">
                  <a:solidFill>
                    <a:srgbClr val="F79646">
                      <a:lumMod val="75000"/>
                    </a:srgbClr>
                  </a:solidFill>
                </a:rPr>
                <a:t>H</a:t>
              </a:r>
            </a:p>
            <a:p>
              <a:pPr algn="ctr"/>
              <a:r>
                <a:rPr lang="fr-FR" sz="1600" b="1" dirty="0" smtClean="0">
                  <a:solidFill>
                    <a:srgbClr val="F79646">
                      <a:lumMod val="75000"/>
                    </a:srgbClr>
                  </a:solidFill>
                </a:rPr>
                <a:t>UGA et SSR</a:t>
              </a:r>
              <a:endParaRPr lang="fr-FR" sz="1600" b="1" dirty="0">
                <a:solidFill>
                  <a:srgbClr val="F79646">
                    <a:lumMod val="75000"/>
                  </a:srgbClr>
                </a:solidFill>
              </a:endParaRPr>
            </a:p>
          </p:txBody>
        </p:sp>
        <p:sp>
          <p:nvSpPr>
            <p:cNvPr id="55" name="Rectangle à coins arrondis 54"/>
            <p:cNvSpPr/>
            <p:nvPr/>
          </p:nvSpPr>
          <p:spPr>
            <a:xfrm>
              <a:off x="107504" y="4083552"/>
              <a:ext cx="1312455" cy="50405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0070C0"/>
                  </a:solidFill>
                </a:rPr>
                <a:t>IDE OMAGE</a:t>
              </a:r>
            </a:p>
          </p:txBody>
        </p:sp>
        <p:sp>
          <p:nvSpPr>
            <p:cNvPr id="58" name="Rectangle à coins arrondis 57"/>
            <p:cNvSpPr/>
            <p:nvPr/>
          </p:nvSpPr>
          <p:spPr>
            <a:xfrm>
              <a:off x="2050185" y="5163672"/>
              <a:ext cx="6912000" cy="468000"/>
            </a:xfrm>
            <a:prstGeom prst="roundRect">
              <a:avLst>
                <a:gd name="adj" fmla="val 7688"/>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00B050"/>
                  </a:solidFill>
                </a:rPr>
                <a:t>Portfolio</a:t>
              </a:r>
            </a:p>
          </p:txBody>
        </p:sp>
      </p:grpSp>
      <p:sp>
        <p:nvSpPr>
          <p:cNvPr id="59" name="Rectangle à coins arrondis 58"/>
          <p:cNvSpPr/>
          <p:nvPr/>
        </p:nvSpPr>
        <p:spPr>
          <a:xfrm>
            <a:off x="0" y="5373216"/>
            <a:ext cx="1979712"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00B050"/>
                </a:solidFill>
              </a:rPr>
              <a:t>Médecin traitant,  IDEL, IDE SSIAD, Kiné…</a:t>
            </a:r>
            <a:endParaRPr lang="fr-FR" sz="1600" b="1" dirty="0">
              <a:solidFill>
                <a:srgbClr val="00B050"/>
              </a:solidFill>
            </a:endParaRPr>
          </a:p>
        </p:txBody>
      </p:sp>
      <p:sp>
        <p:nvSpPr>
          <p:cNvPr id="19" name="Rectangle à coins arrondis 18"/>
          <p:cNvSpPr/>
          <p:nvPr/>
        </p:nvSpPr>
        <p:spPr>
          <a:xfrm>
            <a:off x="-108520" y="3284984"/>
            <a:ext cx="2160000" cy="684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rgbClr val="00B050"/>
                </a:solidFill>
              </a:rPr>
              <a:t>Médecin traitant, Pharmacien d’officine</a:t>
            </a:r>
            <a:endParaRPr lang="fr-FR" sz="1600" b="1" dirty="0">
              <a:solidFill>
                <a:srgbClr val="00B050"/>
              </a:solidFill>
            </a:endParaRPr>
          </a:p>
        </p:txBody>
      </p:sp>
      <p:sp>
        <p:nvSpPr>
          <p:cNvPr id="20" name="Rectangle à coins arrondis 19"/>
          <p:cNvSpPr/>
          <p:nvPr/>
        </p:nvSpPr>
        <p:spPr>
          <a:xfrm>
            <a:off x="5148064" y="3140968"/>
            <a:ext cx="1764000" cy="540000"/>
          </a:xfrm>
          <a:prstGeom prst="roundRect">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79646">
                    <a:lumMod val="75000"/>
                  </a:srgbClr>
                </a:solidFill>
              </a:rPr>
              <a:t>Tableau médicamenteux</a:t>
            </a:r>
            <a:endParaRPr lang="fr-FR" dirty="0">
              <a:solidFill>
                <a:srgbClr val="F79646">
                  <a:lumMod val="75000"/>
                </a:srgbClr>
              </a:solidFill>
            </a:endParaRPr>
          </a:p>
        </p:txBody>
      </p:sp>
    </p:spTree>
    <p:extLst>
      <p:ext uri="{BB962C8B-B14F-4D97-AF65-F5344CB8AC3E}">
        <p14:creationId xmlns:p14="http://schemas.microsoft.com/office/powerpoint/2010/main" xmlns="" val="3055715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00FF"/>
                </a:solidFill>
              </a:rPr>
              <a:t>Compétences emblématiques pour les PA polypathologiques</a:t>
            </a:r>
            <a:r>
              <a:rPr lang="fr-FR" sz="2800" b="1" dirty="0">
                <a:solidFill>
                  <a:srgbClr val="0000FF"/>
                </a:solidFill>
              </a:rPr>
              <a:t> </a:t>
            </a:r>
            <a:r>
              <a:rPr lang="fr-FR" sz="2800" b="1" dirty="0" smtClean="0">
                <a:solidFill>
                  <a:srgbClr val="0000FF"/>
                </a:solidFill>
              </a:rPr>
              <a:t>Omage</a:t>
            </a:r>
            <a:endParaRPr lang="fr-FR" sz="2800" b="1" dirty="0">
              <a:solidFill>
                <a:srgbClr val="0000FF"/>
              </a:solidFill>
            </a:endParaRP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2485393545"/>
              </p:ext>
            </p:extLst>
          </p:nvPr>
        </p:nvGraphicFramePr>
        <p:xfrm>
          <a:off x="251520" y="1556792"/>
          <a:ext cx="8568952" cy="5009616"/>
        </p:xfrm>
        <a:graphic>
          <a:graphicData uri="http://schemas.openxmlformats.org/drawingml/2006/table">
            <a:tbl>
              <a:tblPr firstRow="1" firstCol="1" lastRow="1" lastCol="1" bandRow="1" bandCol="1">
                <a:tableStyleId>{5C22544A-7EE6-4342-B048-85BDC9FD1C3A}</a:tableStyleId>
              </a:tblPr>
              <a:tblGrid>
                <a:gridCol w="504056"/>
                <a:gridCol w="5544616"/>
                <a:gridCol w="2520280"/>
              </a:tblGrid>
              <a:tr h="504000">
                <a:tc gridSpan="2">
                  <a:txBody>
                    <a:bodyPr/>
                    <a:lstStyle/>
                    <a:p>
                      <a:pPr marL="7620" algn="ctr">
                        <a:lnSpc>
                          <a:spcPct val="115000"/>
                        </a:lnSpc>
                        <a:spcAft>
                          <a:spcPts val="0"/>
                        </a:spcAft>
                      </a:pPr>
                      <a:r>
                        <a:rPr lang="fr-FR" sz="1600" dirty="0" smtClean="0">
                          <a:solidFill>
                            <a:schemeClr val="tx1"/>
                          </a:solidFill>
                          <a:effectLst/>
                        </a:rPr>
                        <a:t>Compétences</a:t>
                      </a:r>
                      <a:endParaRPr lang="fr-FR" sz="16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fr-FR"/>
                    </a:p>
                  </a:txBody>
                  <a:tcPr/>
                </a:tc>
                <a:tc>
                  <a:txBody>
                    <a:bodyPr/>
                    <a:lstStyle/>
                    <a:p>
                      <a:pPr algn="ctr">
                        <a:lnSpc>
                          <a:spcPct val="115000"/>
                        </a:lnSpc>
                        <a:spcAft>
                          <a:spcPts val="0"/>
                        </a:spcAft>
                      </a:pPr>
                      <a:r>
                        <a:rPr lang="fr-FR" sz="1600" dirty="0">
                          <a:solidFill>
                            <a:schemeClr val="tx1"/>
                          </a:solidFill>
                          <a:effectLst/>
                        </a:rPr>
                        <a:t>Personnalisation</a:t>
                      </a:r>
                      <a:endParaRPr lang="fr-FR" sz="16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dirty="0">
                          <a:solidFill>
                            <a:schemeClr val="tx1"/>
                          </a:solidFill>
                          <a:effectLst/>
                        </a:rPr>
                        <a:t>1</a:t>
                      </a:r>
                      <a:endParaRPr lang="fr-FR" sz="18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effectLst/>
                        </a:rPr>
                        <a:t>Connaître ses maladies </a:t>
                      </a:r>
                      <a:r>
                        <a:rPr lang="fr-FR" sz="1800" dirty="0" smtClean="0">
                          <a:effectLst/>
                        </a:rPr>
                        <a:t>/S’expliquer </a:t>
                      </a:r>
                      <a:r>
                        <a:rPr lang="fr-FR" sz="1800" dirty="0">
                          <a:effectLst/>
                        </a:rPr>
                        <a:t>les liens entre ses symptômes et ses maladies et entre ses maladies</a:t>
                      </a:r>
                      <a:endParaRPr lang="fr-FR" sz="18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b="1" dirty="0">
                          <a:solidFill>
                            <a:schemeClr val="tx1"/>
                          </a:solidFill>
                          <a:effectLst/>
                        </a:rPr>
                        <a:t>2</a:t>
                      </a:r>
                      <a:endParaRPr lang="fr-FR" sz="1800" b="1"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effectLst/>
                        </a:rPr>
                        <a:t>Connaître et s’expliquer les liens entre ses maladies et ses traitements </a:t>
                      </a:r>
                      <a:endParaRPr lang="fr-FR" sz="18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b="1" dirty="0" smtClean="0">
                          <a:solidFill>
                            <a:srgbClr val="FF0000"/>
                          </a:solidFill>
                          <a:effectLst/>
                        </a:rPr>
                        <a:t>3</a:t>
                      </a:r>
                      <a:endParaRPr lang="fr-FR" sz="1800" b="1"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solidFill>
                            <a:srgbClr val="FF0000"/>
                          </a:solidFill>
                          <a:effectLst/>
                        </a:rPr>
                        <a:t>Réagir de façon précoce aux signes d’alerte de déstabilisation de ses maladies et/ ou de ses traitements</a:t>
                      </a:r>
                      <a:endParaRPr lang="fr-FR" sz="1800"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b="1" dirty="0" smtClean="0">
                          <a:solidFill>
                            <a:srgbClr val="FF0000"/>
                          </a:solidFill>
                          <a:effectLst/>
                        </a:rPr>
                        <a:t>4</a:t>
                      </a:r>
                      <a:endParaRPr lang="fr-FR" sz="1800" b="1"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solidFill>
                            <a:srgbClr val="FF0000"/>
                          </a:solidFill>
                          <a:effectLst/>
                        </a:rPr>
                        <a:t>Réagir préventivement aux situations à risque de déstabilisation de ses maladies et /ou de ses traitements</a:t>
                      </a:r>
                      <a:endParaRPr lang="fr-FR" sz="1800"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dirty="0" smtClean="0">
                          <a:solidFill>
                            <a:srgbClr val="FF0000"/>
                          </a:solidFill>
                          <a:effectLst/>
                        </a:rPr>
                        <a:t>5</a:t>
                      </a:r>
                      <a:endParaRPr lang="fr-FR" sz="1800"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solidFill>
                            <a:srgbClr val="FF0000"/>
                          </a:solidFill>
                          <a:effectLst/>
                        </a:rPr>
                        <a:t>Gérer son traitement au quotidien  </a:t>
                      </a:r>
                      <a:endParaRPr lang="fr-FR" sz="1800" dirty="0">
                        <a:solidFill>
                          <a:srgbClr val="FF0000"/>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marL="7620" algn="ctr">
                        <a:lnSpc>
                          <a:spcPct val="115000"/>
                        </a:lnSpc>
                        <a:spcAft>
                          <a:spcPts val="0"/>
                        </a:spcAft>
                      </a:pPr>
                      <a:r>
                        <a:rPr lang="fr-FR" sz="1800" dirty="0">
                          <a:solidFill>
                            <a:schemeClr val="tx1"/>
                          </a:solidFill>
                          <a:effectLst/>
                        </a:rPr>
                        <a:t>6</a:t>
                      </a:r>
                      <a:endParaRPr lang="fr-FR" sz="18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7620" algn="l">
                        <a:lnSpc>
                          <a:spcPct val="115000"/>
                        </a:lnSpc>
                        <a:spcAft>
                          <a:spcPts val="0"/>
                        </a:spcAft>
                      </a:pPr>
                      <a:r>
                        <a:rPr lang="fr-FR" sz="1800" dirty="0">
                          <a:effectLst/>
                        </a:rPr>
                        <a:t>Gérer son parcours de soins et son suivi </a:t>
                      </a:r>
                      <a:endParaRPr lang="fr-FR" sz="18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algn="ctr">
                        <a:lnSpc>
                          <a:spcPct val="115000"/>
                        </a:lnSpc>
                        <a:spcAft>
                          <a:spcPts val="0"/>
                        </a:spcAft>
                      </a:pPr>
                      <a:r>
                        <a:rPr lang="fr-FR" sz="1800" dirty="0">
                          <a:solidFill>
                            <a:schemeClr val="tx1"/>
                          </a:solidFill>
                          <a:effectLst/>
                        </a:rPr>
                        <a:t>7</a:t>
                      </a:r>
                      <a:endParaRPr lang="fr-FR" sz="18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800" dirty="0">
                          <a:effectLst/>
                        </a:rPr>
                        <a:t>Mettre en œuvre une alimentation adaptée à ses </a:t>
                      </a:r>
                      <a:r>
                        <a:rPr lang="fr-FR" sz="1800" dirty="0" smtClean="0">
                          <a:effectLst/>
                        </a:rPr>
                        <a:t>pathologies</a:t>
                      </a:r>
                      <a:endParaRPr lang="fr-FR" sz="1800" dirty="0">
                        <a:effectLst/>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1590"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0000">
                <a:tc>
                  <a:txBody>
                    <a:bodyPr/>
                    <a:lstStyle/>
                    <a:p>
                      <a:pPr algn="ctr">
                        <a:lnSpc>
                          <a:spcPct val="115000"/>
                        </a:lnSpc>
                        <a:spcAft>
                          <a:spcPts val="0"/>
                        </a:spcAft>
                      </a:pPr>
                      <a:r>
                        <a:rPr lang="fr-FR" sz="1800" dirty="0">
                          <a:solidFill>
                            <a:schemeClr val="tx1"/>
                          </a:solidFill>
                          <a:effectLst/>
                        </a:rPr>
                        <a:t>8</a:t>
                      </a:r>
                      <a:endParaRPr lang="fr-FR" sz="1800" dirty="0">
                        <a:solidFill>
                          <a:schemeClr val="tx1"/>
                        </a:solidFill>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800" b="0" dirty="0">
                          <a:solidFill>
                            <a:schemeClr val="tx1"/>
                          </a:solidFill>
                          <a:effectLst/>
                        </a:rPr>
                        <a:t>Mettre en œuvre </a:t>
                      </a:r>
                      <a:r>
                        <a:rPr lang="fr-FR" sz="1800" b="0" dirty="0" smtClean="0">
                          <a:solidFill>
                            <a:schemeClr val="tx1"/>
                          </a:solidFill>
                          <a:effectLst/>
                        </a:rPr>
                        <a:t>une </a:t>
                      </a:r>
                      <a:r>
                        <a:rPr lang="fr-FR" sz="1800" b="0" dirty="0">
                          <a:solidFill>
                            <a:schemeClr val="tx1"/>
                          </a:solidFill>
                          <a:effectLst/>
                        </a:rPr>
                        <a:t>activité physique adaptée à ses </a:t>
                      </a:r>
                      <a:r>
                        <a:rPr lang="fr-FR" sz="1800" b="0" dirty="0" smtClean="0">
                          <a:solidFill>
                            <a:schemeClr val="tx1"/>
                          </a:solidFill>
                          <a:effectLst/>
                        </a:rPr>
                        <a:t>pathologies</a:t>
                      </a:r>
                      <a:endParaRPr lang="fr-FR" sz="1800" b="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15000"/>
                        </a:lnSpc>
                        <a:spcAft>
                          <a:spcPts val="0"/>
                        </a:spcAft>
                      </a:pPr>
                      <a:r>
                        <a:rPr lang="fr-FR" sz="1400" dirty="0">
                          <a:effectLst/>
                        </a:rPr>
                        <a:t> </a:t>
                      </a:r>
                      <a:endParaRPr lang="fr-FR" sz="1400" dirty="0">
                        <a:effectLst/>
                        <a:latin typeface="Times New Roman"/>
                        <a:ea typeface="Times New Roman"/>
                      </a:endParaRPr>
                    </a:p>
                  </a:txBody>
                  <a:tcPr marL="120112" marR="12011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xmlns="" val="1831013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00FF"/>
                </a:solidFill>
              </a:rPr>
              <a:t>Nombre de patients bénéficiaires en 2016</a:t>
            </a:r>
            <a:endParaRPr lang="fr-FR" sz="2800" b="1" dirty="0">
              <a:solidFill>
                <a:srgbClr val="0000FF"/>
              </a:solidFill>
            </a:endParaRPr>
          </a:p>
        </p:txBody>
      </p:sp>
      <p:sp>
        <p:nvSpPr>
          <p:cNvPr id="3" name="Espace réservé du contenu 2"/>
          <p:cNvSpPr>
            <a:spLocks noGrp="1"/>
          </p:cNvSpPr>
          <p:nvPr>
            <p:ph idx="1"/>
          </p:nvPr>
        </p:nvSpPr>
        <p:spPr>
          <a:xfrm>
            <a:off x="457200" y="1600200"/>
            <a:ext cx="8460000" cy="5112000"/>
          </a:xfrm>
        </p:spPr>
        <p:txBody>
          <a:bodyPr>
            <a:normAutofit/>
          </a:bodyPr>
          <a:lstStyle/>
          <a:p>
            <a:r>
              <a:rPr lang="fr-FR" sz="2400" b="1" dirty="0" smtClean="0"/>
              <a:t>53 patients ont bénéficié du diagnostic éducatif</a:t>
            </a:r>
          </a:p>
          <a:p>
            <a:endParaRPr lang="fr-FR" sz="2400" b="1" dirty="0" smtClean="0"/>
          </a:p>
          <a:p>
            <a:r>
              <a:rPr lang="fr-FR" sz="2400" b="1" dirty="0"/>
              <a:t>84</a:t>
            </a:r>
            <a:r>
              <a:rPr lang="fr-FR" sz="2400" b="1" dirty="0" smtClean="0"/>
              <a:t>%  (n=45) ont bénéficié du schéma liens</a:t>
            </a:r>
          </a:p>
          <a:p>
            <a:endParaRPr lang="fr-FR" sz="2400" b="1" dirty="0" smtClean="0"/>
          </a:p>
          <a:p>
            <a:pPr marL="342900" lvl="1" indent="-342900">
              <a:buFont typeface="Arial" panose="020B0604020202020204" pitchFamily="34" charset="0"/>
              <a:buChar char="•"/>
            </a:pPr>
            <a:r>
              <a:rPr lang="fr-FR" sz="2400" b="1" dirty="0"/>
              <a:t>72% </a:t>
            </a:r>
            <a:r>
              <a:rPr lang="fr-FR" sz="2400" b="1" dirty="0" smtClean="0"/>
              <a:t> (n=34) ont bénéficié </a:t>
            </a:r>
            <a:r>
              <a:rPr lang="fr-FR" sz="2400" b="1" dirty="0"/>
              <a:t>du suivi à domicile </a:t>
            </a:r>
            <a:r>
              <a:rPr lang="fr-FR" sz="2400" b="1" dirty="0" smtClean="0"/>
              <a:t>:</a:t>
            </a:r>
            <a:endParaRPr lang="fr-FR" sz="2400" b="1" dirty="0"/>
          </a:p>
          <a:p>
            <a:pPr lvl="1">
              <a:lnSpc>
                <a:spcPct val="80000"/>
              </a:lnSpc>
            </a:pPr>
            <a:r>
              <a:rPr lang="fr-FR" sz="2400" b="1" dirty="0" smtClean="0"/>
              <a:t>1 </a:t>
            </a:r>
            <a:r>
              <a:rPr lang="fr-FR" sz="2400" b="1" dirty="0"/>
              <a:t>VAD :  </a:t>
            </a:r>
            <a:r>
              <a:rPr lang="fr-FR" sz="2400" b="1" dirty="0" smtClean="0"/>
              <a:t>8 %  </a:t>
            </a:r>
            <a:r>
              <a:rPr lang="fr-FR" sz="2400" dirty="0" smtClean="0"/>
              <a:t>(n=3)   </a:t>
            </a:r>
            <a:r>
              <a:rPr lang="fr-FR" sz="2400" b="1" dirty="0" smtClean="0"/>
              <a:t>2 </a:t>
            </a:r>
            <a:r>
              <a:rPr lang="fr-FR" sz="2400" b="1" dirty="0"/>
              <a:t>à 3 VAD : 26% </a:t>
            </a:r>
            <a:r>
              <a:rPr lang="fr-FR" sz="2400" b="1" dirty="0" smtClean="0"/>
              <a:t> (n= </a:t>
            </a:r>
            <a:r>
              <a:rPr lang="fr-FR" sz="2400" dirty="0" smtClean="0"/>
              <a:t>9) </a:t>
            </a:r>
            <a:r>
              <a:rPr lang="fr-FR" sz="2400" b="1" dirty="0" smtClean="0"/>
              <a:t>4 </a:t>
            </a:r>
            <a:r>
              <a:rPr lang="fr-FR" sz="2400" b="1" dirty="0"/>
              <a:t>VAD </a:t>
            </a:r>
            <a:r>
              <a:rPr lang="fr-FR" sz="2400" b="1" dirty="0" smtClean="0"/>
              <a:t>:</a:t>
            </a:r>
            <a:r>
              <a:rPr lang="fr-FR" sz="2400" dirty="0"/>
              <a:t>  </a:t>
            </a:r>
            <a:r>
              <a:rPr lang="fr-FR" sz="2400" b="1" dirty="0"/>
              <a:t>64</a:t>
            </a:r>
            <a:r>
              <a:rPr lang="fr-FR" sz="2400" b="1" dirty="0" smtClean="0"/>
              <a:t>% </a:t>
            </a:r>
            <a:r>
              <a:rPr lang="fr-FR" sz="2400" dirty="0" smtClean="0"/>
              <a:t>(n=22)</a:t>
            </a:r>
          </a:p>
          <a:p>
            <a:pPr lvl="1">
              <a:lnSpc>
                <a:spcPct val="80000"/>
              </a:lnSpc>
            </a:pPr>
            <a:r>
              <a:rPr lang="fr-FR" sz="2400" dirty="0" smtClean="0"/>
              <a:t>Soit un </a:t>
            </a:r>
            <a:r>
              <a:rPr lang="fr-FR" sz="2400" dirty="0"/>
              <a:t>total de 123  VAD </a:t>
            </a:r>
            <a:endParaRPr lang="fr-FR" sz="2400" dirty="0" smtClean="0"/>
          </a:p>
          <a:p>
            <a:pPr marL="457200" lvl="1" indent="0">
              <a:lnSpc>
                <a:spcPct val="80000"/>
              </a:lnSpc>
              <a:buNone/>
            </a:pPr>
            <a:endParaRPr lang="fr-FR" sz="2400" dirty="0" smtClean="0"/>
          </a:p>
          <a:p>
            <a:pPr marL="342900" lvl="1" indent="-342900">
              <a:buFont typeface="Arial" pitchFamily="34" charset="0"/>
              <a:buChar char="•"/>
            </a:pPr>
            <a:r>
              <a:rPr lang="fr-FR" sz="2400" b="1" dirty="0"/>
              <a:t>52 </a:t>
            </a:r>
            <a:r>
              <a:rPr lang="fr-FR" sz="2400" b="1" dirty="0" smtClean="0"/>
              <a:t>%  </a:t>
            </a:r>
            <a:r>
              <a:rPr lang="fr-FR" sz="2400" b="1" dirty="0"/>
              <a:t>patients </a:t>
            </a:r>
            <a:r>
              <a:rPr lang="fr-FR" sz="2400" b="1" dirty="0" smtClean="0"/>
              <a:t>suivis à domicile ont une Idel/Ide SSIAD</a:t>
            </a:r>
          </a:p>
          <a:p>
            <a:pPr marL="342900" lvl="1" indent="-342900">
              <a:buFont typeface="Arial" pitchFamily="34" charset="0"/>
              <a:buChar char="•"/>
            </a:pPr>
            <a:endParaRPr lang="fr-FR" sz="2000" b="1" dirty="0" smtClean="0"/>
          </a:p>
        </p:txBody>
      </p:sp>
    </p:spTree>
    <p:extLst>
      <p:ext uri="{BB962C8B-B14F-4D97-AF65-F5344CB8AC3E}">
        <p14:creationId xmlns:p14="http://schemas.microsoft.com/office/powerpoint/2010/main" xmlns="" val="3297994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solidFill>
                  <a:srgbClr val="0000FF"/>
                </a:solidFill>
              </a:rPr>
              <a:t>Séance du diagnostic éducatif </a:t>
            </a:r>
            <a:endParaRPr lang="fr-FR" sz="2800" b="1" dirty="0">
              <a:solidFill>
                <a:srgbClr val="0000FF"/>
              </a:solidFill>
            </a:endParaRPr>
          </a:p>
        </p:txBody>
      </p:sp>
      <p:sp>
        <p:nvSpPr>
          <p:cNvPr id="3" name="Espace réservé du contenu 2"/>
          <p:cNvSpPr>
            <a:spLocks noGrp="1"/>
          </p:cNvSpPr>
          <p:nvPr>
            <p:ph idx="1"/>
          </p:nvPr>
        </p:nvSpPr>
        <p:spPr>
          <a:xfrm>
            <a:off x="323528" y="1773392"/>
            <a:ext cx="8784000" cy="4932000"/>
          </a:xfrm>
        </p:spPr>
        <p:txBody>
          <a:bodyPr>
            <a:noAutofit/>
          </a:bodyPr>
          <a:lstStyle/>
          <a:p>
            <a:pPr marL="0" lvl="1" indent="0">
              <a:buNone/>
            </a:pPr>
            <a:r>
              <a:rPr lang="fr-FR" sz="2400" b="1" dirty="0" smtClean="0">
                <a:solidFill>
                  <a:srgbClr val="0000FF"/>
                </a:solidFill>
                <a:latin typeface="+mj-lt"/>
                <a:ea typeface="+mj-ea"/>
                <a:cs typeface="+mj-cs"/>
              </a:rPr>
              <a:t>Intervenant : </a:t>
            </a:r>
            <a:r>
              <a:rPr lang="fr-FR" sz="2400" dirty="0" smtClean="0"/>
              <a:t>infirmière Omage</a:t>
            </a:r>
          </a:p>
          <a:p>
            <a:pPr marL="0" lvl="1" indent="0">
              <a:buNone/>
            </a:pPr>
            <a:endParaRPr lang="fr-FR" sz="2400" dirty="0" smtClean="0"/>
          </a:p>
          <a:p>
            <a:pPr marL="0" indent="0">
              <a:buNone/>
            </a:pPr>
            <a:r>
              <a:rPr lang="fr-FR" sz="2400" b="1" dirty="0" smtClean="0">
                <a:solidFill>
                  <a:srgbClr val="0000FF"/>
                </a:solidFill>
                <a:latin typeface="+mj-lt"/>
                <a:ea typeface="+mj-ea"/>
                <a:cs typeface="+mj-cs"/>
              </a:rPr>
              <a:t>Pré requis :</a:t>
            </a:r>
          </a:p>
          <a:p>
            <a:pPr marL="271463" lvl="1" indent="-203200"/>
            <a:r>
              <a:rPr lang="fr-FR" sz="2400" dirty="0"/>
              <a:t>PMSA </a:t>
            </a:r>
            <a:endParaRPr lang="fr-FR" sz="2400" dirty="0" smtClean="0"/>
          </a:p>
          <a:p>
            <a:pPr marL="271463" lvl="1" indent="-203200">
              <a:buNone/>
            </a:pPr>
            <a:endParaRPr lang="fr-FR" sz="2400" dirty="0"/>
          </a:p>
          <a:p>
            <a:pPr marL="0" lvl="1" indent="0">
              <a:buNone/>
            </a:pPr>
            <a:r>
              <a:rPr lang="fr-FR" sz="2400" b="1" dirty="0" smtClean="0">
                <a:solidFill>
                  <a:srgbClr val="0000FF"/>
                </a:solidFill>
                <a:latin typeface="+mj-lt"/>
                <a:ea typeface="+mj-ea"/>
                <a:cs typeface="+mj-cs"/>
              </a:rPr>
              <a:t>Objectifs :</a:t>
            </a:r>
          </a:p>
          <a:p>
            <a:pPr marL="271463" lvl="1" indent="-203200"/>
            <a:r>
              <a:rPr lang="fr-FR" sz="2400" b="1" dirty="0" smtClean="0"/>
              <a:t>S’accorder avec le malade sur ses problèmes</a:t>
            </a:r>
            <a:r>
              <a:rPr lang="fr-FR" sz="2400" dirty="0" smtClean="0"/>
              <a:t> de santé (symptômes et maladies)</a:t>
            </a:r>
          </a:p>
          <a:p>
            <a:pPr marL="271463" lvl="1" indent="-203200"/>
            <a:r>
              <a:rPr lang="fr-FR" sz="2400" b="1" dirty="0" smtClean="0"/>
              <a:t> Recueillir la priorité du moment du malade et son mini-projet</a:t>
            </a:r>
            <a:r>
              <a:rPr lang="fr-FR" sz="2400" dirty="0" smtClean="0"/>
              <a:t>. </a:t>
            </a:r>
          </a:p>
          <a:p>
            <a:pPr marL="271463" lvl="1" indent="-203200">
              <a:buNone/>
            </a:pPr>
            <a:endParaRPr lang="fr-FR" sz="2400" dirty="0" smtClean="0"/>
          </a:p>
          <a:p>
            <a:pPr marL="271463" lvl="1" indent="-203200">
              <a:buNone/>
            </a:pPr>
            <a:r>
              <a:rPr lang="fr-FR" sz="2400" b="1" dirty="0" smtClean="0">
                <a:solidFill>
                  <a:srgbClr val="0000FF"/>
                </a:solidFill>
                <a:latin typeface="+mj-lt"/>
                <a:ea typeface="+mj-ea"/>
                <a:cs typeface="+mj-cs"/>
              </a:rPr>
              <a:t>Outil : </a:t>
            </a:r>
            <a:r>
              <a:rPr lang="fr-FR" sz="2400" dirty="0" smtClean="0"/>
              <a:t>Jeu de cartes</a:t>
            </a:r>
          </a:p>
          <a:p>
            <a:pPr marL="68263" lvl="1" indent="0">
              <a:buNone/>
            </a:pPr>
            <a:endParaRPr lang="fr-FR" sz="1800" dirty="0"/>
          </a:p>
          <a:p>
            <a:pPr marL="457200" lvl="1" indent="0">
              <a:buNone/>
            </a:pPr>
            <a:endParaRPr lang="fr-FR" sz="500" dirty="0" smtClean="0"/>
          </a:p>
          <a:p>
            <a:pPr>
              <a:buNone/>
            </a:pPr>
            <a:endParaRPr lang="fr-FR" sz="1400" b="1" dirty="0" smtClean="0"/>
          </a:p>
          <a:p>
            <a:pPr>
              <a:buFont typeface="Wingdings" pitchFamily="2" charset="2"/>
              <a:buChar char="Ø"/>
            </a:pPr>
            <a:endParaRPr lang="fr-FR" sz="1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2450</TotalTime>
  <Words>1765</Words>
  <Application>Microsoft Office PowerPoint</Application>
  <PresentationFormat>Affichage à l'écran (4:3)</PresentationFormat>
  <Paragraphs>422</Paragraphs>
  <Slides>27</Slides>
  <Notes>13</Notes>
  <HiddenSlides>0</HiddenSlides>
  <MMClips>0</MMClip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Thème Office</vt:lpstr>
      <vt:lpstr>1_Thème Office</vt:lpstr>
      <vt:lpstr>Education thérapeutique des personnes âgées  polypathologiques : à partir de l’expérience Omage Parcours</vt:lpstr>
      <vt:lpstr>Diapositive 2</vt:lpstr>
      <vt:lpstr>Tableau PMSA simplifié</vt:lpstr>
      <vt:lpstr>Le tableau médicamenteux</vt:lpstr>
      <vt:lpstr>Programme Omage Parcours pour une articulation forte hôpital/ville</vt:lpstr>
      <vt:lpstr>Omage Parcours : un dispositif intégré aux soins dans une logique de Parcours</vt:lpstr>
      <vt:lpstr>Compétences emblématiques pour les PA polypathologiques Omage</vt:lpstr>
      <vt:lpstr>Nombre de patients bénéficiaires en 2016</vt:lpstr>
      <vt:lpstr>Séance du diagnostic éducatif </vt:lpstr>
      <vt:lpstr>Outil  « Jeu de carte OMAGE »</vt:lpstr>
      <vt:lpstr>Outil  « Jeu de carte OMAGE »</vt:lpstr>
      <vt:lpstr>Synthèse du diagnostic éducatif</vt:lpstr>
      <vt:lpstr>Synthèse du diagnostic éducatif de Mr WA </vt:lpstr>
      <vt:lpstr>Synthèse à l’issue du diagnostic éducatif de Mr WA </vt:lpstr>
      <vt:lpstr>Séquence du schéma liens</vt:lpstr>
      <vt:lpstr>Déroulé</vt:lpstr>
      <vt:lpstr>Le schéma-liens  </vt:lpstr>
      <vt:lpstr>Schéma -liens : messages clés  …. fil rouge pour le suivi  </vt:lpstr>
      <vt:lpstr>Le suivi à domicile </vt:lpstr>
      <vt:lpstr>Sécuriser la gestion du traitement au quotidien</vt:lpstr>
      <vt:lpstr>Savoir réagir : « Signes d’alerte » « Situations à risque »</vt:lpstr>
      <vt:lpstr>Suivi à domicile : « Savoir réagir » </vt:lpstr>
      <vt:lpstr>Remis  :  Mes problèmes de santé et surveillance de mes traitements </vt:lpstr>
      <vt:lpstr>Remis : « Signes d’alerte » et « Situations à risques »</vt:lpstr>
      <vt:lpstr>Le résumé dans une logique de parcours et pour le malade</vt:lpstr>
      <vt:lpstr>Leçons tirées  </vt:lpstr>
      <vt:lpstr>Diapositive 27</vt:lpstr>
    </vt:vector>
  </TitlesOfParts>
  <Company>APHP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LEGRAIN Sylvie</dc:creator>
  <cp:lastModifiedBy>gwenaelle</cp:lastModifiedBy>
  <cp:revision>332</cp:revision>
  <dcterms:created xsi:type="dcterms:W3CDTF">2017-01-19T13:44:27Z</dcterms:created>
  <dcterms:modified xsi:type="dcterms:W3CDTF">2017-02-03T07:19:29Z</dcterms:modified>
</cp:coreProperties>
</file>