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62" r:id="rId4"/>
    <p:sldId id="263" r:id="rId5"/>
    <p:sldId id="261" r:id="rId6"/>
    <p:sldId id="264" r:id="rId7"/>
    <p:sldId id="265" r:id="rId8"/>
    <p:sldId id="281" r:id="rId9"/>
    <p:sldId id="278" r:id="rId10"/>
    <p:sldId id="279" r:id="rId11"/>
    <p:sldId id="259" r:id="rId12"/>
    <p:sldId id="260" r:id="rId13"/>
    <p:sldId id="276" r:id="rId14"/>
    <p:sldId id="266" r:id="rId15"/>
    <p:sldId id="284" r:id="rId16"/>
    <p:sldId id="282" r:id="rId17"/>
    <p:sldId id="272" r:id="rId18"/>
    <p:sldId id="267" r:id="rId19"/>
    <p:sldId id="270" r:id="rId20"/>
    <p:sldId id="269" r:id="rId21"/>
    <p:sldId id="268" r:id="rId22"/>
    <p:sldId id="271" r:id="rId23"/>
    <p:sldId id="285" r:id="rId24"/>
    <p:sldId id="273" r:id="rId25"/>
    <p:sldId id="274" r:id="rId26"/>
    <p:sldId id="275" r:id="rId27"/>
    <p:sldId id="277" r:id="rId28"/>
    <p:sldId id="283" r:id="rId29"/>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389" autoAdjust="0"/>
    <p:restoredTop sz="94660"/>
  </p:normalViewPr>
  <p:slideViewPr>
    <p:cSldViewPr snapToGrid="0" snapToObjects="1">
      <p:cViewPr varScale="1">
        <p:scale>
          <a:sx n="107" d="100"/>
          <a:sy n="107" d="100"/>
        </p:scale>
        <p:origin x="-96"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40D981-4B34-4044-8F8E-05DE5E7369B5}" type="datetimeFigureOut">
              <a:rPr lang="fr-FR" smtClean="0"/>
              <a:pPr/>
              <a:t>02/02/2017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AFE538-2B1C-6A4C-A74D-22E85C59AAC3}" type="slidenum">
              <a:rPr lang="fr-FR" smtClean="0"/>
              <a:pPr/>
              <a:t>‹N°›</a:t>
            </a:fld>
            <a:endParaRPr lang="fr-FR"/>
          </a:p>
        </p:txBody>
      </p:sp>
    </p:spTree>
    <p:extLst>
      <p:ext uri="{BB962C8B-B14F-4D97-AF65-F5344CB8AC3E}">
        <p14:creationId xmlns:p14="http://schemas.microsoft.com/office/powerpoint/2010/main" val="31703181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Merci</a:t>
            </a:r>
          </a:p>
          <a:p>
            <a:r>
              <a:rPr lang="fr-FR" dirty="0" smtClean="0"/>
              <a:t>Rapporter cette expérience</a:t>
            </a:r>
          </a:p>
          <a:p>
            <a:r>
              <a:rPr lang="fr-FR" dirty="0" smtClean="0"/>
              <a:t>Je</a:t>
            </a:r>
            <a:r>
              <a:rPr lang="fr-FR" baseline="0" dirty="0" smtClean="0"/>
              <a:t> ne suis pas le destinataire</a:t>
            </a:r>
          </a:p>
          <a:p>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solidFill>
                  <a:srgbClr val="1F497D"/>
                </a:solidFill>
              </a:rPr>
              <a:t>Ambitieux de le penser</a:t>
            </a:r>
            <a:endParaRPr lang="fr-FR" baseline="0" dirty="0" smtClean="0">
              <a:solidFill>
                <a:srgbClr val="1F497D"/>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dirty="0" smtClean="0">
                <a:solidFill>
                  <a:srgbClr val="1F497D"/>
                </a:solidFill>
              </a:rPr>
              <a:t>Remanier la mémoire du malheur</a:t>
            </a:r>
            <a:r>
              <a:rPr lang="fr-FR" sz="1200" b="1" baseline="0" dirty="0" smtClean="0">
                <a:solidFill>
                  <a:srgbClr val="1F497D"/>
                </a:solidFill>
              </a:rPr>
              <a:t> B </a:t>
            </a:r>
            <a:r>
              <a:rPr lang="fr-FR" sz="1200" b="1" baseline="0" dirty="0" err="1" smtClean="0">
                <a:solidFill>
                  <a:srgbClr val="1F497D"/>
                </a:solidFill>
              </a:rPr>
              <a:t>Cyrulnick</a:t>
            </a:r>
            <a:endParaRPr lang="fr-FR" sz="1200" b="1" baseline="0" dirty="0" smtClean="0">
              <a:solidFill>
                <a:srgbClr val="1F497D"/>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baseline="0" dirty="0" smtClean="0">
                <a:solidFill>
                  <a:srgbClr val="1F497D"/>
                </a:solidFill>
              </a:rPr>
              <a:t>Mouvement</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solidFill>
                  <a:srgbClr val="1F497D"/>
                </a:solidFill>
              </a:rPr>
              <a:t>Revisiter les souvenirs et les émotions, les encoder différemment pour qu’ils prennent une place différente</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b="1" baseline="0" dirty="0" smtClean="0">
              <a:solidFill>
                <a:srgbClr val="1F497D"/>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dirty="0" smtClean="0">
                <a:solidFill>
                  <a:srgbClr val="1F497D"/>
                </a:solidFill>
              </a:rPr>
              <a:t> Moins soumis au réel douloureux puisque nous parvenons à modifier</a:t>
            </a:r>
            <a:r>
              <a:rPr lang="fr-FR" sz="1200" baseline="0" dirty="0" smtClean="0">
                <a:solidFill>
                  <a:srgbClr val="1F497D"/>
                </a:solidFill>
              </a:rPr>
              <a:t> la représentation du réel</a:t>
            </a:r>
            <a:endParaRPr lang="fr-FR" sz="1200" dirty="0" smtClean="0">
              <a:solidFill>
                <a:srgbClr val="1F497D"/>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solidFill>
                <a:srgbClr val="1F497D"/>
              </a:solidFill>
            </a:endParaRPr>
          </a:p>
          <a:p>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10</a:t>
            </a:fld>
            <a:endParaRPr lang="fr-FR"/>
          </a:p>
        </p:txBody>
      </p:sp>
    </p:spTree>
    <p:extLst>
      <p:ext uri="{BB962C8B-B14F-4D97-AF65-F5344CB8AC3E}">
        <p14:creationId xmlns:p14="http://schemas.microsoft.com/office/powerpoint/2010/main" val="4035801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1" dirty="0" smtClean="0">
                <a:solidFill>
                  <a:srgbClr val="1F497D"/>
                </a:solidFill>
              </a:rPr>
              <a:t>Dans notre proposition aux patients, il y a le temps de l’écriture </a:t>
            </a:r>
          </a:p>
          <a:p>
            <a:pPr marL="0" marR="0" indent="0" algn="l" defTabSz="457200" rtl="0" eaLnBrk="1" fontAlgn="auto" latinLnBrk="0" hangingPunct="1">
              <a:lnSpc>
                <a:spcPct val="100000"/>
              </a:lnSpc>
              <a:spcBef>
                <a:spcPts val="0"/>
              </a:spcBef>
              <a:spcAft>
                <a:spcPts val="0"/>
              </a:spcAft>
              <a:buClrTx/>
              <a:buSzTx/>
              <a:buFontTx/>
              <a:buNone/>
              <a:tabLst/>
              <a:defRPr/>
            </a:pPr>
            <a:r>
              <a:rPr lang="fr-FR" b="1" dirty="0" smtClean="0">
                <a:solidFill>
                  <a:srgbClr val="1F497D"/>
                </a:solidFill>
              </a:rPr>
              <a:t>Développement de l’empathie des soignants</a:t>
            </a:r>
          </a:p>
          <a:p>
            <a:pPr marL="0" marR="0" indent="0" algn="l" defTabSz="457200" rtl="0" eaLnBrk="1" fontAlgn="auto" latinLnBrk="0" hangingPunct="1">
              <a:lnSpc>
                <a:spcPct val="100000"/>
              </a:lnSpc>
              <a:spcBef>
                <a:spcPts val="0"/>
              </a:spcBef>
              <a:spcAft>
                <a:spcPts val="0"/>
              </a:spcAft>
              <a:buClrTx/>
              <a:buSzTx/>
              <a:buFontTx/>
              <a:buNone/>
              <a:tabLst/>
              <a:defRPr/>
            </a:pPr>
            <a:r>
              <a:rPr lang="fr-FR" b="1" dirty="0" smtClean="0">
                <a:solidFill>
                  <a:srgbClr val="1F497D"/>
                </a:solidFill>
              </a:rPr>
              <a:t>sortir de son isolement</a:t>
            </a: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solidFill>
                <a:srgbClr val="1F497D"/>
              </a:solidFill>
            </a:endParaRPr>
          </a:p>
          <a:p>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11</a:t>
            </a:fld>
            <a:endParaRPr lang="fr-FR"/>
          </a:p>
        </p:txBody>
      </p:sp>
    </p:spTree>
    <p:extLst>
      <p:ext uri="{BB962C8B-B14F-4D97-AF65-F5344CB8AC3E}">
        <p14:creationId xmlns:p14="http://schemas.microsoft.com/office/powerpoint/2010/main" val="2321074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dirty="0" smtClean="0">
                <a:solidFill>
                  <a:srgbClr val="1F497D"/>
                </a:solidFill>
              </a:rPr>
              <a:t>ni psychologue, ni </a:t>
            </a:r>
            <a:r>
              <a:rPr lang="fr-FR" sz="1200" b="1" dirty="0" err="1" smtClean="0">
                <a:solidFill>
                  <a:srgbClr val="1F497D"/>
                </a:solidFill>
              </a:rPr>
              <a:t>art-thérapeute</a:t>
            </a:r>
            <a:endParaRPr lang="fr-FR" sz="1200" b="1" dirty="0" smtClean="0">
              <a:solidFill>
                <a:srgbClr val="1F497D"/>
              </a:solidFill>
            </a:endParaRPr>
          </a:p>
          <a:p>
            <a:r>
              <a:rPr lang="fr-FR" sz="1200" dirty="0" smtClean="0">
                <a:solidFill>
                  <a:srgbClr val="1F497D"/>
                </a:solidFill>
              </a:rPr>
              <a:t>Accueillir, écoute active, contenant et bienveillant , et nous ne sommes que </a:t>
            </a:r>
            <a:r>
              <a:rPr lang="fr-FR" sz="1200" baseline="0" dirty="0" smtClean="0">
                <a:solidFill>
                  <a:srgbClr val="1F497D"/>
                </a:solidFill>
              </a:rPr>
              <a:t> facilitateur </a:t>
            </a:r>
            <a:r>
              <a:rPr lang="fr-FR" sz="1200" dirty="0" smtClean="0">
                <a:solidFill>
                  <a:srgbClr val="1F497D"/>
                </a:solidFill>
              </a:rPr>
              <a:t>bref ce qu’on requiert comme compétences pour faire</a:t>
            </a:r>
            <a:r>
              <a:rPr lang="fr-FR" sz="1200" baseline="0" dirty="0" smtClean="0">
                <a:solidFill>
                  <a:srgbClr val="1F497D"/>
                </a:solidFill>
              </a:rPr>
              <a:t> de l’ETP</a:t>
            </a:r>
          </a:p>
          <a:p>
            <a:r>
              <a:rPr lang="fr-FR" sz="1200" baseline="0" dirty="0" smtClean="0">
                <a:solidFill>
                  <a:srgbClr val="1F497D"/>
                </a:solidFill>
              </a:rPr>
              <a:t>Etre authentique</a:t>
            </a:r>
          </a:p>
          <a:p>
            <a:r>
              <a:rPr lang="fr-FR" sz="1200" baseline="0" dirty="0" smtClean="0">
                <a:solidFill>
                  <a:srgbClr val="1F497D"/>
                </a:solidFill>
              </a:rPr>
              <a:t>Ne pas se sentir obliger d’apporter une solution</a:t>
            </a:r>
          </a:p>
          <a:p>
            <a:r>
              <a:rPr lang="fr-FR" sz="1200" baseline="0" dirty="0" smtClean="0">
                <a:solidFill>
                  <a:srgbClr val="1F497D"/>
                </a:solidFill>
              </a:rPr>
              <a:t>Pas une thérapie expresse</a:t>
            </a:r>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12</a:t>
            </a:fld>
            <a:endParaRPr lang="fr-FR"/>
          </a:p>
        </p:txBody>
      </p:sp>
    </p:spTree>
    <p:extLst>
      <p:ext uri="{BB962C8B-B14F-4D97-AF65-F5344CB8AC3E}">
        <p14:creationId xmlns:p14="http://schemas.microsoft.com/office/powerpoint/2010/main" val="3395979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Oreilles soignants et patients ++</a:t>
            </a:r>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13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Humour</a:t>
            </a:r>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14</a:t>
            </a:fld>
            <a:endParaRPr lang="fr-FR"/>
          </a:p>
        </p:txBody>
      </p:sp>
    </p:spTree>
    <p:extLst>
      <p:ext uri="{BB962C8B-B14F-4D97-AF65-F5344CB8AC3E}">
        <p14:creationId xmlns:p14="http://schemas.microsoft.com/office/powerpoint/2010/main" val="1642421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Humour</a:t>
            </a:r>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15</a:t>
            </a:fld>
            <a:endParaRPr lang="fr-FR"/>
          </a:p>
        </p:txBody>
      </p:sp>
    </p:spTree>
    <p:extLst>
      <p:ext uri="{BB962C8B-B14F-4D97-AF65-F5344CB8AC3E}">
        <p14:creationId xmlns:p14="http://schemas.microsoft.com/office/powerpoint/2010/main" val="2943145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Tragi comique</a:t>
            </a:r>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16</a:t>
            </a:fld>
            <a:endParaRPr lang="fr-FR"/>
          </a:p>
        </p:txBody>
      </p:sp>
    </p:spTree>
    <p:extLst>
      <p:ext uri="{BB962C8B-B14F-4D97-AF65-F5344CB8AC3E}">
        <p14:creationId xmlns:p14="http://schemas.microsoft.com/office/powerpoint/2010/main" val="3985889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Réconciliation</a:t>
            </a:r>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17</a:t>
            </a:fld>
            <a:endParaRPr lang="fr-FR"/>
          </a:p>
        </p:txBody>
      </p:sp>
    </p:spTree>
    <p:extLst>
      <p:ext uri="{BB962C8B-B14F-4D97-AF65-F5344CB8AC3E}">
        <p14:creationId xmlns:p14="http://schemas.microsoft.com/office/powerpoint/2010/main" val="4234107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Reconciliation</a:t>
            </a:r>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18</a:t>
            </a:fld>
            <a:endParaRPr lang="fr-FR"/>
          </a:p>
        </p:txBody>
      </p:sp>
    </p:spTree>
    <p:extLst>
      <p:ext uri="{BB962C8B-B14F-4D97-AF65-F5344CB8AC3E}">
        <p14:creationId xmlns:p14="http://schemas.microsoft.com/office/powerpoint/2010/main" val="3398417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Tendre</a:t>
            </a:r>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19</a:t>
            </a:fld>
            <a:endParaRPr lang="fr-FR"/>
          </a:p>
        </p:txBody>
      </p:sp>
    </p:spTree>
    <p:extLst>
      <p:ext uri="{BB962C8B-B14F-4D97-AF65-F5344CB8AC3E}">
        <p14:creationId xmlns:p14="http://schemas.microsoft.com/office/powerpoint/2010/main" val="2972731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C’est d’abord la surprise, la méfiance </a:t>
            </a:r>
            <a:r>
              <a:rPr lang="fr-FR" b="1" dirty="0" smtClean="0"/>
              <a:t>Se déroule</a:t>
            </a:r>
            <a:r>
              <a:rPr lang="fr-FR" b="1" baseline="0" dirty="0" smtClean="0"/>
              <a:t> dans le cadre d’un </a:t>
            </a:r>
            <a:r>
              <a:rPr lang="fr-FR" b="1" baseline="0" dirty="0" err="1" smtClean="0"/>
              <a:t>Hds</a:t>
            </a:r>
            <a:r>
              <a:rPr lang="fr-FR" b="1" baseline="0" dirty="0" smtClean="0"/>
              <a:t> où </a:t>
            </a:r>
            <a:r>
              <a:rPr lang="fr-FR" b="1" baseline="0" dirty="0" err="1" smtClean="0"/>
              <a:t>etp</a:t>
            </a:r>
            <a:r>
              <a:rPr lang="fr-FR" b="1" baseline="0" dirty="0" smtClean="0"/>
              <a:t> intégré aux soins</a:t>
            </a:r>
            <a:endParaRPr lang="fr-FR" baseline="0" dirty="0" smtClean="0"/>
          </a:p>
          <a:p>
            <a:r>
              <a:rPr lang="fr-FR" baseline="0" dirty="0" smtClean="0"/>
              <a:t>Puis beaucoup se lance</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dirty="0" smtClean="0">
                <a:solidFill>
                  <a:srgbClr val="1F497D"/>
                </a:solidFill>
              </a:rPr>
              <a:t>Rendre visible la pensée</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dirty="0" smtClean="0">
                <a:solidFill>
                  <a:srgbClr val="1F497D"/>
                </a:solidFill>
              </a:rPr>
              <a:t>Permettre une mise  à distance l’anxiété</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dirty="0" smtClean="0">
              <a:solidFill>
                <a:srgbClr val="1F497D"/>
              </a:solidFill>
            </a:endParaRPr>
          </a:p>
          <a:p>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2</a:t>
            </a:fld>
            <a:endParaRPr lang="fr-FR"/>
          </a:p>
        </p:txBody>
      </p:sp>
    </p:spTree>
    <p:extLst>
      <p:ext uri="{BB962C8B-B14F-4D97-AF65-F5344CB8AC3E}">
        <p14:creationId xmlns:p14="http://schemas.microsoft.com/office/powerpoint/2010/main" val="722520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Tragique</a:t>
            </a:r>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20</a:t>
            </a:fld>
            <a:endParaRPr lang="fr-FR"/>
          </a:p>
        </p:txBody>
      </p:sp>
    </p:spTree>
    <p:extLst>
      <p:ext uri="{BB962C8B-B14F-4D97-AF65-F5344CB8AC3E}">
        <p14:creationId xmlns:p14="http://schemas.microsoft.com/office/powerpoint/2010/main" val="160824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Emouvant</a:t>
            </a:r>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21</a:t>
            </a:fld>
            <a:endParaRPr lang="fr-FR"/>
          </a:p>
        </p:txBody>
      </p:sp>
    </p:spTree>
    <p:extLst>
      <p:ext uri="{BB962C8B-B14F-4D97-AF65-F5344CB8AC3E}">
        <p14:creationId xmlns:p14="http://schemas.microsoft.com/office/powerpoint/2010/main" val="2185581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Fait face</a:t>
            </a:r>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22</a:t>
            </a:fld>
            <a:endParaRPr lang="fr-FR"/>
          </a:p>
        </p:txBody>
      </p:sp>
    </p:spTree>
    <p:extLst>
      <p:ext uri="{BB962C8B-B14F-4D97-AF65-F5344CB8AC3E}">
        <p14:creationId xmlns:p14="http://schemas.microsoft.com/office/powerpoint/2010/main" val="4135148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Quelques verbatim</a:t>
            </a:r>
            <a:r>
              <a:rPr lang="fr-FR" baseline="0" dirty="0" smtClean="0"/>
              <a:t> </a:t>
            </a:r>
            <a:r>
              <a:rPr lang="fr-FR" baseline="0" dirty="0" err="1" smtClean="0"/>
              <a:t>selectionnés</a:t>
            </a: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24</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Bel</a:t>
            </a:r>
            <a:r>
              <a:rPr lang="fr-FR" baseline="0" dirty="0" smtClean="0"/>
              <a:t> exemple de question ouverte</a:t>
            </a:r>
          </a:p>
          <a:p>
            <a:pPr marL="0" marR="0" indent="0" algn="l" defTabSz="457200" rtl="0" eaLnBrk="1" fontAlgn="auto" latinLnBrk="0" hangingPunct="1">
              <a:lnSpc>
                <a:spcPct val="100000"/>
              </a:lnSpc>
              <a:spcBef>
                <a:spcPts val="0"/>
              </a:spcBef>
              <a:spcAft>
                <a:spcPts val="0"/>
              </a:spcAft>
              <a:buClrTx/>
              <a:buSzTx/>
              <a:buFontTx/>
              <a:buNone/>
              <a:tabLst/>
              <a:defRPr/>
            </a:pPr>
            <a:r>
              <a:rPr lang="fr-FR" i="1" dirty="0" smtClean="0">
                <a:solidFill>
                  <a:srgbClr val="1F497D"/>
                </a:solidFill>
              </a:rPr>
              <a:t>« Pensez-vous que cette expérience peut avoir un effet sur votre façon de vivre avec le diabète? »  : Oui </a:t>
            </a:r>
          </a:p>
          <a:p>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25</a:t>
            </a:fld>
            <a:endParaRPr lang="fr-FR"/>
          </a:p>
        </p:txBody>
      </p:sp>
    </p:spTree>
    <p:extLst>
      <p:ext uri="{BB962C8B-B14F-4D97-AF65-F5344CB8AC3E}">
        <p14:creationId xmlns:p14="http://schemas.microsoft.com/office/powerpoint/2010/main" val="2149147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En collaboration avec des</a:t>
            </a:r>
            <a:r>
              <a:rPr lang="fr-FR" baseline="0" dirty="0" smtClean="0"/>
              <a:t> psychologues cliniciens rompus à l’</a:t>
            </a:r>
            <a:r>
              <a:rPr lang="fr-FR" dirty="0" smtClean="0"/>
              <a:t>Analyse qualitative</a:t>
            </a:r>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26</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1" dirty="0" smtClean="0"/>
              <a:t>Merci de vous livrer sortir d’un isolement</a:t>
            </a:r>
          </a:p>
          <a:p>
            <a:r>
              <a:rPr lang="fr-FR" b="1" dirty="0" smtClean="0"/>
              <a:t>Pour nous</a:t>
            </a:r>
            <a:r>
              <a:rPr lang="fr-FR" b="1" baseline="0" dirty="0" smtClean="0"/>
              <a:t> de permettre une rencontre</a:t>
            </a:r>
          </a:p>
          <a:p>
            <a:r>
              <a:rPr lang="fr-FR" b="1" baseline="0" dirty="0" smtClean="0"/>
              <a:t>« on est sorti de l’âge de Pierre »</a:t>
            </a:r>
            <a:endParaRPr lang="fr-FR" b="1"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27</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smtClean="0">
                <a:solidFill>
                  <a:srgbClr val="1F497D"/>
                </a:solidFill>
              </a:rPr>
              <a:t>Permettre au brouillard intérieur de prendre forme</a:t>
            </a:r>
            <a:r>
              <a:rPr lang="fr-FR" sz="1200" baseline="0" dirty="0" smtClean="0">
                <a:solidFill>
                  <a:srgbClr val="1F497D"/>
                </a:solidFill>
              </a:rPr>
              <a:t> comme un nuage plus net pour reprendre l’expression de Marcos Malavia qui anime les séances du </a:t>
            </a:r>
            <a:r>
              <a:rPr lang="fr-FR" sz="1200" baseline="0" dirty="0" err="1" smtClean="0">
                <a:solidFill>
                  <a:srgbClr val="1F497D"/>
                </a:solidFill>
              </a:rPr>
              <a:t>théatre</a:t>
            </a:r>
            <a:r>
              <a:rPr lang="fr-FR" sz="1200" baseline="0" dirty="0" smtClean="0">
                <a:solidFill>
                  <a:srgbClr val="1F497D"/>
                </a:solidFill>
              </a:rPr>
              <a:t> du vécu</a:t>
            </a:r>
            <a:endParaRPr lang="fr-FR" sz="1200" dirty="0" smtClean="0">
              <a:solidFill>
                <a:srgbClr val="1F497D"/>
              </a:solidFill>
            </a:endParaRPr>
          </a:p>
          <a:p>
            <a:r>
              <a:rPr lang="fr-FR" sz="1200" dirty="0" smtClean="0">
                <a:solidFill>
                  <a:srgbClr val="1F497D"/>
                </a:solidFill>
              </a:rPr>
              <a:t>Et de la transcrire</a:t>
            </a:r>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3</a:t>
            </a:fld>
            <a:endParaRPr lang="fr-FR"/>
          </a:p>
        </p:txBody>
      </p:sp>
    </p:spTree>
    <p:extLst>
      <p:ext uri="{BB962C8B-B14F-4D97-AF65-F5344CB8AC3E}">
        <p14:creationId xmlns:p14="http://schemas.microsoft.com/office/powerpoint/2010/main" val="525524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Ce n’est pas un atelier d’écriture mais plus un processus</a:t>
            </a:r>
          </a:p>
          <a:p>
            <a:r>
              <a:rPr lang="fr-FR" b="1" dirty="0" smtClean="0"/>
              <a:t>Le temps de l’écriture est variable</a:t>
            </a:r>
            <a:endParaRPr lang="fr-FR" b="1" baseline="0" dirty="0" smtClean="0"/>
          </a:p>
          <a:p>
            <a:r>
              <a:rPr lang="fr-FR" b="1" dirty="0" smtClean="0"/>
              <a:t>L’exercice est proposé à un groupe de 6 patients lors du premier atelier de présentation</a:t>
            </a:r>
          </a:p>
          <a:p>
            <a:r>
              <a:rPr lang="fr-FR" b="1" dirty="0" smtClean="0"/>
              <a:t>A lettre au diabète est destiné à être lu , partagé</a:t>
            </a:r>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4</a:t>
            </a:fld>
            <a:endParaRPr lang="fr-FR"/>
          </a:p>
        </p:txBody>
      </p:sp>
    </p:spTree>
    <p:extLst>
      <p:ext uri="{BB962C8B-B14F-4D97-AF65-F5344CB8AC3E}">
        <p14:creationId xmlns:p14="http://schemas.microsoft.com/office/powerpoint/2010/main" val="1788583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smtClean="0">
                <a:solidFill>
                  <a:srgbClr val="1F497D"/>
                </a:solidFill>
              </a:rPr>
              <a:t>Protégé par le pas de côté</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dirty="0" smtClean="0">
                <a:solidFill>
                  <a:srgbClr val="1F497D"/>
                </a:solidFill>
              </a:rPr>
              <a:t>Cadre qui favorise Une des clefs est</a:t>
            </a:r>
            <a:r>
              <a:rPr lang="fr-FR" sz="1200" baseline="0" dirty="0" smtClean="0">
                <a:solidFill>
                  <a:srgbClr val="1F497D"/>
                </a:solidFill>
              </a:rPr>
              <a:t> un </a:t>
            </a:r>
            <a:r>
              <a:rPr lang="fr-FR" sz="1200" dirty="0" smtClean="0">
                <a:solidFill>
                  <a:srgbClr val="1F497D"/>
                </a:solidFill>
              </a:rPr>
              <a:t>Cadre rassurant qui est constitué par le groupe soignant et</a:t>
            </a:r>
            <a:r>
              <a:rPr lang="fr-FR" sz="1200" baseline="0" dirty="0" smtClean="0">
                <a:solidFill>
                  <a:srgbClr val="1F497D"/>
                </a:solidFill>
              </a:rPr>
              <a:t> patients </a:t>
            </a:r>
            <a:endParaRPr lang="fr-FR" sz="1200" dirty="0" smtClean="0">
              <a:solidFill>
                <a:srgbClr val="1F497D"/>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solidFill>
                  <a:srgbClr val="1F497D"/>
                </a:solidFill>
              </a:rPr>
              <a:t>Qui n’est possible que parce que </a:t>
            </a:r>
            <a:r>
              <a:rPr lang="fr-FR" b="1" baseline="0" dirty="0" smtClean="0">
                <a:solidFill>
                  <a:srgbClr val="1F497D"/>
                </a:solidFill>
              </a:rPr>
              <a:t>se tisse une relation de confiance </a:t>
            </a:r>
            <a:r>
              <a:rPr lang="fr-FR" baseline="0" dirty="0" smtClean="0">
                <a:solidFill>
                  <a:srgbClr val="1F497D"/>
                </a:solidFill>
              </a:rPr>
              <a:t>(au delà de la confidentialité qui est explicitée au patient) au fur et mesure de la semaine dans la relation entre patients et soignants</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baseline="0" dirty="0" smtClean="0">
                <a:solidFill>
                  <a:srgbClr val="1F497D"/>
                </a:solidFill>
              </a:rPr>
              <a:t>Pas rare que certains patients écrivent le jeudi matin, ils leur aura fallu ce temps là pour être en confiance</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baseline="0" dirty="0" smtClean="0">
                <a:solidFill>
                  <a:srgbClr val="1F497D"/>
                </a:solidFill>
              </a:rPr>
              <a:t>Finalement 2/3 des patients écrivent</a:t>
            </a:r>
            <a:endParaRPr lang="fr-FR" sz="1200" dirty="0" smtClean="0">
              <a:solidFill>
                <a:srgbClr val="1F497D"/>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Ne</a:t>
            </a:r>
            <a:r>
              <a:rPr lang="fr-FR" baseline="0" dirty="0" smtClean="0"/>
              <a:t> </a:t>
            </a:r>
            <a:r>
              <a:rPr lang="fr-FR" dirty="0" smtClean="0"/>
              <a:t>pourrait avoir lieu</a:t>
            </a:r>
            <a:r>
              <a:rPr lang="fr-FR" baseline="0" dirty="0" smtClean="0"/>
              <a:t> en </a:t>
            </a:r>
            <a:r>
              <a:rPr lang="fr-FR" baseline="0" dirty="0" err="1" smtClean="0"/>
              <a:t>Hdj</a:t>
            </a:r>
            <a:r>
              <a:rPr lang="fr-FR" baseline="0" dirty="0" smtClean="0"/>
              <a:t> ?</a:t>
            </a:r>
            <a:r>
              <a:rPr lang="fr-FR" dirty="0" smtClean="0">
                <a:solidFill>
                  <a:srgbClr val="1F497D"/>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solidFill>
                  <a:srgbClr val="1F497D"/>
                </a:solidFill>
              </a:rPr>
              <a:t>écriture de la lettre au début de la semaine ou au dernier moment</a:t>
            </a: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solidFill>
                <a:srgbClr val="1F497D"/>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5</a:t>
            </a:fld>
            <a:endParaRPr lang="fr-FR"/>
          </a:p>
        </p:txBody>
      </p:sp>
    </p:spTree>
    <p:extLst>
      <p:ext uri="{BB962C8B-B14F-4D97-AF65-F5344CB8AC3E}">
        <p14:creationId xmlns:p14="http://schemas.microsoft.com/office/powerpoint/2010/main" val="3229376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1" dirty="0" smtClean="0">
                <a:solidFill>
                  <a:srgbClr val="1F497D"/>
                </a:solidFill>
              </a:rPr>
              <a:t>2 ans que j’occupe la</a:t>
            </a:r>
            <a:r>
              <a:rPr lang="fr-FR" b="1" baseline="0" dirty="0" smtClean="0">
                <a:solidFill>
                  <a:srgbClr val="1F497D"/>
                </a:solidFill>
              </a:rPr>
              <a:t> fonction de </a:t>
            </a:r>
            <a:r>
              <a:rPr lang="fr-FR" b="1" baseline="0" dirty="0" err="1" smtClean="0">
                <a:solidFill>
                  <a:srgbClr val="1F497D"/>
                </a:solidFill>
              </a:rPr>
              <a:t>medecin</a:t>
            </a:r>
            <a:endParaRPr lang="fr-FR" b="1" baseline="0" dirty="0" smtClean="0">
              <a:solidFill>
                <a:srgbClr val="1F497D"/>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b="1" baseline="0" dirty="0" smtClean="0">
                <a:solidFill>
                  <a:srgbClr val="1F497D"/>
                </a:solidFill>
              </a:rPr>
              <a:t>Permis de rencontré 300</a:t>
            </a:r>
          </a:p>
          <a:p>
            <a:pPr marL="0" marR="0" indent="0" algn="l" defTabSz="457200" rtl="0" eaLnBrk="1" fontAlgn="auto" latinLnBrk="0" hangingPunct="1">
              <a:lnSpc>
                <a:spcPct val="100000"/>
              </a:lnSpc>
              <a:spcBef>
                <a:spcPts val="0"/>
              </a:spcBef>
              <a:spcAft>
                <a:spcPts val="0"/>
              </a:spcAft>
              <a:buClrTx/>
              <a:buSzTx/>
              <a:buFontTx/>
              <a:buNone/>
              <a:tabLst/>
              <a:defRPr/>
            </a:pPr>
            <a:r>
              <a:rPr lang="fr-FR" b="1" baseline="0" dirty="0" smtClean="0">
                <a:solidFill>
                  <a:srgbClr val="1F497D"/>
                </a:solidFill>
              </a:rPr>
              <a:t>J’ai choisi quelques Extrait que les patients m’ont confié dont je citerai quelques morceaux choisis avec leur accord</a:t>
            </a:r>
            <a:endParaRPr lang="fr-FR" b="1" dirty="0" smtClean="0">
              <a:solidFill>
                <a:srgbClr val="1F497D"/>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solidFill>
                  <a:srgbClr val="1F497D"/>
                </a:solidFill>
              </a:rPr>
              <a:t>Ce qu’en disent les patients, à posteriori</a:t>
            </a:r>
          </a:p>
          <a:p>
            <a:r>
              <a:rPr lang="fr-FR" dirty="0" smtClean="0"/>
              <a:t>Evaluation</a:t>
            </a:r>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6</a:t>
            </a:fld>
            <a:endParaRPr lang="fr-FR"/>
          </a:p>
        </p:txBody>
      </p:sp>
    </p:spTree>
    <p:extLst>
      <p:ext uri="{BB962C8B-B14F-4D97-AF65-F5344CB8AC3E}">
        <p14:creationId xmlns:p14="http://schemas.microsoft.com/office/powerpoint/2010/main" val="97962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Styles d’écriture très divers</a:t>
            </a:r>
          </a:p>
          <a:p>
            <a:r>
              <a:rPr lang="fr-FR" dirty="0" smtClean="0"/>
              <a:t>Colère dans ces récits épistolaires</a:t>
            </a:r>
            <a:r>
              <a:rPr lang="fr-FR" baseline="0" dirty="0" smtClean="0"/>
              <a:t> </a:t>
            </a:r>
          </a:p>
          <a:p>
            <a:r>
              <a:rPr lang="fr-FR" dirty="0" smtClean="0"/>
              <a:t>A propos</a:t>
            </a:r>
            <a:r>
              <a:rPr lang="fr-FR" baseline="0" dirty="0" smtClean="0"/>
              <a:t> du contenu</a:t>
            </a:r>
          </a:p>
          <a:p>
            <a:r>
              <a:rPr lang="fr-FR" baseline="0" dirty="0" smtClean="0"/>
              <a:t>Annonce souvent mentionnée avec précisions d’horloger suisse qui en dit long sur le stress puis il peut être  question</a:t>
            </a:r>
          </a:p>
          <a:p>
            <a:r>
              <a:rPr lang="fr-FR" baseline="0" dirty="0" smtClean="0"/>
              <a:t>Colère plus que dans les groupes de paroles</a:t>
            </a:r>
          </a:p>
          <a:p>
            <a:r>
              <a:rPr lang="fr-FR" baseline="0" dirty="0" smtClean="0"/>
              <a:t> </a:t>
            </a:r>
          </a:p>
          <a:p>
            <a:r>
              <a:rPr lang="fr-FR" dirty="0" smtClean="0"/>
              <a:t>Sur la forme mais aussi</a:t>
            </a:r>
            <a:r>
              <a:rPr lang="fr-FR" baseline="0" dirty="0" smtClean="0"/>
              <a:t> sur le fond</a:t>
            </a:r>
          </a:p>
          <a:p>
            <a:r>
              <a:rPr lang="fr-FR" baseline="0" dirty="0" smtClean="0"/>
              <a:t>Palettes </a:t>
            </a:r>
            <a:r>
              <a:rPr lang="fr-FR" baseline="0" dirty="0" err="1" smtClean="0"/>
              <a:t>emotions</a:t>
            </a:r>
            <a:endParaRPr lang="fr-FR" baseline="0" dirty="0" smtClean="0"/>
          </a:p>
          <a:p>
            <a:r>
              <a:rPr lang="fr-FR" baseline="0" dirty="0" smtClean="0"/>
              <a:t>Ce qui est frappant </a:t>
            </a:r>
          </a:p>
          <a:p>
            <a:r>
              <a:rPr lang="fr-FR" baseline="0" dirty="0" err="1" smtClean="0"/>
              <a:t>Insline</a:t>
            </a:r>
            <a:r>
              <a:rPr lang="fr-FR" baseline="0" dirty="0" smtClean="0"/>
              <a:t> sauveuse et bourreau</a:t>
            </a:r>
          </a:p>
          <a:p>
            <a:r>
              <a:rPr lang="fr-FR" baseline="0" dirty="0" smtClean="0"/>
              <a:t>Pour faire référence à l’ouvrage de Philippe </a:t>
            </a:r>
            <a:r>
              <a:rPr lang="fr-FR" baseline="0" dirty="0" err="1" smtClean="0"/>
              <a:t>Barrier</a:t>
            </a:r>
            <a:r>
              <a:rPr lang="fr-FR" baseline="0" dirty="0" smtClean="0"/>
              <a:t>  2 dimension blessure quand la maladie frappe puis la reconstruction avec la maladie accompagnée d’une belle énergie</a:t>
            </a:r>
          </a:p>
          <a:p>
            <a:r>
              <a:rPr lang="fr-FR" baseline="0" dirty="0" smtClean="0"/>
              <a:t>Dans la reconstruction</a:t>
            </a:r>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7</a:t>
            </a:fld>
            <a:endParaRPr lang="fr-FR"/>
          </a:p>
        </p:txBody>
      </p:sp>
    </p:spTree>
    <p:extLst>
      <p:ext uri="{BB962C8B-B14F-4D97-AF65-F5344CB8AC3E}">
        <p14:creationId xmlns:p14="http://schemas.microsoft.com/office/powerpoint/2010/main" val="1980936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1" dirty="0" smtClean="0"/>
              <a:t>Avec cette approche</a:t>
            </a:r>
          </a:p>
          <a:p>
            <a:r>
              <a:rPr lang="fr-FR" b="1" dirty="0" smtClean="0"/>
              <a:t>Pour reprendre une formule portée par </a:t>
            </a:r>
            <a:r>
              <a:rPr lang="fr-FR" b="1" baseline="0" dirty="0" smtClean="0"/>
              <a:t>t BS</a:t>
            </a:r>
          </a:p>
          <a:p>
            <a:r>
              <a:rPr lang="fr-FR" baseline="0" dirty="0" smtClean="0"/>
              <a:t>Compétences d’adaptation même si le terme peut apparaître un peu décalé pour décrire un processus </a:t>
            </a:r>
            <a:r>
              <a:rPr lang="fr-FR" baseline="0" dirty="0" err="1" smtClean="0"/>
              <a:t>pshyco-affectif</a:t>
            </a:r>
            <a:r>
              <a:rPr lang="fr-FR" baseline="0" dirty="0" smtClean="0"/>
              <a:t> peu quantifiable qui a avoir avec un processus de deuil</a:t>
            </a:r>
          </a:p>
          <a:p>
            <a:r>
              <a:rPr lang="fr-FR" baseline="0" dirty="0" smtClean="0"/>
              <a:t>Dimension réflexive il ya cette possibilité</a:t>
            </a:r>
          </a:p>
          <a:p>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Emprunte à la </a:t>
            </a:r>
          </a:p>
          <a:p>
            <a:r>
              <a:rPr lang="fr-FR" sz="1200" b="1" dirty="0" smtClean="0">
                <a:solidFill>
                  <a:srgbClr val="1F497D"/>
                </a:solidFill>
              </a:rPr>
              <a:t>Intégrer la maladie dans le parcours de vie</a:t>
            </a:r>
            <a:endParaRPr lang="fr-FR" dirty="0" smtClean="0"/>
          </a:p>
          <a:p>
            <a:r>
              <a:rPr lang="fr-FR" dirty="0" smtClean="0"/>
              <a:t>Rester</a:t>
            </a:r>
            <a:r>
              <a:rPr lang="fr-FR" baseline="0" dirty="0" smtClean="0"/>
              <a:t> l’auteur de sa propre vie</a:t>
            </a:r>
          </a:p>
          <a:p>
            <a:r>
              <a:rPr lang="fr-FR" sz="1200" dirty="0" smtClean="0">
                <a:solidFill>
                  <a:srgbClr val="1F497D"/>
                </a:solidFill>
              </a:rPr>
              <a:t>La regarder sa vie comme une épreuve plus que comme un drame</a:t>
            </a:r>
            <a:r>
              <a:rPr lang="fr-FR" dirty="0" smtClean="0">
                <a:solidFill>
                  <a:srgbClr val="1F497D"/>
                </a:solidFill>
              </a:rPr>
              <a:t/>
            </a:r>
            <a:br>
              <a:rPr lang="fr-FR" dirty="0" smtClean="0">
                <a:solidFill>
                  <a:srgbClr val="1F497D"/>
                </a:solidFill>
              </a:rPr>
            </a:br>
            <a:endParaRPr lang="fr-FR" sz="1200" b="1" dirty="0" smtClean="0">
              <a:solidFill>
                <a:srgbClr val="1F497D"/>
              </a:solidFill>
            </a:endParaRPr>
          </a:p>
          <a:p>
            <a:r>
              <a:rPr lang="fr-FR" sz="1200" dirty="0" smtClean="0">
                <a:solidFill>
                  <a:srgbClr val="1F497D"/>
                </a:solidFill>
              </a:rPr>
              <a:t/>
            </a:r>
            <a:br>
              <a:rPr lang="fr-FR" sz="1200" dirty="0" smtClean="0">
                <a:solidFill>
                  <a:srgbClr val="1F497D"/>
                </a:solidFill>
              </a:rPr>
            </a:br>
            <a:endParaRPr lang="fr-FR" dirty="0" smtClean="0">
              <a:solidFill>
                <a:srgbClr val="1F497D"/>
              </a:solidFill>
            </a:endParaRPr>
          </a:p>
          <a:p>
            <a:endParaRPr lang="fr-FR" dirty="0"/>
          </a:p>
        </p:txBody>
      </p:sp>
      <p:sp>
        <p:nvSpPr>
          <p:cNvPr id="4" name="Espace réservé du numéro de diapositive 3"/>
          <p:cNvSpPr>
            <a:spLocks noGrp="1"/>
          </p:cNvSpPr>
          <p:nvPr>
            <p:ph type="sldNum" sz="quarter" idx="10"/>
          </p:nvPr>
        </p:nvSpPr>
        <p:spPr/>
        <p:txBody>
          <a:bodyPr/>
          <a:lstStyle/>
          <a:p>
            <a:fld id="{C0AFE538-2B1C-6A4C-A74D-22E85C59AAC3}" type="slidenum">
              <a:rPr lang="fr-FR" smtClean="0"/>
              <a:pPr/>
              <a:t>9</a:t>
            </a:fld>
            <a:endParaRPr lang="fr-FR"/>
          </a:p>
        </p:txBody>
      </p:sp>
    </p:spTree>
    <p:extLst>
      <p:ext uri="{BB962C8B-B14F-4D97-AF65-F5344CB8AC3E}">
        <p14:creationId xmlns:p14="http://schemas.microsoft.com/office/powerpoint/2010/main" val="3669306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A21FE443-A508-624D-9C44-67B6AE236FFE}" type="datetimeFigureOut">
              <a:rPr lang="fr-FR" smtClean="0"/>
              <a:pPr/>
              <a:t>02/02/2017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3AF4738-F674-8A4F-8423-2EDD7DF26534}"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21FE443-A508-624D-9C44-67B6AE236FFE}" type="datetimeFigureOut">
              <a:rPr lang="fr-FR" smtClean="0"/>
              <a:pPr/>
              <a:t>02/02/2017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3AF4738-F674-8A4F-8423-2EDD7DF26534}"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21FE443-A508-624D-9C44-67B6AE236FFE}" type="datetimeFigureOut">
              <a:rPr lang="fr-FR" smtClean="0"/>
              <a:pPr/>
              <a:t>02/02/2017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3AF4738-F674-8A4F-8423-2EDD7DF26534}"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21FE443-A508-624D-9C44-67B6AE236FFE}" type="datetimeFigureOut">
              <a:rPr lang="fr-FR" smtClean="0"/>
              <a:pPr/>
              <a:t>02/02/2017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3AF4738-F674-8A4F-8423-2EDD7DF26534}"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21FE443-A508-624D-9C44-67B6AE236FFE}" type="datetimeFigureOut">
              <a:rPr lang="fr-FR" smtClean="0"/>
              <a:pPr/>
              <a:t>02/02/2017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3AF4738-F674-8A4F-8423-2EDD7DF26534}"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21FE443-A508-624D-9C44-67B6AE236FFE}" type="datetimeFigureOut">
              <a:rPr lang="fr-FR" smtClean="0"/>
              <a:pPr/>
              <a:t>02/02/2017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3AF4738-F674-8A4F-8423-2EDD7DF26534}"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21FE443-A508-624D-9C44-67B6AE236FFE}" type="datetimeFigureOut">
              <a:rPr lang="fr-FR" smtClean="0"/>
              <a:pPr/>
              <a:t>02/02/2017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3AF4738-F674-8A4F-8423-2EDD7DF26534}"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A21FE443-A508-624D-9C44-67B6AE236FFE}" type="datetimeFigureOut">
              <a:rPr lang="fr-FR" smtClean="0"/>
              <a:pPr/>
              <a:t>02/02/2017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3AF4738-F674-8A4F-8423-2EDD7DF26534}"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21FE443-A508-624D-9C44-67B6AE236FFE}" type="datetimeFigureOut">
              <a:rPr lang="fr-FR" smtClean="0"/>
              <a:pPr/>
              <a:t>02/02/2017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3AF4738-F674-8A4F-8423-2EDD7DF26534}"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21FE443-A508-624D-9C44-67B6AE236FFE}" type="datetimeFigureOut">
              <a:rPr lang="fr-FR" smtClean="0"/>
              <a:pPr/>
              <a:t>02/02/2017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3AF4738-F674-8A4F-8423-2EDD7DF26534}"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21FE443-A508-624D-9C44-67B6AE236FFE}" type="datetimeFigureOut">
              <a:rPr lang="fr-FR" smtClean="0"/>
              <a:pPr/>
              <a:t>02/02/2017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3AF4738-F674-8A4F-8423-2EDD7DF26534}"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1FE443-A508-624D-9C44-67B6AE236FFE}" type="datetimeFigureOut">
              <a:rPr lang="fr-FR" smtClean="0"/>
              <a:pPr/>
              <a:t>02/02/2017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AF4738-F674-8A4F-8423-2EDD7DF26534}"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71599" y="3265487"/>
            <a:ext cx="5369729" cy="1088496"/>
          </a:xfrm>
        </p:spPr>
        <p:txBody>
          <a:bodyPr>
            <a:normAutofit fontScale="90000"/>
          </a:bodyPr>
          <a:lstStyle/>
          <a:p>
            <a:r>
              <a:rPr lang="fr-FR" dirty="0" smtClean="0">
                <a:solidFill>
                  <a:schemeClr val="tx2"/>
                </a:solidFill>
              </a:rPr>
              <a:t>« Lettre à mon diabète »</a:t>
            </a:r>
            <a:endParaRPr lang="fr-FR" dirty="0">
              <a:solidFill>
                <a:schemeClr val="tx2"/>
              </a:solidFill>
            </a:endParaRPr>
          </a:p>
        </p:txBody>
      </p:sp>
      <p:sp>
        <p:nvSpPr>
          <p:cNvPr id="3" name="Sous-titre 2"/>
          <p:cNvSpPr>
            <a:spLocks noGrp="1"/>
          </p:cNvSpPr>
          <p:nvPr>
            <p:ph type="subTitle" idx="1"/>
          </p:nvPr>
        </p:nvSpPr>
        <p:spPr>
          <a:xfrm>
            <a:off x="1371600" y="4669072"/>
            <a:ext cx="5035526" cy="969727"/>
          </a:xfrm>
        </p:spPr>
        <p:txBody>
          <a:bodyPr>
            <a:normAutofit fontScale="85000" lnSpcReduction="20000"/>
          </a:bodyPr>
          <a:lstStyle/>
          <a:p>
            <a:r>
              <a:rPr lang="fr-FR" sz="2000" dirty="0" smtClean="0">
                <a:solidFill>
                  <a:schemeClr val="tx2"/>
                </a:solidFill>
              </a:rPr>
              <a:t>Dr Marc Popelier</a:t>
            </a:r>
          </a:p>
          <a:p>
            <a:r>
              <a:rPr lang="fr-FR" sz="1600" dirty="0" smtClean="0">
                <a:solidFill>
                  <a:schemeClr val="tx2"/>
                </a:solidFill>
              </a:rPr>
              <a:t>Service Diabétologie - Pr Agnès  </a:t>
            </a:r>
            <a:r>
              <a:rPr lang="fr-FR" sz="1600" dirty="0" err="1" smtClean="0">
                <a:solidFill>
                  <a:schemeClr val="tx2"/>
                </a:solidFill>
              </a:rPr>
              <a:t>Hartemann</a:t>
            </a:r>
            <a:endParaRPr lang="fr-FR" sz="1600" dirty="0" smtClean="0">
              <a:solidFill>
                <a:schemeClr val="tx2"/>
              </a:solidFill>
            </a:endParaRPr>
          </a:p>
          <a:p>
            <a:r>
              <a:rPr lang="fr-FR" sz="1600" dirty="0" smtClean="0">
                <a:solidFill>
                  <a:schemeClr val="tx2"/>
                </a:solidFill>
              </a:rPr>
              <a:t>GH Pitié-Salpêtrière</a:t>
            </a:r>
          </a:p>
          <a:p>
            <a:r>
              <a:rPr lang="fr-FR" sz="1600" dirty="0" smtClean="0">
                <a:solidFill>
                  <a:schemeClr val="tx2"/>
                </a:solidFill>
              </a:rPr>
              <a:t>75013 Paris </a:t>
            </a:r>
            <a:endParaRPr lang="fr-FR" sz="1600" dirty="0">
              <a:solidFill>
                <a:schemeClr val="tx2"/>
              </a:solidFill>
            </a:endParaRPr>
          </a:p>
        </p:txBody>
      </p:sp>
      <p:pic>
        <p:nvPicPr>
          <p:cNvPr id="4" name="Image 3" descr="jour-de-fete.jpg"/>
          <p:cNvPicPr>
            <a:picLocks noChangeAspect="1"/>
          </p:cNvPicPr>
          <p:nvPr/>
        </p:nvPicPr>
        <p:blipFill>
          <a:blip r:embed="rId3"/>
          <a:stretch>
            <a:fillRect/>
          </a:stretch>
        </p:blipFill>
        <p:spPr>
          <a:xfrm>
            <a:off x="7371536" y="391477"/>
            <a:ext cx="1471639" cy="193308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6876"/>
            <a:ext cx="8229600" cy="1340728"/>
          </a:xfrm>
        </p:spPr>
        <p:txBody>
          <a:bodyPr/>
          <a:lstStyle/>
          <a:p>
            <a:r>
              <a:rPr lang="fr-FR" b="1" dirty="0" smtClean="0">
                <a:solidFill>
                  <a:srgbClr val="1F497D"/>
                </a:solidFill>
              </a:rPr>
              <a:t>Thérapeutique ?</a:t>
            </a:r>
            <a:endParaRPr lang="fr-FR" b="1" dirty="0">
              <a:solidFill>
                <a:srgbClr val="1F497D"/>
              </a:solidFill>
            </a:endParaRPr>
          </a:p>
        </p:txBody>
      </p:sp>
      <p:sp>
        <p:nvSpPr>
          <p:cNvPr id="3" name="Espace réservé du contenu 2"/>
          <p:cNvSpPr>
            <a:spLocks noGrp="1"/>
          </p:cNvSpPr>
          <p:nvPr>
            <p:ph idx="1"/>
          </p:nvPr>
        </p:nvSpPr>
        <p:spPr/>
        <p:txBody>
          <a:bodyPr>
            <a:normAutofit fontScale="92500" lnSpcReduction="10000"/>
          </a:bodyPr>
          <a:lstStyle/>
          <a:p>
            <a:pPr algn="ctr">
              <a:buNone/>
            </a:pPr>
            <a:endParaRPr lang="fr-FR" dirty="0" smtClean="0"/>
          </a:p>
          <a:p>
            <a:pPr algn="ctr">
              <a:buNone/>
            </a:pPr>
            <a:endParaRPr lang="fr-FR" dirty="0" smtClean="0">
              <a:solidFill>
                <a:srgbClr val="1F497D"/>
              </a:solidFill>
            </a:endParaRPr>
          </a:p>
          <a:p>
            <a:pPr algn="ctr">
              <a:buNone/>
            </a:pPr>
            <a:r>
              <a:rPr lang="fr-FR" dirty="0" smtClean="0">
                <a:solidFill>
                  <a:srgbClr val="1F497D"/>
                </a:solidFill>
              </a:rPr>
              <a:t>Aider à se </a:t>
            </a:r>
            <a:r>
              <a:rPr lang="fr-FR" dirty="0">
                <a:solidFill>
                  <a:srgbClr val="1F497D"/>
                </a:solidFill>
              </a:rPr>
              <a:t>créer de nouvelles représentations acceptables </a:t>
            </a:r>
            <a:endParaRPr lang="fr-FR" dirty="0" smtClean="0">
              <a:solidFill>
                <a:srgbClr val="1F497D"/>
              </a:solidFill>
            </a:endParaRPr>
          </a:p>
          <a:p>
            <a:pPr algn="ctr">
              <a:buNone/>
            </a:pPr>
            <a:endParaRPr lang="fr-FR" dirty="0">
              <a:solidFill>
                <a:srgbClr val="1F497D"/>
              </a:solidFill>
            </a:endParaRPr>
          </a:p>
          <a:p>
            <a:pPr algn="ctr">
              <a:buNone/>
            </a:pPr>
            <a:r>
              <a:rPr lang="fr-FR" dirty="0" smtClean="0">
                <a:solidFill>
                  <a:srgbClr val="1F497D"/>
                </a:solidFill>
              </a:rPr>
              <a:t>Accueillir sa maladie</a:t>
            </a:r>
          </a:p>
          <a:p>
            <a:pPr algn="ctr">
              <a:buNone/>
            </a:pPr>
            <a:r>
              <a:rPr lang="fr-FR" dirty="0" smtClean="0">
                <a:solidFill>
                  <a:srgbClr val="1F497D"/>
                </a:solidFill>
              </a:rPr>
              <a:t>Mettre à distance</a:t>
            </a:r>
          </a:p>
          <a:p>
            <a:pPr algn="ctr">
              <a:buNone/>
            </a:pPr>
            <a:r>
              <a:rPr lang="fr-FR" dirty="0" smtClean="0">
                <a:solidFill>
                  <a:srgbClr val="1F497D"/>
                </a:solidFill>
              </a:rPr>
              <a:t>Faire alliance </a:t>
            </a:r>
          </a:p>
          <a:p>
            <a:pPr algn="ctr">
              <a:buNone/>
            </a:pPr>
            <a:r>
              <a:rPr lang="fr-FR" dirty="0" smtClean="0">
                <a:solidFill>
                  <a:srgbClr val="1F497D"/>
                </a:solidFill>
              </a:rPr>
              <a:t> </a:t>
            </a:r>
          </a:p>
          <a:p>
            <a:pPr algn="ctr">
              <a:buNone/>
            </a:pPr>
            <a:endParaRPr lang="fr-FR" dirty="0" smtClean="0">
              <a:solidFill>
                <a:srgbClr val="1F497D"/>
              </a:solidFill>
            </a:endParaRPr>
          </a:p>
          <a:p>
            <a:pPr algn="ctr">
              <a:buNone/>
            </a:pPr>
            <a:endParaRPr lang="fr-FR" dirty="0" smtClean="0">
              <a:solidFill>
                <a:srgbClr val="1F497D"/>
              </a:solidFill>
            </a:endParaRPr>
          </a:p>
          <a:p>
            <a:endParaRPr lang="fr-F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1" y="385256"/>
            <a:ext cx="5130800" cy="1970629"/>
          </a:xfrm>
        </p:spPr>
        <p:txBody>
          <a:bodyPr>
            <a:normAutofit fontScale="90000"/>
          </a:bodyPr>
          <a:lstStyle/>
          <a:p>
            <a:r>
              <a:rPr lang="fr-FR" b="1" dirty="0" smtClean="0">
                <a:solidFill>
                  <a:srgbClr val="1F497D"/>
                </a:solidFill>
              </a:rPr>
              <a:t>Ecrire</a:t>
            </a:r>
            <a:br>
              <a:rPr lang="fr-FR" b="1" dirty="0" smtClean="0">
                <a:solidFill>
                  <a:srgbClr val="1F497D"/>
                </a:solidFill>
              </a:rPr>
            </a:br>
            <a:r>
              <a:rPr lang="fr-FR" sz="2667" b="1" dirty="0" smtClean="0">
                <a:solidFill>
                  <a:srgbClr val="1F497D"/>
                </a:solidFill>
              </a:rPr>
              <a:t>puis</a:t>
            </a:r>
            <a:r>
              <a:rPr lang="fr-FR" b="1" dirty="0" smtClean="0">
                <a:solidFill>
                  <a:srgbClr val="1F497D"/>
                </a:solidFill>
              </a:rPr>
              <a:t> </a:t>
            </a:r>
            <a:br>
              <a:rPr lang="fr-FR" b="1" dirty="0" smtClean="0">
                <a:solidFill>
                  <a:srgbClr val="1F497D"/>
                </a:solidFill>
              </a:rPr>
            </a:br>
            <a:r>
              <a:rPr lang="fr-FR" b="1" dirty="0" smtClean="0">
                <a:solidFill>
                  <a:srgbClr val="1F497D"/>
                </a:solidFill>
              </a:rPr>
              <a:t>Lire</a:t>
            </a:r>
            <a:endParaRPr lang="fr-FR" b="1" dirty="0">
              <a:solidFill>
                <a:srgbClr val="1F497D"/>
              </a:solidFill>
            </a:endParaRPr>
          </a:p>
        </p:txBody>
      </p:sp>
      <p:sp>
        <p:nvSpPr>
          <p:cNvPr id="3" name="Espace réservé du contenu 2"/>
          <p:cNvSpPr>
            <a:spLocks noGrp="1"/>
          </p:cNvSpPr>
          <p:nvPr>
            <p:ph idx="1"/>
          </p:nvPr>
        </p:nvSpPr>
        <p:spPr>
          <a:xfrm>
            <a:off x="457200" y="2797625"/>
            <a:ext cx="8229600" cy="3465999"/>
          </a:xfrm>
        </p:spPr>
        <p:txBody>
          <a:bodyPr>
            <a:normAutofit fontScale="85000" lnSpcReduction="20000"/>
          </a:bodyPr>
          <a:lstStyle/>
          <a:p>
            <a:pPr marL="0" indent="0" algn="ctr">
              <a:buNone/>
            </a:pPr>
            <a:r>
              <a:rPr lang="fr-FR" dirty="0" smtClean="0">
                <a:solidFill>
                  <a:srgbClr val="1F497D"/>
                </a:solidFill>
              </a:rPr>
              <a:t>Distance avec soi mais rapprochement avec les autres</a:t>
            </a:r>
          </a:p>
          <a:p>
            <a:pPr marL="0" indent="0" algn="ctr">
              <a:buNone/>
            </a:pPr>
            <a:endParaRPr lang="fr-FR" dirty="0" smtClean="0">
              <a:solidFill>
                <a:srgbClr val="1F497D"/>
              </a:solidFill>
            </a:endParaRPr>
          </a:p>
          <a:p>
            <a:pPr marL="0" indent="0" algn="ctr">
              <a:buNone/>
            </a:pPr>
            <a:r>
              <a:rPr lang="fr-FR" dirty="0" smtClean="0">
                <a:solidFill>
                  <a:srgbClr val="1F497D"/>
                </a:solidFill>
              </a:rPr>
              <a:t>Partage émotionnel</a:t>
            </a:r>
            <a:r>
              <a:rPr lang="fr-FR" dirty="0">
                <a:solidFill>
                  <a:srgbClr val="1F497D"/>
                </a:solidFill>
              </a:rPr>
              <a:t>,</a:t>
            </a:r>
            <a:r>
              <a:rPr lang="fr-FR" dirty="0" smtClean="0">
                <a:solidFill>
                  <a:srgbClr val="1F497D"/>
                </a:solidFill>
              </a:rPr>
              <a:t> « communauté </a:t>
            </a:r>
            <a:r>
              <a:rPr lang="fr-FR" dirty="0">
                <a:solidFill>
                  <a:srgbClr val="1F497D"/>
                </a:solidFill>
              </a:rPr>
              <a:t>de </a:t>
            </a:r>
            <a:r>
              <a:rPr lang="fr-FR" dirty="0" smtClean="0">
                <a:solidFill>
                  <a:srgbClr val="1F497D"/>
                </a:solidFill>
              </a:rPr>
              <a:t>destin »</a:t>
            </a:r>
          </a:p>
          <a:p>
            <a:pPr marL="0" indent="0" algn="ctr">
              <a:buNone/>
            </a:pPr>
            <a:endParaRPr lang="fr-FR" dirty="0" smtClean="0">
              <a:solidFill>
                <a:srgbClr val="1F497D"/>
              </a:solidFill>
            </a:endParaRPr>
          </a:p>
          <a:p>
            <a:pPr marL="0" indent="0" algn="ctr">
              <a:buNone/>
            </a:pPr>
            <a:r>
              <a:rPr lang="fr-FR" dirty="0" smtClean="0">
                <a:solidFill>
                  <a:srgbClr val="1F497D"/>
                </a:solidFill>
              </a:rPr>
              <a:t>Nourrit la relation soignant/soigné</a:t>
            </a:r>
          </a:p>
          <a:p>
            <a:pPr marL="0" indent="0" algn="ctr">
              <a:buNone/>
            </a:pPr>
            <a:endParaRPr lang="fr-FR" dirty="0" smtClean="0">
              <a:solidFill>
                <a:srgbClr val="1F497D"/>
              </a:solidFill>
            </a:endParaRPr>
          </a:p>
          <a:p>
            <a:pPr marL="0" indent="0" algn="ctr">
              <a:buNone/>
            </a:pPr>
            <a:r>
              <a:rPr lang="fr-FR" dirty="0" smtClean="0">
                <a:solidFill>
                  <a:srgbClr val="1F497D"/>
                </a:solidFill>
              </a:rPr>
              <a:t>Revalorisation narcissique</a:t>
            </a:r>
          </a:p>
          <a:p>
            <a:pPr marL="0" indent="0" algn="ctr">
              <a:buNone/>
            </a:pPr>
            <a:r>
              <a:rPr lang="fr-FR" dirty="0" smtClean="0">
                <a:solidFill>
                  <a:srgbClr val="1F497D"/>
                </a:solidFill>
              </a:rPr>
              <a:t> </a:t>
            </a:r>
            <a:endParaRPr lang="fr-FR" dirty="0">
              <a:solidFill>
                <a:srgbClr val="1F497D"/>
              </a:solidFill>
            </a:endParaRPr>
          </a:p>
        </p:txBody>
      </p:sp>
      <p:pic>
        <p:nvPicPr>
          <p:cNvPr id="4" name="Image 3" descr="critique-jour-de-fete-tati14.jpg"/>
          <p:cNvPicPr>
            <a:picLocks noChangeAspect="1"/>
          </p:cNvPicPr>
          <p:nvPr/>
        </p:nvPicPr>
        <p:blipFill>
          <a:blip r:embed="rId3"/>
          <a:stretch>
            <a:fillRect/>
          </a:stretch>
        </p:blipFill>
        <p:spPr>
          <a:xfrm>
            <a:off x="5860577" y="385256"/>
            <a:ext cx="2484919" cy="182992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solidFill>
                  <a:srgbClr val="1F497D"/>
                </a:solidFill>
              </a:rPr>
              <a:t>Le soignant</a:t>
            </a:r>
            <a:r>
              <a:rPr lang="fr-FR" dirty="0" smtClean="0">
                <a:solidFill>
                  <a:srgbClr val="1F497D"/>
                </a:solidFill>
              </a:rPr>
              <a:t/>
            </a:r>
            <a:br>
              <a:rPr lang="fr-FR" dirty="0" smtClean="0">
                <a:solidFill>
                  <a:srgbClr val="1F497D"/>
                </a:solidFill>
              </a:rPr>
            </a:br>
            <a:endParaRPr lang="fr-FR" sz="2667" dirty="0">
              <a:solidFill>
                <a:srgbClr val="1F497D"/>
              </a:solidFill>
            </a:endParaRPr>
          </a:p>
        </p:txBody>
      </p:sp>
      <p:pic>
        <p:nvPicPr>
          <p:cNvPr id="4" name="Espace réservé du contenu 3" descr="Gladiator.jpg"/>
          <p:cNvPicPr>
            <a:picLocks noGrp="1" noChangeAspect="1"/>
          </p:cNvPicPr>
          <p:nvPr>
            <p:ph idx="1"/>
          </p:nvPr>
        </p:nvPicPr>
        <p:blipFill>
          <a:blip r:embed="rId3"/>
          <a:srcRect l="-10691" r="-10691"/>
          <a:stretch>
            <a:fillRect/>
          </a:stretch>
        </p:blipFill>
        <p:spPr>
          <a:xfrm>
            <a:off x="457200" y="1600200"/>
            <a:ext cx="4345757" cy="2389999"/>
          </a:xfrm>
        </p:spPr>
      </p:pic>
      <p:pic>
        <p:nvPicPr>
          <p:cNvPr id="5" name="Image 4" descr="thumb_DSC_6781_1024.jpg"/>
          <p:cNvPicPr>
            <a:picLocks noChangeAspect="1"/>
          </p:cNvPicPr>
          <p:nvPr/>
        </p:nvPicPr>
        <p:blipFill>
          <a:blip r:embed="rId4"/>
          <a:stretch>
            <a:fillRect/>
          </a:stretch>
        </p:blipFill>
        <p:spPr>
          <a:xfrm>
            <a:off x="5056113" y="3517053"/>
            <a:ext cx="2530386" cy="22352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1F497D"/>
                </a:solidFill>
              </a:rPr>
              <a:t>Les ingrédients</a:t>
            </a:r>
            <a:endParaRPr lang="fr-FR" b="1" dirty="0">
              <a:solidFill>
                <a:srgbClr val="1F497D"/>
              </a:solidFill>
            </a:endParaRPr>
          </a:p>
        </p:txBody>
      </p:sp>
      <p:pic>
        <p:nvPicPr>
          <p:cNvPr id="4" name="Espace réservé du contenu 3" descr="Unknown-3.jpeg"/>
          <p:cNvPicPr>
            <a:picLocks noGrp="1" noChangeAspect="1"/>
          </p:cNvPicPr>
          <p:nvPr>
            <p:ph idx="1"/>
          </p:nvPr>
        </p:nvPicPr>
        <p:blipFill>
          <a:blip r:embed="rId3"/>
          <a:srcRect l="-10610" r="-10610"/>
          <a:stretch>
            <a:fillRect/>
          </a:stretch>
        </p:blipFill>
        <p:spPr>
          <a:xfrm>
            <a:off x="6066110" y="2036140"/>
            <a:ext cx="2923013" cy="1607545"/>
          </a:xfrm>
        </p:spPr>
      </p:pic>
      <p:pic>
        <p:nvPicPr>
          <p:cNvPr id="6" name="Image 5" descr="Unknown-1.jpeg"/>
          <p:cNvPicPr>
            <a:picLocks noChangeAspect="1"/>
          </p:cNvPicPr>
          <p:nvPr/>
        </p:nvPicPr>
        <p:blipFill>
          <a:blip r:embed="rId4"/>
          <a:stretch>
            <a:fillRect/>
          </a:stretch>
        </p:blipFill>
        <p:spPr>
          <a:xfrm>
            <a:off x="3895663" y="4855937"/>
            <a:ext cx="1917700" cy="1524000"/>
          </a:xfrm>
          <a:prstGeom prst="rect">
            <a:avLst/>
          </a:prstGeom>
        </p:spPr>
      </p:pic>
      <p:pic>
        <p:nvPicPr>
          <p:cNvPr id="8" name="Image 7" descr="DSC_0036.JPG"/>
          <p:cNvPicPr>
            <a:picLocks noChangeAspect="1"/>
          </p:cNvPicPr>
          <p:nvPr/>
        </p:nvPicPr>
        <p:blipFill>
          <a:blip r:embed="rId5"/>
          <a:stretch>
            <a:fillRect/>
          </a:stretch>
        </p:blipFill>
        <p:spPr>
          <a:xfrm>
            <a:off x="176070" y="2328163"/>
            <a:ext cx="2921323" cy="1955664"/>
          </a:xfrm>
          <a:prstGeom prst="rect">
            <a:avLst/>
          </a:prstGeom>
        </p:spPr>
      </p:pic>
      <p:pic>
        <p:nvPicPr>
          <p:cNvPr id="7" name="Image 6" descr="seyes2.gif"/>
          <p:cNvPicPr>
            <a:picLocks noChangeAspect="1"/>
          </p:cNvPicPr>
          <p:nvPr/>
        </p:nvPicPr>
        <p:blipFill>
          <a:blip r:embed="rId6"/>
          <a:stretch>
            <a:fillRect/>
          </a:stretch>
        </p:blipFill>
        <p:spPr>
          <a:xfrm>
            <a:off x="3662695" y="2328163"/>
            <a:ext cx="1853272" cy="1443192"/>
          </a:xfrm>
          <a:prstGeom prst="rect">
            <a:avLst/>
          </a:prstGeom>
        </p:spPr>
      </p:pic>
      <p:pic>
        <p:nvPicPr>
          <p:cNvPr id="9" name="Image 8"/>
          <p:cNvPicPr>
            <a:picLocks noChangeAspect="1"/>
          </p:cNvPicPr>
          <p:nvPr/>
        </p:nvPicPr>
        <p:blipFill>
          <a:blip r:embed="rId7"/>
          <a:stretch>
            <a:fillRect/>
          </a:stretch>
        </p:blipFill>
        <p:spPr>
          <a:xfrm>
            <a:off x="3237844" y="3758585"/>
            <a:ext cx="2803668" cy="8174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316204"/>
          </a:xfrm>
        </p:spPr>
        <p:txBody>
          <a:bodyPr>
            <a:normAutofit/>
          </a:bodyPr>
          <a:lstStyle/>
          <a:p>
            <a:r>
              <a:rPr lang="fr-FR" dirty="0" smtClean="0">
                <a:solidFill>
                  <a:srgbClr val="1F497D"/>
                </a:solidFill>
              </a:rPr>
              <a:t>St Jacques</a:t>
            </a:r>
            <a:endParaRPr lang="fr-FR" dirty="0">
              <a:solidFill>
                <a:srgbClr val="1F497D"/>
              </a:solidFill>
            </a:endParaRPr>
          </a:p>
        </p:txBody>
      </p:sp>
      <p:sp>
        <p:nvSpPr>
          <p:cNvPr id="3" name="Espace réservé du contenu 2"/>
          <p:cNvSpPr>
            <a:spLocks noGrp="1"/>
          </p:cNvSpPr>
          <p:nvPr>
            <p:ph idx="1"/>
          </p:nvPr>
        </p:nvSpPr>
        <p:spPr>
          <a:xfrm>
            <a:off x="457200" y="2205788"/>
            <a:ext cx="8229600" cy="4991804"/>
          </a:xfrm>
        </p:spPr>
        <p:txBody>
          <a:bodyPr>
            <a:normAutofit fontScale="62500" lnSpcReduction="20000"/>
          </a:bodyPr>
          <a:lstStyle/>
          <a:p>
            <a:pPr>
              <a:buNone/>
            </a:pPr>
            <a:r>
              <a:rPr lang="fr-FR" sz="1200" dirty="0" smtClean="0"/>
              <a:t>	</a:t>
            </a:r>
            <a:r>
              <a:rPr lang="fr-FR" sz="4600" i="1" dirty="0" smtClean="0">
                <a:solidFill>
                  <a:srgbClr val="1F497D"/>
                </a:solidFill>
              </a:rPr>
              <a:t>« Mon diabète,</a:t>
            </a:r>
          </a:p>
          <a:p>
            <a:pPr>
              <a:buNone/>
            </a:pPr>
            <a:r>
              <a:rPr lang="fr-FR" sz="4600" i="1" dirty="0" smtClean="0">
                <a:solidFill>
                  <a:srgbClr val="1F497D"/>
                </a:solidFill>
              </a:rPr>
              <a:t>	… Je t’aime un peu, beaucoup, passionnément, à la folie, pas du tout …</a:t>
            </a:r>
          </a:p>
          <a:p>
            <a:pPr>
              <a:buNone/>
            </a:pPr>
            <a:r>
              <a:rPr lang="fr-FR" sz="4600" i="1" dirty="0" smtClean="0">
                <a:solidFill>
                  <a:srgbClr val="1F497D"/>
                </a:solidFill>
              </a:rPr>
              <a:t>	A la folie quand je constate qu’il n’y a pas de sucre dans:</a:t>
            </a:r>
          </a:p>
          <a:p>
            <a:pPr>
              <a:buNone/>
            </a:pPr>
            <a:r>
              <a:rPr lang="fr-FR" sz="4600" i="1" dirty="0" smtClean="0">
                <a:solidFill>
                  <a:srgbClr val="1F497D"/>
                </a:solidFill>
              </a:rPr>
              <a:t>	Le vin, les Huitres, Les Saint-Jacques à l’échalote, le foie gras, le steak de thon romarin, la côte de bœuf florentine… » </a:t>
            </a:r>
          </a:p>
          <a:p>
            <a:pPr>
              <a:buNone/>
            </a:pPr>
            <a:r>
              <a:rPr lang="fr-FR" sz="4600" i="1" dirty="0" smtClean="0">
                <a:solidFill>
                  <a:srgbClr val="1F497D"/>
                </a:solidFill>
              </a:rPr>
              <a:t>   BM</a:t>
            </a:r>
          </a:p>
          <a:p>
            <a:pPr>
              <a:buNone/>
            </a:pPr>
            <a:endParaRPr lang="fr-FR" sz="4600" i="1" dirty="0" smtClean="0">
              <a:solidFill>
                <a:srgbClr val="1F497D"/>
              </a:solidFill>
            </a:endParaRPr>
          </a:p>
          <a:p>
            <a:pPr>
              <a:buNone/>
            </a:pPr>
            <a:r>
              <a:rPr lang="fr-FR" sz="4600" i="1" dirty="0" smtClean="0"/>
              <a:t>	</a:t>
            </a:r>
            <a:endParaRPr lang="fr-FR" sz="4600" i="1" dirty="0" smtClean="0">
              <a:sym typeface="Wingdings"/>
            </a:endParaRPr>
          </a:p>
          <a:p>
            <a:pPr>
              <a:buNone/>
            </a:pPr>
            <a:r>
              <a:rPr lang="fr-FR" sz="1600" i="1" dirty="0" smtClean="0">
                <a:sym typeface="Wingdings"/>
              </a:rPr>
              <a:t>	</a:t>
            </a:r>
          </a:p>
          <a:p>
            <a:pPr>
              <a:buNone/>
            </a:pPr>
            <a:r>
              <a:rPr lang="fr-FR" sz="1600" i="1" dirty="0" smtClean="0">
                <a:sym typeface="Wingdings"/>
              </a:rPr>
              <a:t>	</a:t>
            </a:r>
            <a:endParaRPr lang="fr-FR" sz="1600" dirty="0" smtClean="0">
              <a:sym typeface="Wingdings"/>
            </a:endParaRPr>
          </a:p>
          <a:p>
            <a:pPr>
              <a:buNone/>
            </a:pPr>
            <a:endParaRPr lang="fr-FR" sz="1400" dirty="0" smtClean="0"/>
          </a:p>
          <a:p>
            <a:endParaRPr lang="fr-FR" sz="1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solidFill>
                  <a:srgbClr val="1F497D"/>
                </a:solidFill>
              </a:rPr>
              <a:t>Pokemon</a:t>
            </a:r>
            <a:endParaRPr lang="fr-FR" dirty="0">
              <a:solidFill>
                <a:srgbClr val="1F497D"/>
              </a:solidFill>
            </a:endParaRPr>
          </a:p>
        </p:txBody>
      </p:sp>
      <p:sp>
        <p:nvSpPr>
          <p:cNvPr id="3" name="Espace réservé du contenu 2"/>
          <p:cNvSpPr>
            <a:spLocks noGrp="1"/>
          </p:cNvSpPr>
          <p:nvPr>
            <p:ph idx="1"/>
          </p:nvPr>
        </p:nvSpPr>
        <p:spPr>
          <a:xfrm>
            <a:off x="457200" y="2366211"/>
            <a:ext cx="8229600" cy="3759952"/>
          </a:xfrm>
        </p:spPr>
        <p:txBody>
          <a:bodyPr>
            <a:normAutofit fontScale="92500"/>
          </a:bodyPr>
          <a:lstStyle/>
          <a:p>
            <a:pPr marL="0" indent="0">
              <a:buNone/>
            </a:pPr>
            <a:r>
              <a:rPr lang="fr-FR" i="1" dirty="0">
                <a:solidFill>
                  <a:srgbClr val="1F497D"/>
                </a:solidFill>
                <a:sym typeface="Wingdings"/>
              </a:rPr>
              <a:t>« Cher Gustave,  </a:t>
            </a:r>
            <a:endParaRPr lang="fr-FR" i="1" dirty="0" smtClean="0">
              <a:solidFill>
                <a:srgbClr val="1F497D"/>
              </a:solidFill>
              <a:sym typeface="Wingdings"/>
            </a:endParaRPr>
          </a:p>
          <a:p>
            <a:pPr marL="0" indent="0">
              <a:buNone/>
            </a:pPr>
            <a:r>
              <a:rPr lang="fr-FR" i="1" dirty="0">
                <a:solidFill>
                  <a:srgbClr val="1F497D"/>
                </a:solidFill>
                <a:sym typeface="Wingdings"/>
              </a:rPr>
              <a:t>T</a:t>
            </a:r>
            <a:r>
              <a:rPr lang="fr-FR" i="1" dirty="0" smtClean="0">
                <a:solidFill>
                  <a:srgbClr val="1F497D"/>
                </a:solidFill>
                <a:sym typeface="Wingdings"/>
              </a:rPr>
              <a:t>u </a:t>
            </a:r>
            <a:r>
              <a:rPr lang="fr-FR" i="1" dirty="0">
                <a:solidFill>
                  <a:srgbClr val="1F497D"/>
                </a:solidFill>
                <a:sym typeface="Wingdings"/>
              </a:rPr>
              <a:t>as débarqué dans ma vie de manière très vicieuse. Les médecins ne t’ont pas vu arriver et tu t’es insinué en moi sans vague ni remous, tel un Pokémon malfaisant. Tu as eu raison de ton père, mon pancréas, qui subsiste comme il peut… </a:t>
            </a:r>
            <a:r>
              <a:rPr lang="fr-FR" i="1" dirty="0" smtClean="0">
                <a:solidFill>
                  <a:srgbClr val="1F497D"/>
                </a:solidFill>
                <a:sym typeface="Wingdings"/>
              </a:rPr>
              <a:t>» </a:t>
            </a:r>
          </a:p>
          <a:p>
            <a:pPr marL="0" indent="0">
              <a:buNone/>
            </a:pPr>
            <a:r>
              <a:rPr lang="fr-FR" i="1" dirty="0" smtClean="0">
                <a:solidFill>
                  <a:srgbClr val="1F497D"/>
                </a:solidFill>
                <a:sym typeface="Wingdings"/>
              </a:rPr>
              <a:t>LL</a:t>
            </a:r>
            <a:endParaRPr lang="fr-FR" i="1" dirty="0">
              <a:solidFill>
                <a:srgbClr val="1F497D"/>
              </a:solidFill>
              <a:sym typeface="Wingdings"/>
            </a:endParaRPr>
          </a:p>
        </p:txBody>
      </p:sp>
      <p:pic>
        <p:nvPicPr>
          <p:cNvPr id="4" name="Image 3"/>
          <p:cNvPicPr>
            <a:picLocks noChangeAspect="1"/>
          </p:cNvPicPr>
          <p:nvPr/>
        </p:nvPicPr>
        <p:blipFill>
          <a:blip r:embed="rId3"/>
          <a:stretch>
            <a:fillRect/>
          </a:stretch>
        </p:blipFill>
        <p:spPr>
          <a:xfrm>
            <a:off x="6198081" y="5415522"/>
            <a:ext cx="2269748" cy="1368151"/>
          </a:xfrm>
          <a:prstGeom prst="rect">
            <a:avLst/>
          </a:prstGeom>
        </p:spPr>
      </p:pic>
    </p:spTree>
    <p:extLst>
      <p:ext uri="{BB962C8B-B14F-4D97-AF65-F5344CB8AC3E}">
        <p14:creationId xmlns:p14="http://schemas.microsoft.com/office/powerpoint/2010/main" val="4726628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1F497D"/>
                </a:solidFill>
              </a:rPr>
              <a:t>Mariage</a:t>
            </a:r>
          </a:p>
        </p:txBody>
      </p:sp>
      <p:sp>
        <p:nvSpPr>
          <p:cNvPr id="3" name="Espace réservé du contenu 2"/>
          <p:cNvSpPr>
            <a:spLocks noGrp="1"/>
          </p:cNvSpPr>
          <p:nvPr>
            <p:ph idx="1"/>
          </p:nvPr>
        </p:nvSpPr>
        <p:spPr/>
        <p:txBody>
          <a:bodyPr>
            <a:normAutofit fontScale="92500" lnSpcReduction="20000"/>
          </a:bodyPr>
          <a:lstStyle/>
          <a:p>
            <a:pPr>
              <a:buNone/>
            </a:pPr>
            <a:r>
              <a:rPr lang="fr-FR" i="1" dirty="0">
                <a:solidFill>
                  <a:srgbClr val="1F497D"/>
                </a:solidFill>
              </a:rPr>
              <a:t>« </a:t>
            </a:r>
            <a:r>
              <a:rPr lang="fr-FR" i="1" dirty="0" smtClean="0">
                <a:solidFill>
                  <a:srgbClr val="1F497D"/>
                </a:solidFill>
              </a:rPr>
              <a:t>-Vous, </a:t>
            </a:r>
            <a:r>
              <a:rPr lang="fr-FR" i="1" dirty="0">
                <a:solidFill>
                  <a:srgbClr val="1F497D"/>
                </a:solidFill>
              </a:rPr>
              <a:t>Mademoiselle </a:t>
            </a:r>
            <a:r>
              <a:rPr lang="fr-FR" i="1" dirty="0" smtClean="0">
                <a:solidFill>
                  <a:srgbClr val="1F497D"/>
                </a:solidFill>
              </a:rPr>
              <a:t>S, </a:t>
            </a:r>
            <a:r>
              <a:rPr lang="fr-FR" i="1" dirty="0">
                <a:solidFill>
                  <a:srgbClr val="1F497D"/>
                </a:solidFill>
              </a:rPr>
              <a:t>acceptez vous de prendre pour époux, Monsieur le diabète de type 1,  le 21 Mars 2001 et </a:t>
            </a:r>
            <a:r>
              <a:rPr lang="fr-FR" i="1" dirty="0" smtClean="0">
                <a:solidFill>
                  <a:srgbClr val="1F497D"/>
                </a:solidFill>
              </a:rPr>
              <a:t>promettez vous  </a:t>
            </a:r>
            <a:r>
              <a:rPr lang="fr-FR" i="1" dirty="0">
                <a:solidFill>
                  <a:srgbClr val="1F497D"/>
                </a:solidFill>
              </a:rPr>
              <a:t>de l’honorer et de le chérir jusqu’à</a:t>
            </a:r>
            <a:r>
              <a:rPr lang="fr-FR" i="1" dirty="0" smtClean="0">
                <a:solidFill>
                  <a:srgbClr val="1F497D"/>
                </a:solidFill>
              </a:rPr>
              <a:t> ce que </a:t>
            </a:r>
            <a:r>
              <a:rPr lang="fr-FR" i="1" dirty="0">
                <a:solidFill>
                  <a:srgbClr val="1F497D"/>
                </a:solidFill>
              </a:rPr>
              <a:t>la mort vous </a:t>
            </a:r>
            <a:r>
              <a:rPr lang="fr-FR" i="1" dirty="0" smtClean="0">
                <a:solidFill>
                  <a:srgbClr val="1F497D"/>
                </a:solidFill>
              </a:rPr>
              <a:t>sépare?</a:t>
            </a:r>
          </a:p>
          <a:p>
            <a:pPr>
              <a:buNone/>
            </a:pPr>
            <a:r>
              <a:rPr lang="fr-FR" i="1" dirty="0">
                <a:solidFill>
                  <a:srgbClr val="1F497D"/>
                </a:solidFill>
              </a:rPr>
              <a:t>	</a:t>
            </a:r>
            <a:r>
              <a:rPr lang="fr-FR" i="1" dirty="0" smtClean="0">
                <a:solidFill>
                  <a:srgbClr val="1F497D"/>
                </a:solidFill>
              </a:rPr>
              <a:t>- Euh</a:t>
            </a:r>
            <a:r>
              <a:rPr lang="fr-FR" i="1" dirty="0">
                <a:solidFill>
                  <a:srgbClr val="1F497D"/>
                </a:solidFill>
              </a:rPr>
              <a:t>…j’ai pas dit oui là…</a:t>
            </a:r>
          </a:p>
          <a:p>
            <a:pPr>
              <a:buNone/>
            </a:pPr>
            <a:r>
              <a:rPr lang="fr-FR" i="1" dirty="0">
                <a:solidFill>
                  <a:srgbClr val="1F497D"/>
                </a:solidFill>
              </a:rPr>
              <a:t>	</a:t>
            </a:r>
            <a:r>
              <a:rPr lang="fr-FR" i="1" dirty="0" smtClean="0">
                <a:solidFill>
                  <a:srgbClr val="1F497D"/>
                </a:solidFill>
              </a:rPr>
              <a:t>- Si </a:t>
            </a:r>
            <a:r>
              <a:rPr lang="fr-FR" i="1" dirty="0">
                <a:solidFill>
                  <a:srgbClr val="1F497D"/>
                </a:solidFill>
              </a:rPr>
              <a:t>quelqu’un doit s’opposer à cette union qu’il se lève maintenant ou se taise à jamais</a:t>
            </a:r>
          </a:p>
          <a:p>
            <a:pPr>
              <a:buNone/>
            </a:pPr>
            <a:r>
              <a:rPr lang="fr-FR" i="1" dirty="0">
                <a:solidFill>
                  <a:srgbClr val="1F497D"/>
                </a:solidFill>
              </a:rPr>
              <a:t>	</a:t>
            </a:r>
            <a:r>
              <a:rPr lang="fr-FR" i="1" dirty="0" smtClean="0">
                <a:solidFill>
                  <a:srgbClr val="1F497D"/>
                </a:solidFill>
              </a:rPr>
              <a:t>- Moi</a:t>
            </a:r>
            <a:r>
              <a:rPr lang="fr-FR" i="1" dirty="0">
                <a:solidFill>
                  <a:srgbClr val="1F497D"/>
                </a:solidFill>
              </a:rPr>
              <a:t>, moi! Ah merde la </a:t>
            </a:r>
            <a:r>
              <a:rPr lang="fr-FR" i="1" dirty="0" smtClean="0">
                <a:solidFill>
                  <a:srgbClr val="1F497D"/>
                </a:solidFill>
              </a:rPr>
              <a:t>perf, </a:t>
            </a:r>
            <a:r>
              <a:rPr lang="fr-FR" i="1" dirty="0">
                <a:solidFill>
                  <a:srgbClr val="1F497D"/>
                </a:solidFill>
              </a:rPr>
              <a:t>’</a:t>
            </a:r>
            <a:r>
              <a:rPr lang="fr-FR" i="1" dirty="0" err="1" smtClean="0">
                <a:solidFill>
                  <a:srgbClr val="1F497D"/>
                </a:solidFill>
              </a:rPr>
              <a:t>argh</a:t>
            </a:r>
            <a:r>
              <a:rPr lang="fr-FR" i="1" dirty="0" smtClean="0">
                <a:solidFill>
                  <a:srgbClr val="1F497D"/>
                </a:solidFill>
              </a:rPr>
              <a:t>, </a:t>
            </a:r>
            <a:r>
              <a:rPr lang="fr-FR" i="1" dirty="0">
                <a:solidFill>
                  <a:srgbClr val="1F497D"/>
                </a:solidFill>
              </a:rPr>
              <a:t>j’peux pas me lever.. A plus de force…</a:t>
            </a:r>
          </a:p>
          <a:p>
            <a:pPr>
              <a:buNone/>
            </a:pPr>
            <a:r>
              <a:rPr lang="fr-FR" i="1" dirty="0">
                <a:solidFill>
                  <a:srgbClr val="1F497D"/>
                </a:solidFill>
              </a:rPr>
              <a:t>	A 17 ans, tu m’as fait découvrir les légumes </a:t>
            </a:r>
            <a:r>
              <a:rPr lang="fr-FR" i="1" dirty="0">
                <a:solidFill>
                  <a:srgbClr val="1F497D"/>
                </a:solidFill>
                <a:sym typeface="Wingdings"/>
              </a:rPr>
              <a:t>… </a:t>
            </a:r>
            <a:r>
              <a:rPr lang="fr-FR" i="1" dirty="0" smtClean="0">
                <a:solidFill>
                  <a:srgbClr val="1F497D"/>
                </a:solidFill>
                <a:sym typeface="Wingdings"/>
              </a:rPr>
              <a:t>» MS</a:t>
            </a:r>
            <a:endParaRPr lang="fr-FR" i="1" dirty="0">
              <a:solidFill>
                <a:srgbClr val="1F497D"/>
              </a:solidFill>
              <a:sym typeface="Wingdings"/>
            </a:endParaRPr>
          </a:p>
          <a:p>
            <a:endParaRPr lang="fr-FR" dirty="0"/>
          </a:p>
        </p:txBody>
      </p:sp>
    </p:spTree>
    <p:extLst>
      <p:ext uri="{BB962C8B-B14F-4D97-AF65-F5344CB8AC3E}">
        <p14:creationId xmlns:p14="http://schemas.microsoft.com/office/powerpoint/2010/main" val="36373488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1F497D"/>
                </a:solidFill>
              </a:rPr>
              <a:t>Otage</a:t>
            </a:r>
            <a:endParaRPr lang="fr-FR" dirty="0">
              <a:solidFill>
                <a:srgbClr val="1F497D"/>
              </a:solidFill>
            </a:endParaRPr>
          </a:p>
        </p:txBody>
      </p:sp>
      <p:sp>
        <p:nvSpPr>
          <p:cNvPr id="3" name="Espace réservé du contenu 2"/>
          <p:cNvSpPr>
            <a:spLocks noGrp="1"/>
          </p:cNvSpPr>
          <p:nvPr>
            <p:ph idx="1"/>
          </p:nvPr>
        </p:nvSpPr>
        <p:spPr>
          <a:xfrm>
            <a:off x="457200" y="1600200"/>
            <a:ext cx="8229600" cy="5030537"/>
          </a:xfrm>
        </p:spPr>
        <p:txBody>
          <a:bodyPr>
            <a:normAutofit fontScale="77500" lnSpcReduction="20000"/>
          </a:bodyPr>
          <a:lstStyle/>
          <a:p>
            <a:pPr marL="0" indent="0">
              <a:buNone/>
            </a:pPr>
            <a:r>
              <a:rPr lang="fr-FR" i="1" dirty="0" smtClean="0">
                <a:solidFill>
                  <a:srgbClr val="1F497D"/>
                </a:solidFill>
              </a:rPr>
              <a:t>« Comment dire…? On a deux mots à se dire , là, c’est l’occasion… </a:t>
            </a:r>
          </a:p>
          <a:p>
            <a:pPr marL="0" indent="0">
              <a:buNone/>
            </a:pPr>
            <a:r>
              <a:rPr lang="fr-FR" i="1" dirty="0" smtClean="0">
                <a:solidFill>
                  <a:srgbClr val="1F497D"/>
                </a:solidFill>
              </a:rPr>
              <a:t>…tu as bien choisi ton hôte on plutôt ton otage…Tu m’as mis à terre , un peu tôt d’ailleurs, 12 ans, tu aurais pu attendre mon salaud… Alors j’ai fait tout ce que tu n’aimes pas, je ne t’ai pas donné ton insuline enfin pas  comme il fallait…Mais bon, toi l’indélogeable, l’exigeant, </a:t>
            </a:r>
            <a:r>
              <a:rPr lang="fr-FR" i="1" dirty="0" err="1" smtClean="0">
                <a:solidFill>
                  <a:srgbClr val="1F497D"/>
                </a:solidFill>
              </a:rPr>
              <a:t>Môssieur</a:t>
            </a:r>
            <a:r>
              <a:rPr lang="fr-FR" i="1" dirty="0" smtClean="0">
                <a:solidFill>
                  <a:srgbClr val="1F497D"/>
                </a:solidFill>
              </a:rPr>
              <a:t> l’équilibriste jamais content, si t’es toujours là et que tu comptes le rester, c’est que tu fais partie de la maison, de moi, alors tu es un peu moi, mais qu’en partie seulement , crois pas que je me réduise à toi, petit con. On navigue ensemble, mieux réconciliés. Allez, je t’invite, je t’intègre, il m’a fallu 20 ans, t’es coriace et t’as gagné, j’vais prendre soin de toi, j’vais prendre soin de moi ».</a:t>
            </a:r>
          </a:p>
          <a:p>
            <a:pPr marL="0" indent="0">
              <a:buNone/>
            </a:pPr>
            <a:r>
              <a:rPr lang="fr-FR" i="1" dirty="0" smtClean="0">
                <a:solidFill>
                  <a:srgbClr val="1F497D"/>
                </a:solidFill>
              </a:rPr>
              <a:t>VG </a:t>
            </a:r>
            <a:endParaRPr lang="fr-FR" i="1" dirty="0">
              <a:solidFill>
                <a:srgbClr val="1F497D"/>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5834299" cy="1143000"/>
          </a:xfrm>
        </p:spPr>
        <p:txBody>
          <a:bodyPr>
            <a:normAutofit/>
          </a:bodyPr>
          <a:lstStyle/>
          <a:p>
            <a:r>
              <a:rPr lang="fr-FR" dirty="0" smtClean="0">
                <a:solidFill>
                  <a:srgbClr val="1F497D"/>
                </a:solidFill>
              </a:rPr>
              <a:t>Loyal</a:t>
            </a:r>
            <a:endParaRPr lang="fr-FR" dirty="0">
              <a:solidFill>
                <a:srgbClr val="1F497D"/>
              </a:solidFill>
            </a:endParaRPr>
          </a:p>
        </p:txBody>
      </p:sp>
      <p:sp>
        <p:nvSpPr>
          <p:cNvPr id="3" name="Espace réservé du contenu 2"/>
          <p:cNvSpPr>
            <a:spLocks noGrp="1"/>
          </p:cNvSpPr>
          <p:nvPr>
            <p:ph idx="1"/>
          </p:nvPr>
        </p:nvSpPr>
        <p:spPr>
          <a:xfrm>
            <a:off x="457200" y="1900093"/>
            <a:ext cx="8229600" cy="4226070"/>
          </a:xfrm>
        </p:spPr>
        <p:txBody>
          <a:bodyPr>
            <a:normAutofit fontScale="85000" lnSpcReduction="20000"/>
          </a:bodyPr>
          <a:lstStyle/>
          <a:p>
            <a:pPr marL="0" indent="0">
              <a:buNone/>
            </a:pPr>
            <a:r>
              <a:rPr lang="fr-FR" i="1" dirty="0" smtClean="0">
                <a:solidFill>
                  <a:srgbClr val="1F497D"/>
                </a:solidFill>
              </a:rPr>
              <a:t>« Cher diabète,</a:t>
            </a:r>
          </a:p>
          <a:p>
            <a:pPr marL="0" indent="0">
              <a:buNone/>
            </a:pPr>
            <a:r>
              <a:rPr lang="fr-FR" i="1" dirty="0" smtClean="0">
                <a:solidFill>
                  <a:srgbClr val="1F497D"/>
                </a:solidFill>
              </a:rPr>
              <a:t>… J ’ai vite compris que je ne devais pas te combattre mais apprendre à cohabiter avec toi, sale gosse. Mais comme dans toute collocation, il y a des règles…</a:t>
            </a:r>
          </a:p>
          <a:p>
            <a:pPr marL="0" indent="0">
              <a:buNone/>
            </a:pPr>
            <a:r>
              <a:rPr lang="fr-FR" i="1" dirty="0" smtClean="0">
                <a:solidFill>
                  <a:srgbClr val="1F497D"/>
                </a:solidFill>
              </a:rPr>
              <a:t>Etant donné que je ne peux pas t’abandonner dans un fleuve, je t’accepte et je vivrai avec toi. Mais je te préviens, je suis coriace, et avec ma nouvelle acolyte la pompe, prends garde à toi… Je t’embrasse et te souhaite bon courage si tu as encore l’intention de me terrasser. Force et honneur, ton hôtesse ». </a:t>
            </a:r>
          </a:p>
          <a:p>
            <a:pPr marL="0" indent="0">
              <a:buNone/>
            </a:pPr>
            <a:r>
              <a:rPr lang="fr-FR" i="1" dirty="0" smtClean="0">
                <a:solidFill>
                  <a:srgbClr val="1F497D"/>
                </a:solidFill>
              </a:rPr>
              <a:t>LL</a:t>
            </a:r>
            <a:endParaRPr lang="fr-FR" i="1" dirty="0">
              <a:solidFill>
                <a:srgbClr val="1F497D"/>
              </a:solidFill>
            </a:endParaRPr>
          </a:p>
        </p:txBody>
      </p:sp>
      <p:pic>
        <p:nvPicPr>
          <p:cNvPr id="4" name="Image 3" descr="DSC_0480.jpg"/>
          <p:cNvPicPr>
            <a:picLocks noChangeAspect="1"/>
          </p:cNvPicPr>
          <p:nvPr/>
        </p:nvPicPr>
        <p:blipFill>
          <a:blip r:embed="rId3"/>
          <a:stretch>
            <a:fillRect/>
          </a:stretch>
        </p:blipFill>
        <p:spPr>
          <a:xfrm>
            <a:off x="6513828" y="187091"/>
            <a:ext cx="2433866" cy="171300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1F497D"/>
                </a:solidFill>
              </a:rPr>
              <a:t>Boulet</a:t>
            </a:r>
            <a:endParaRPr lang="fr-FR" dirty="0">
              <a:solidFill>
                <a:srgbClr val="1F497D"/>
              </a:solidFill>
            </a:endParaRPr>
          </a:p>
        </p:txBody>
      </p:sp>
      <p:sp>
        <p:nvSpPr>
          <p:cNvPr id="3" name="Espace réservé du contenu 2"/>
          <p:cNvSpPr>
            <a:spLocks noGrp="1"/>
          </p:cNvSpPr>
          <p:nvPr>
            <p:ph idx="1"/>
          </p:nvPr>
        </p:nvSpPr>
        <p:spPr>
          <a:xfrm>
            <a:off x="457200" y="1600200"/>
            <a:ext cx="8229600" cy="5035804"/>
          </a:xfrm>
        </p:spPr>
        <p:txBody>
          <a:bodyPr>
            <a:normAutofit fontScale="77500" lnSpcReduction="20000"/>
          </a:bodyPr>
          <a:lstStyle/>
          <a:p>
            <a:pPr marL="0" indent="0">
              <a:buNone/>
            </a:pPr>
            <a:r>
              <a:rPr lang="fr-FR" dirty="0" smtClean="0">
                <a:solidFill>
                  <a:schemeClr val="tx2"/>
                </a:solidFill>
              </a:rPr>
              <a:t>« </a:t>
            </a:r>
            <a:r>
              <a:rPr lang="fr-FR" i="1" dirty="0" smtClean="0">
                <a:solidFill>
                  <a:schemeClr val="tx2"/>
                </a:solidFill>
              </a:rPr>
              <a:t>Et puis finalement, à 20 ans, je suis partie un mois et demi en Amérique Latine. Là, j’ai compris que si je m’organisais, alors je pouvais tout faire, même si tu étais dans les parages. Ca m’a vraiment rassurée…</a:t>
            </a:r>
          </a:p>
          <a:p>
            <a:pPr marL="0" indent="0">
              <a:buNone/>
            </a:pPr>
            <a:endParaRPr lang="fr-FR" i="1" dirty="0" smtClean="0">
              <a:solidFill>
                <a:schemeClr val="tx2"/>
              </a:solidFill>
            </a:endParaRPr>
          </a:p>
          <a:p>
            <a:pPr marL="0" indent="0">
              <a:buNone/>
            </a:pPr>
            <a:r>
              <a:rPr lang="fr-FR" i="1" dirty="0" smtClean="0">
                <a:solidFill>
                  <a:schemeClr val="tx2"/>
                </a:solidFill>
              </a:rPr>
              <a:t>Et ce boulet je le traine derrière moi, je sais qu’il est là, je ne peux pas y couper. Je fais juste ce qu’il faut pour qu’il ne me fasse pas trébucher: BOULET!...</a:t>
            </a:r>
          </a:p>
          <a:p>
            <a:pPr marL="0" indent="0">
              <a:buNone/>
            </a:pPr>
            <a:endParaRPr lang="fr-FR" i="1" dirty="0" smtClean="0">
              <a:solidFill>
                <a:schemeClr val="tx2"/>
              </a:solidFill>
            </a:endParaRPr>
          </a:p>
          <a:p>
            <a:pPr marL="0" indent="0">
              <a:buNone/>
            </a:pPr>
            <a:r>
              <a:rPr lang="fr-FR" i="1" dirty="0" smtClean="0">
                <a:solidFill>
                  <a:schemeClr val="tx2"/>
                </a:solidFill>
              </a:rPr>
              <a:t>… Maintenant, je suis prête à prendre le temps de le regarder, prête à lui trouver de l’intérêt, prête à avoir à  cœur qu’il se sente mieux. Mon p’tit boulet, je crois qu’aujourd’hui que je devrais être enfin prête à te prendre dans mes bras ».</a:t>
            </a:r>
          </a:p>
          <a:p>
            <a:pPr marL="0" indent="0">
              <a:buNone/>
            </a:pPr>
            <a:r>
              <a:rPr lang="fr-FR" i="1" dirty="0" smtClean="0">
                <a:solidFill>
                  <a:schemeClr val="tx2"/>
                </a:solidFill>
              </a:rPr>
              <a:t>MB</a:t>
            </a:r>
            <a:endParaRPr lang="fr-FR" i="1" dirty="0">
              <a:solidFill>
                <a:schemeClr val="tx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381997"/>
            <a:ext cx="8229600" cy="2542315"/>
          </a:xfrm>
        </p:spPr>
        <p:txBody>
          <a:bodyPr>
            <a:normAutofit fontScale="90000"/>
          </a:bodyPr>
          <a:lstStyle/>
          <a:p>
            <a:r>
              <a:rPr lang="fr-FR" b="1" dirty="0" smtClean="0">
                <a:solidFill>
                  <a:srgbClr val="1F497D"/>
                </a:solidFill>
              </a:rPr>
              <a:t>Quelle idée!</a:t>
            </a:r>
            <a:br>
              <a:rPr lang="fr-FR" b="1" dirty="0" smtClean="0">
                <a:solidFill>
                  <a:srgbClr val="1F497D"/>
                </a:solidFill>
              </a:rPr>
            </a:br>
            <a:r>
              <a:rPr lang="fr-FR" sz="3600" dirty="0" smtClean="0">
                <a:solidFill>
                  <a:srgbClr val="1F497D"/>
                </a:solidFill>
              </a:rPr>
              <a:t/>
            </a:r>
            <a:br>
              <a:rPr lang="fr-FR" sz="3600" dirty="0" smtClean="0">
                <a:solidFill>
                  <a:srgbClr val="1F497D"/>
                </a:solidFill>
              </a:rPr>
            </a:br>
            <a:r>
              <a:rPr lang="fr-FR" sz="3111" dirty="0" smtClean="0">
                <a:solidFill>
                  <a:srgbClr val="1F497D"/>
                </a:solidFill>
              </a:rPr>
              <a:t>Surprise, réticence… et puis</a:t>
            </a:r>
            <a:br>
              <a:rPr lang="fr-FR" sz="3111" dirty="0" smtClean="0">
                <a:solidFill>
                  <a:srgbClr val="1F497D"/>
                </a:solidFill>
              </a:rPr>
            </a:br>
            <a:r>
              <a:rPr lang="fr-FR" sz="3111" dirty="0" smtClean="0">
                <a:solidFill>
                  <a:srgbClr val="1F497D"/>
                </a:solidFill>
              </a:rPr>
              <a:t>S’écrire à soi</a:t>
            </a:r>
            <a:br>
              <a:rPr lang="fr-FR" sz="3111" dirty="0" smtClean="0">
                <a:solidFill>
                  <a:srgbClr val="1F497D"/>
                </a:solidFill>
              </a:rPr>
            </a:br>
            <a:r>
              <a:rPr lang="fr-FR" sz="3111" dirty="0" smtClean="0">
                <a:solidFill>
                  <a:srgbClr val="1F497D"/>
                </a:solidFill>
              </a:rPr>
              <a:t>Libérer la parole</a:t>
            </a:r>
            <a:br>
              <a:rPr lang="fr-FR" sz="3111" dirty="0" smtClean="0">
                <a:solidFill>
                  <a:srgbClr val="1F497D"/>
                </a:solidFill>
              </a:rPr>
            </a:br>
            <a:r>
              <a:rPr lang="fr-FR" sz="3111" dirty="0" smtClean="0">
                <a:solidFill>
                  <a:srgbClr val="1F497D"/>
                </a:solidFill>
              </a:rPr>
              <a:t>Mettre à distance la souffrance</a:t>
            </a:r>
            <a:r>
              <a:rPr lang="fr-FR" sz="2800" dirty="0" smtClean="0">
                <a:solidFill>
                  <a:srgbClr val="1F497D"/>
                </a:solidFill>
              </a:rPr>
              <a:t/>
            </a:r>
            <a:br>
              <a:rPr lang="fr-FR" sz="2800" dirty="0" smtClean="0">
                <a:solidFill>
                  <a:srgbClr val="1F497D"/>
                </a:solidFill>
              </a:rPr>
            </a:br>
            <a:endParaRPr lang="fr-FR" sz="2700" dirty="0">
              <a:solidFill>
                <a:srgbClr val="1F497D"/>
              </a:solidFill>
            </a:endParaRPr>
          </a:p>
        </p:txBody>
      </p:sp>
      <p:sp>
        <p:nvSpPr>
          <p:cNvPr id="3" name="Espace réservé du contenu 2"/>
          <p:cNvSpPr>
            <a:spLocks noGrp="1"/>
          </p:cNvSpPr>
          <p:nvPr>
            <p:ph idx="1"/>
          </p:nvPr>
        </p:nvSpPr>
        <p:spPr>
          <a:xfrm>
            <a:off x="457200" y="4378505"/>
            <a:ext cx="8229600" cy="3736425"/>
          </a:xfrm>
        </p:spPr>
        <p:txBody>
          <a:bodyPr>
            <a:normAutofit fontScale="85000" lnSpcReduction="20000"/>
          </a:bodyPr>
          <a:lstStyle/>
          <a:p>
            <a:pPr algn="ctr">
              <a:buNone/>
            </a:pPr>
            <a:r>
              <a:rPr lang="fr-FR" sz="4400" dirty="0" smtClean="0">
                <a:solidFill>
                  <a:srgbClr val="1F497D"/>
                </a:solidFill>
              </a:rPr>
              <a:t>« </a:t>
            </a:r>
            <a:r>
              <a:rPr lang="fr-FR" sz="4000" i="1" dirty="0" smtClean="0">
                <a:solidFill>
                  <a:srgbClr val="1F497D"/>
                </a:solidFill>
              </a:rPr>
              <a:t>Tous les chagrins sont supportables si on en fait un conte ou si on les raconte</a:t>
            </a:r>
            <a:r>
              <a:rPr lang="fr-FR" sz="4000" dirty="0" smtClean="0">
                <a:solidFill>
                  <a:srgbClr val="1F497D"/>
                </a:solidFill>
              </a:rPr>
              <a:t> </a:t>
            </a:r>
            <a:r>
              <a:rPr lang="fr-FR" sz="4400" dirty="0" smtClean="0">
                <a:solidFill>
                  <a:srgbClr val="1F497D"/>
                </a:solidFill>
              </a:rPr>
              <a:t>»</a:t>
            </a:r>
            <a:br>
              <a:rPr lang="fr-FR" sz="4400" dirty="0" smtClean="0">
                <a:solidFill>
                  <a:srgbClr val="1F497D"/>
                </a:solidFill>
              </a:rPr>
            </a:br>
            <a:r>
              <a:rPr lang="fr-FR" sz="3600" dirty="0" smtClean="0">
                <a:solidFill>
                  <a:srgbClr val="1F497D"/>
                </a:solidFill>
              </a:rPr>
              <a:t>Hannah Arendt</a:t>
            </a:r>
            <a:endParaRPr lang="fr-FR" sz="3800" dirty="0" smtClean="0">
              <a:solidFill>
                <a:srgbClr val="1F497D"/>
              </a:solidFill>
            </a:endParaRPr>
          </a:p>
          <a:p>
            <a:endParaRPr lang="fr-FR" sz="3800" dirty="0" smtClean="0">
              <a:solidFill>
                <a:srgbClr val="1F497D"/>
              </a:solidFill>
            </a:endParaRPr>
          </a:p>
          <a:p>
            <a:pPr marL="0" indent="0">
              <a:buNone/>
            </a:pPr>
            <a:endParaRPr lang="fr-FR" sz="3800" dirty="0" smtClean="0">
              <a:solidFill>
                <a:srgbClr val="1F497D"/>
              </a:solidFill>
            </a:endParaRPr>
          </a:p>
          <a:p>
            <a:endParaRPr lang="fr-FR" sz="3800" dirty="0">
              <a:solidFill>
                <a:srgbClr val="1F497D"/>
              </a:solidFill>
            </a:endParaRPr>
          </a:p>
          <a:p>
            <a:pPr>
              <a:buNone/>
            </a:pPr>
            <a:endParaRPr lang="fr-FR" dirty="0"/>
          </a:p>
          <a:p>
            <a:pPr algn="ctr">
              <a:buNone/>
            </a:pPr>
            <a:r>
              <a:rPr lang="fr-FR" dirty="0" smtClean="0"/>
              <a:t>	</a:t>
            </a:r>
            <a:endParaRPr lang="fr-FR" dirty="0"/>
          </a:p>
        </p:txBody>
      </p:sp>
      <p:pic>
        <p:nvPicPr>
          <p:cNvPr id="4" name="Image 3" descr="critique-jour-de-fete-tati7.jpg"/>
          <p:cNvPicPr>
            <a:picLocks noChangeAspect="1"/>
          </p:cNvPicPr>
          <p:nvPr/>
        </p:nvPicPr>
        <p:blipFill>
          <a:blip r:embed="rId3"/>
          <a:stretch>
            <a:fillRect/>
          </a:stretch>
        </p:blipFill>
        <p:spPr>
          <a:xfrm>
            <a:off x="7150177" y="73892"/>
            <a:ext cx="1776320" cy="130810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1F497D"/>
                </a:solidFill>
              </a:rPr>
              <a:t>Jean Baptiste…</a:t>
            </a:r>
            <a:endParaRPr lang="fr-FR" dirty="0">
              <a:solidFill>
                <a:srgbClr val="1F497D"/>
              </a:solidFill>
            </a:endParaRPr>
          </a:p>
        </p:txBody>
      </p:sp>
      <p:sp>
        <p:nvSpPr>
          <p:cNvPr id="3" name="Espace réservé du contenu 2"/>
          <p:cNvSpPr>
            <a:spLocks noGrp="1"/>
          </p:cNvSpPr>
          <p:nvPr>
            <p:ph idx="1"/>
          </p:nvPr>
        </p:nvSpPr>
        <p:spPr>
          <a:xfrm>
            <a:off x="457200" y="1417638"/>
            <a:ext cx="8229600" cy="5313848"/>
          </a:xfrm>
        </p:spPr>
        <p:txBody>
          <a:bodyPr>
            <a:normAutofit fontScale="70000" lnSpcReduction="20000"/>
          </a:bodyPr>
          <a:lstStyle/>
          <a:p>
            <a:pPr marL="0" indent="0">
              <a:buNone/>
            </a:pPr>
            <a:r>
              <a:rPr lang="fr-FR" dirty="0" smtClean="0">
                <a:solidFill>
                  <a:srgbClr val="1F497D"/>
                </a:solidFill>
              </a:rPr>
              <a:t>« </a:t>
            </a:r>
            <a:r>
              <a:rPr lang="fr-FR" i="1" dirty="0" smtClean="0">
                <a:solidFill>
                  <a:srgbClr val="1F497D"/>
                </a:solidFill>
              </a:rPr>
              <a:t>Salut mon diabète,</a:t>
            </a:r>
          </a:p>
          <a:p>
            <a:pPr marL="0" indent="0">
              <a:buNone/>
            </a:pPr>
            <a:r>
              <a:rPr lang="fr-FR" i="1" dirty="0" smtClean="0">
                <a:solidFill>
                  <a:srgbClr val="1F497D"/>
                </a:solidFill>
              </a:rPr>
              <a:t> Ecoute je te propose qu’on se tutoie, puisqu’on se connait depuis 23 ans… </a:t>
            </a:r>
          </a:p>
          <a:p>
            <a:pPr marL="0" indent="0">
              <a:buNone/>
            </a:pPr>
            <a:endParaRPr lang="fr-FR" i="1" dirty="0" smtClean="0">
              <a:solidFill>
                <a:srgbClr val="1F497D"/>
              </a:solidFill>
            </a:endParaRPr>
          </a:p>
          <a:p>
            <a:pPr marL="0" indent="0">
              <a:buNone/>
            </a:pPr>
            <a:r>
              <a:rPr lang="fr-FR" i="1" dirty="0" smtClean="0">
                <a:solidFill>
                  <a:srgbClr val="1F497D"/>
                </a:solidFill>
              </a:rPr>
              <a:t>L’image que j’ai eu de toi quand le vieux médecin de Montagne est venu frapper à 22 heures pour nous dire que j’avais 4 grammes de sucre dans le sang à jeun et qu’il soupçonnait que tu étais là, l’image que j’ai eu, c’est celle de Jean Baptiste.</a:t>
            </a:r>
          </a:p>
          <a:p>
            <a:pPr marL="0" indent="0">
              <a:buNone/>
            </a:pPr>
            <a:r>
              <a:rPr lang="fr-FR" i="1" dirty="0" smtClean="0">
                <a:solidFill>
                  <a:srgbClr val="1F497D"/>
                </a:solidFill>
              </a:rPr>
              <a:t> </a:t>
            </a:r>
          </a:p>
          <a:p>
            <a:pPr marL="0" indent="0">
              <a:buNone/>
            </a:pPr>
            <a:r>
              <a:rPr lang="fr-FR" i="1" dirty="0" smtClean="0">
                <a:solidFill>
                  <a:srgbClr val="1F497D"/>
                </a:solidFill>
              </a:rPr>
              <a:t>Jean Baptiste, c’était un gamin de ma classe de CP qui avait la Polio. En CE1, il n’était pas là au premier septembre, et on nous disait qu’il viendra Jeudi, puis Lundi. Finalement, il n’a pas fait sa rentrée. Il avait des lunettes, des béquilles et il est mort</a:t>
            </a:r>
            <a:r>
              <a:rPr lang="fr-FR" dirty="0" smtClean="0">
                <a:solidFill>
                  <a:srgbClr val="1F497D"/>
                </a:solidFill>
              </a:rPr>
              <a:t> ».</a:t>
            </a:r>
          </a:p>
          <a:p>
            <a:pPr marL="0" indent="0">
              <a:buNone/>
            </a:pPr>
            <a:r>
              <a:rPr lang="fr-FR" dirty="0" smtClean="0">
                <a:solidFill>
                  <a:srgbClr val="1F497D"/>
                </a:solidFill>
              </a:rPr>
              <a:t>MB</a:t>
            </a:r>
            <a:endParaRPr lang="fr-FR" dirty="0">
              <a:solidFill>
                <a:srgbClr val="1F497D"/>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47020"/>
          </a:xfrm>
        </p:spPr>
        <p:txBody>
          <a:bodyPr>
            <a:normAutofit fontScale="90000"/>
          </a:bodyPr>
          <a:lstStyle/>
          <a:p>
            <a:r>
              <a:rPr lang="fr-FR" dirty="0" smtClean="0">
                <a:solidFill>
                  <a:srgbClr val="1F497D"/>
                </a:solidFill>
              </a:rPr>
              <a:t>3 heures</a:t>
            </a:r>
            <a:endParaRPr lang="fr-FR" dirty="0">
              <a:solidFill>
                <a:srgbClr val="1F497D"/>
              </a:solidFill>
            </a:endParaRPr>
          </a:p>
        </p:txBody>
      </p:sp>
      <p:sp>
        <p:nvSpPr>
          <p:cNvPr id="3" name="Espace réservé du contenu 2"/>
          <p:cNvSpPr>
            <a:spLocks noGrp="1"/>
          </p:cNvSpPr>
          <p:nvPr>
            <p:ph idx="1"/>
          </p:nvPr>
        </p:nvSpPr>
        <p:spPr>
          <a:xfrm>
            <a:off x="457200" y="1174430"/>
            <a:ext cx="8229600" cy="5683570"/>
          </a:xfrm>
        </p:spPr>
        <p:txBody>
          <a:bodyPr>
            <a:normAutofit fontScale="70000" lnSpcReduction="20000"/>
          </a:bodyPr>
          <a:lstStyle/>
          <a:p>
            <a:pPr marL="0" indent="0">
              <a:buNone/>
            </a:pPr>
            <a:r>
              <a:rPr lang="fr-FR" i="1" dirty="0" smtClean="0">
                <a:solidFill>
                  <a:srgbClr val="1F497D"/>
                </a:solidFill>
              </a:rPr>
              <a:t>« Cher diabète,</a:t>
            </a:r>
          </a:p>
          <a:p>
            <a:pPr marL="0" indent="0">
              <a:buNone/>
            </a:pPr>
            <a:endParaRPr lang="fr-FR" i="1" dirty="0" smtClean="0">
              <a:solidFill>
                <a:srgbClr val="1F497D"/>
              </a:solidFill>
            </a:endParaRPr>
          </a:p>
          <a:p>
            <a:pPr marL="0" indent="0">
              <a:buNone/>
            </a:pPr>
            <a:r>
              <a:rPr lang="fr-FR" i="1" dirty="0" smtClean="0">
                <a:solidFill>
                  <a:srgbClr val="1F497D"/>
                </a:solidFill>
              </a:rPr>
              <a:t>C’était quoi cette soif terrible? Etrange. Prise de sang, 2 heures après, le téléphone. C’est le Doc. </a:t>
            </a:r>
          </a:p>
          <a:p>
            <a:pPr marL="0" indent="0">
              <a:buNone/>
            </a:pPr>
            <a:r>
              <a:rPr lang="fr-FR" i="1" dirty="0" smtClean="0">
                <a:solidFill>
                  <a:srgbClr val="1F497D"/>
                </a:solidFill>
              </a:rPr>
              <a:t>« Vos analyses sont très mauvaises. C’est grave » me dit-il. </a:t>
            </a:r>
          </a:p>
          <a:p>
            <a:pPr marL="0" indent="0">
              <a:buNone/>
            </a:pPr>
            <a:r>
              <a:rPr lang="fr-FR" i="1" dirty="0" smtClean="0">
                <a:solidFill>
                  <a:srgbClr val="1F497D"/>
                </a:solidFill>
              </a:rPr>
              <a:t>Il me demande de faire mes valises et me demande où sont mes parents. </a:t>
            </a:r>
          </a:p>
          <a:p>
            <a:pPr marL="0" indent="0">
              <a:buNone/>
            </a:pPr>
            <a:r>
              <a:rPr lang="fr-FR" i="1" dirty="0" smtClean="0">
                <a:solidFill>
                  <a:srgbClr val="1F497D"/>
                </a:solidFill>
              </a:rPr>
              <a:t>Et que</a:t>
            </a:r>
            <a:r>
              <a:rPr lang="fr-FR" i="1" dirty="0">
                <a:solidFill>
                  <a:srgbClr val="1F497D"/>
                </a:solidFill>
              </a:rPr>
              <a:t> </a:t>
            </a:r>
            <a:r>
              <a:rPr lang="fr-FR" i="1" dirty="0" smtClean="0">
                <a:solidFill>
                  <a:srgbClr val="1F497D"/>
                </a:solidFill>
              </a:rPr>
              <a:t>« je suis trop petite pour comprendre ». </a:t>
            </a:r>
          </a:p>
          <a:p>
            <a:pPr marL="0" indent="0">
              <a:buNone/>
            </a:pPr>
            <a:r>
              <a:rPr lang="fr-FR" i="1" dirty="0" smtClean="0">
                <a:solidFill>
                  <a:srgbClr val="1F497D"/>
                </a:solidFill>
              </a:rPr>
              <a:t>3 heures d’attente. </a:t>
            </a:r>
          </a:p>
          <a:p>
            <a:pPr marL="0" indent="0">
              <a:buNone/>
            </a:pPr>
            <a:r>
              <a:rPr lang="fr-FR" i="1" dirty="0" smtClean="0">
                <a:solidFill>
                  <a:srgbClr val="1F497D"/>
                </a:solidFill>
              </a:rPr>
              <a:t>J’ai attendu 3 heures, sans réponse. 3 heures à penser à tous les trucs stupides et importants que je n’aurai pas le temps de faire. Est ce que je meurs là ? Je pleure. Mon frère pleure, pendant 3 heures. </a:t>
            </a:r>
          </a:p>
          <a:p>
            <a:pPr marL="0" indent="0">
              <a:buNone/>
            </a:pPr>
            <a:endParaRPr lang="fr-FR" i="1" dirty="0" smtClean="0">
              <a:solidFill>
                <a:srgbClr val="1F497D"/>
              </a:solidFill>
            </a:endParaRPr>
          </a:p>
          <a:p>
            <a:pPr marL="0" indent="0">
              <a:buNone/>
            </a:pPr>
            <a:r>
              <a:rPr lang="fr-FR" i="1" dirty="0" smtClean="0">
                <a:solidFill>
                  <a:srgbClr val="1F497D"/>
                </a:solidFill>
              </a:rPr>
              <a:t>Ma mère arrive, je lui raconte. Elle appelle le Doc. « C’est tout? »  dit elle au téléphone.  Elle s’accroupit et me regarde.  Elle me dit que je suis diabétique. Comme le copain de Papa qui fait du rugby. Yannick, il est beau, il est sportif!  Ca va mieux… »</a:t>
            </a:r>
          </a:p>
          <a:p>
            <a:pPr marL="0" indent="0">
              <a:buNone/>
            </a:pPr>
            <a:r>
              <a:rPr lang="fr-FR" i="1" dirty="0" smtClean="0">
                <a:solidFill>
                  <a:srgbClr val="1F497D"/>
                </a:solidFill>
              </a:rPr>
              <a:t>CB</a:t>
            </a:r>
            <a:endParaRPr lang="fr-FR" i="1" dirty="0">
              <a:solidFill>
                <a:srgbClr val="1F497D"/>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1F497D"/>
                </a:solidFill>
              </a:rPr>
              <a:t>Smartphone</a:t>
            </a:r>
            <a:endParaRPr lang="fr-FR" dirty="0">
              <a:solidFill>
                <a:srgbClr val="1F497D"/>
              </a:solidFill>
            </a:endParaRPr>
          </a:p>
        </p:txBody>
      </p:sp>
      <p:sp>
        <p:nvSpPr>
          <p:cNvPr id="3" name="Espace réservé du contenu 2"/>
          <p:cNvSpPr>
            <a:spLocks noGrp="1"/>
          </p:cNvSpPr>
          <p:nvPr>
            <p:ph idx="1"/>
          </p:nvPr>
        </p:nvSpPr>
        <p:spPr>
          <a:xfrm>
            <a:off x="457200" y="1600200"/>
            <a:ext cx="8229600" cy="5131495"/>
          </a:xfrm>
        </p:spPr>
        <p:txBody>
          <a:bodyPr>
            <a:normAutofit fontScale="92500" lnSpcReduction="20000"/>
          </a:bodyPr>
          <a:lstStyle/>
          <a:p>
            <a:pPr marL="0" indent="0">
              <a:buNone/>
            </a:pPr>
            <a:r>
              <a:rPr lang="fr-FR" i="1" dirty="0" smtClean="0">
                <a:solidFill>
                  <a:srgbClr val="1F497D"/>
                </a:solidFill>
              </a:rPr>
              <a:t>« Mon cher petit diabète, </a:t>
            </a:r>
          </a:p>
          <a:p>
            <a:pPr marL="0" indent="0">
              <a:buNone/>
            </a:pPr>
            <a:r>
              <a:rPr lang="fr-FR" i="1" dirty="0" smtClean="0">
                <a:solidFill>
                  <a:srgbClr val="1F497D"/>
                </a:solidFill>
              </a:rPr>
              <a:t>Voilà bientôt 7 mois que nous avons fait connaissance, le 19 Juillet 2014, date mémorable car il s’agissait de l’anniversaire de ma grande sœur (sympa). C’est par cette chaude journée d’été que tu m’as menée aux urgences, faible, déshydratée et assoiffée comme je ne l’avais jamais été. Tu as été bien malin de jouer de ma naïveté. Mais sache que c’est la dernière fois…Tu m’as inspiré la meilleure idée d’application </a:t>
            </a:r>
            <a:r>
              <a:rPr lang="fr-FR" i="1" dirty="0" err="1" smtClean="0">
                <a:solidFill>
                  <a:srgbClr val="1F497D"/>
                </a:solidFill>
              </a:rPr>
              <a:t>smartphone</a:t>
            </a:r>
            <a:r>
              <a:rPr lang="fr-FR" i="1" dirty="0" smtClean="0">
                <a:solidFill>
                  <a:srgbClr val="1F497D"/>
                </a:solidFill>
              </a:rPr>
              <a:t> que j’ai pu avoir. Ceci n’est pas une déclaration de guerre contre toi, mon petit diabète. Mais une déclaration de paix » . </a:t>
            </a:r>
          </a:p>
          <a:p>
            <a:pPr marL="0" indent="0">
              <a:buNone/>
            </a:pPr>
            <a:r>
              <a:rPr lang="fr-FR" i="1" dirty="0" smtClean="0">
                <a:solidFill>
                  <a:srgbClr val="1F497D"/>
                </a:solidFill>
              </a:rPr>
              <a:t>CL</a:t>
            </a:r>
            <a:endParaRPr lang="fr-FR" i="1" dirty="0">
              <a:solidFill>
                <a:srgbClr val="1F497D"/>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Numériser 42.jpeg"/>
          <p:cNvPicPr>
            <a:picLocks noChangeAspect="1"/>
          </p:cNvPicPr>
          <p:nvPr/>
        </p:nvPicPr>
        <p:blipFill>
          <a:blip r:embed="rId2"/>
          <a:stretch>
            <a:fillRect/>
          </a:stretch>
        </p:blipFill>
        <p:spPr>
          <a:xfrm>
            <a:off x="2231464" y="0"/>
            <a:ext cx="4466086" cy="631745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1F497D"/>
                </a:solidFill>
              </a:rPr>
              <a:t>Après coup…</a:t>
            </a:r>
            <a:endParaRPr lang="fr-FR" dirty="0">
              <a:solidFill>
                <a:srgbClr val="1F497D"/>
              </a:solidFill>
            </a:endParaRPr>
          </a:p>
        </p:txBody>
      </p:sp>
      <p:sp>
        <p:nvSpPr>
          <p:cNvPr id="3" name="Espace réservé du contenu 2"/>
          <p:cNvSpPr>
            <a:spLocks noGrp="1"/>
          </p:cNvSpPr>
          <p:nvPr>
            <p:ph idx="1"/>
          </p:nvPr>
        </p:nvSpPr>
        <p:spPr>
          <a:xfrm>
            <a:off x="457200" y="2119702"/>
            <a:ext cx="8229600" cy="4006461"/>
          </a:xfrm>
        </p:spPr>
        <p:txBody>
          <a:bodyPr>
            <a:normAutofit/>
          </a:bodyPr>
          <a:lstStyle/>
          <a:p>
            <a:r>
              <a:rPr lang="fr-FR" i="1" dirty="0" smtClean="0">
                <a:solidFill>
                  <a:srgbClr val="1F497D"/>
                </a:solidFill>
              </a:rPr>
              <a:t>« Le diabète, c’est moi; la lettre au diabète est un exercice difficile. L’intérêt de la démarche me paraît évident »</a:t>
            </a:r>
          </a:p>
          <a:p>
            <a:r>
              <a:rPr lang="fr-FR" i="1" dirty="0" smtClean="0">
                <a:solidFill>
                  <a:srgbClr val="1F497D"/>
                </a:solidFill>
              </a:rPr>
              <a:t>« Important, pas facile, mais libérateur » </a:t>
            </a:r>
          </a:p>
          <a:p>
            <a:r>
              <a:rPr lang="fr-FR" i="1" dirty="0" smtClean="0">
                <a:solidFill>
                  <a:srgbClr val="1F497D"/>
                </a:solidFill>
              </a:rPr>
              <a:t>« Très bon exercice, c’est l’occasion de prendre le temps et de faire le point, et de lui donner une forme »</a:t>
            </a:r>
          </a:p>
          <a:p>
            <a:pPr>
              <a:buNone/>
            </a:pPr>
            <a:endParaRPr lang="fr-FR" dirty="0">
              <a:solidFill>
                <a:srgbClr val="1F497D"/>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1F497D"/>
                </a:solidFill>
              </a:rPr>
              <a:t>Et encore</a:t>
            </a:r>
            <a:endParaRPr lang="fr-FR" dirty="0">
              <a:solidFill>
                <a:srgbClr val="1F497D"/>
              </a:solidFill>
            </a:endParaRPr>
          </a:p>
        </p:txBody>
      </p:sp>
      <p:sp>
        <p:nvSpPr>
          <p:cNvPr id="3" name="Espace réservé du contenu 2"/>
          <p:cNvSpPr>
            <a:spLocks noGrp="1"/>
          </p:cNvSpPr>
          <p:nvPr>
            <p:ph idx="1"/>
          </p:nvPr>
        </p:nvSpPr>
        <p:spPr/>
        <p:txBody>
          <a:bodyPr>
            <a:normAutofit fontScale="92500" lnSpcReduction="20000"/>
          </a:bodyPr>
          <a:lstStyle/>
          <a:p>
            <a:r>
              <a:rPr lang="fr-FR" i="1" dirty="0" smtClean="0">
                <a:solidFill>
                  <a:srgbClr val="1F497D"/>
                </a:solidFill>
              </a:rPr>
              <a:t>« </a:t>
            </a:r>
            <a:r>
              <a:rPr lang="fr-FR" sz="3459" i="1" dirty="0" smtClean="0">
                <a:solidFill>
                  <a:srgbClr val="1F497D"/>
                </a:solidFill>
              </a:rPr>
              <a:t>A reconsidérer dans plusieurs mois, plusieurs années »</a:t>
            </a:r>
          </a:p>
          <a:p>
            <a:r>
              <a:rPr lang="fr-FR" sz="3459" i="1" dirty="0" smtClean="0">
                <a:solidFill>
                  <a:srgbClr val="1F497D"/>
                </a:solidFill>
              </a:rPr>
              <a:t>« Il me paraît important de joindre cette lettre dans le dossier pour vous afin de mieux nous connaître. Par contre, pour nous, moment difficile à vivre »</a:t>
            </a:r>
          </a:p>
          <a:p>
            <a:r>
              <a:rPr lang="fr-FR" sz="3459" i="1" dirty="0" smtClean="0">
                <a:solidFill>
                  <a:srgbClr val="1F497D"/>
                </a:solidFill>
              </a:rPr>
              <a:t>« Désolé de m’être exprimé entre 2 sanglots. Au départ, je ne voulais pas y participer mais je l’ai fait et cela va m’aider à me reconstruire »</a:t>
            </a:r>
          </a:p>
          <a:p>
            <a:endParaRPr lang="fr-FR" dirty="0">
              <a:solidFill>
                <a:srgbClr val="1F497D"/>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9243" y="1029809"/>
            <a:ext cx="8229600" cy="1786981"/>
          </a:xfrm>
        </p:spPr>
        <p:txBody>
          <a:bodyPr>
            <a:normAutofit/>
          </a:bodyPr>
          <a:lstStyle/>
          <a:p>
            <a:r>
              <a:rPr lang="fr-FR" sz="2800" b="1" dirty="0" smtClean="0">
                <a:solidFill>
                  <a:srgbClr val="1F497D"/>
                </a:solidFill>
              </a:rPr>
              <a:t>Etude comparative théâtre du vécu / lettres </a:t>
            </a:r>
            <a:br>
              <a:rPr lang="fr-FR" sz="2800" b="1" dirty="0" smtClean="0">
                <a:solidFill>
                  <a:srgbClr val="1F497D"/>
                </a:solidFill>
              </a:rPr>
            </a:br>
            <a:r>
              <a:rPr lang="fr-FR" sz="2800" b="1" dirty="0" smtClean="0">
                <a:solidFill>
                  <a:srgbClr val="1F497D"/>
                </a:solidFill>
              </a:rPr>
              <a:t>Analyses psychologiques qualitatives et quantitatives chez 13 patients</a:t>
            </a:r>
            <a:endParaRPr lang="fr-FR" sz="2800" b="1" dirty="0">
              <a:solidFill>
                <a:srgbClr val="1F497D"/>
              </a:solidFill>
            </a:endParaRPr>
          </a:p>
        </p:txBody>
      </p:sp>
      <p:sp>
        <p:nvSpPr>
          <p:cNvPr id="3" name="Espace réservé du contenu 2"/>
          <p:cNvSpPr>
            <a:spLocks noGrp="1"/>
          </p:cNvSpPr>
          <p:nvPr>
            <p:ph idx="1"/>
          </p:nvPr>
        </p:nvSpPr>
        <p:spPr>
          <a:xfrm>
            <a:off x="457200" y="3755253"/>
            <a:ext cx="8229600" cy="2370909"/>
          </a:xfrm>
        </p:spPr>
        <p:txBody>
          <a:bodyPr/>
          <a:lstStyle/>
          <a:p>
            <a:r>
              <a:rPr lang="fr-FR" dirty="0" smtClean="0">
                <a:solidFill>
                  <a:srgbClr val="1F497D"/>
                </a:solidFill>
              </a:rPr>
              <a:t>Difficile</a:t>
            </a:r>
          </a:p>
          <a:p>
            <a:r>
              <a:rPr lang="fr-FR" dirty="0" smtClean="0">
                <a:solidFill>
                  <a:srgbClr val="1F497D"/>
                </a:solidFill>
              </a:rPr>
              <a:t>Doute sur l’intérêt</a:t>
            </a:r>
          </a:p>
          <a:p>
            <a:r>
              <a:rPr lang="fr-FR" dirty="0" smtClean="0">
                <a:solidFill>
                  <a:srgbClr val="1F497D"/>
                </a:solidFill>
              </a:rPr>
              <a:t>Partage émotionnel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97532"/>
            <a:ext cx="8229600" cy="824736"/>
          </a:xfrm>
        </p:spPr>
        <p:txBody>
          <a:bodyPr/>
          <a:lstStyle/>
          <a:p>
            <a:r>
              <a:rPr lang="fr-FR" b="1" dirty="0" smtClean="0">
                <a:solidFill>
                  <a:srgbClr val="1F497D"/>
                </a:solidFill>
              </a:rPr>
              <a:t>Chers diabétiques,</a:t>
            </a:r>
            <a:endParaRPr lang="fr-FR" b="1" dirty="0">
              <a:solidFill>
                <a:srgbClr val="1F497D"/>
              </a:solidFill>
            </a:endParaRPr>
          </a:p>
        </p:txBody>
      </p:sp>
      <p:pic>
        <p:nvPicPr>
          <p:cNvPr id="4" name="Espace réservé du contenu 3" descr="critique-jour-de-fete-tati24.jpg"/>
          <p:cNvPicPr>
            <a:picLocks noGrp="1" noChangeAspect="1"/>
          </p:cNvPicPr>
          <p:nvPr>
            <p:ph idx="1"/>
          </p:nvPr>
        </p:nvPicPr>
        <p:blipFill>
          <a:blip r:embed="rId3"/>
          <a:srcRect l="-16951" r="-16951"/>
          <a:stretch>
            <a:fillRect/>
          </a:stretch>
        </p:blipFill>
        <p:spPr>
          <a:xfrm>
            <a:off x="2239689" y="2405849"/>
            <a:ext cx="3877315" cy="2130640"/>
          </a:xfrm>
        </p:spPr>
      </p:pic>
      <p:sp>
        <p:nvSpPr>
          <p:cNvPr id="5" name="ZoneTexte 4"/>
          <p:cNvSpPr txBox="1"/>
          <p:nvPr/>
        </p:nvSpPr>
        <p:spPr>
          <a:xfrm>
            <a:off x="1203126" y="4621144"/>
            <a:ext cx="5500008" cy="707886"/>
          </a:xfrm>
          <a:prstGeom prst="rect">
            <a:avLst/>
          </a:prstGeom>
          <a:noFill/>
        </p:spPr>
        <p:txBody>
          <a:bodyPr wrap="square" rtlCol="0">
            <a:spAutoFit/>
          </a:bodyPr>
          <a:lstStyle/>
          <a:p>
            <a:pPr algn="ctr"/>
            <a:r>
              <a:rPr lang="fr-FR" sz="4000" dirty="0" smtClean="0">
                <a:solidFill>
                  <a:srgbClr val="1F497D"/>
                </a:solidFill>
              </a:rPr>
              <a:t>Merci</a:t>
            </a:r>
            <a:endParaRPr lang="fr-FR" sz="4000" dirty="0">
              <a:solidFill>
                <a:srgbClr val="1F497D"/>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1F497D"/>
                </a:solidFill>
              </a:rPr>
              <a:t>Gaufre</a:t>
            </a:r>
            <a:endParaRPr lang="fr-FR" dirty="0">
              <a:solidFill>
                <a:srgbClr val="1F497D"/>
              </a:solidFill>
            </a:endParaRPr>
          </a:p>
        </p:txBody>
      </p:sp>
      <p:sp>
        <p:nvSpPr>
          <p:cNvPr id="3" name="Espace réservé du contenu 2"/>
          <p:cNvSpPr>
            <a:spLocks noGrp="1"/>
          </p:cNvSpPr>
          <p:nvPr>
            <p:ph idx="1"/>
          </p:nvPr>
        </p:nvSpPr>
        <p:spPr>
          <a:xfrm>
            <a:off x="457200" y="1944209"/>
            <a:ext cx="8229600" cy="6076843"/>
          </a:xfrm>
        </p:spPr>
        <p:txBody>
          <a:bodyPr/>
          <a:lstStyle/>
          <a:p>
            <a:pPr marL="0" indent="0">
              <a:buNone/>
            </a:pPr>
            <a:r>
              <a:rPr lang="fr-FR" i="1" dirty="0" smtClean="0">
                <a:solidFill>
                  <a:srgbClr val="1F497D"/>
                </a:solidFill>
                <a:sym typeface="Wingdings"/>
              </a:rPr>
              <a:t>« Cher Diabète,</a:t>
            </a:r>
          </a:p>
          <a:p>
            <a:pPr marL="0" indent="0">
              <a:buNone/>
            </a:pPr>
            <a:r>
              <a:rPr lang="fr-FR" i="1" dirty="0" smtClean="0">
                <a:solidFill>
                  <a:srgbClr val="1F497D"/>
                </a:solidFill>
                <a:sym typeface="Wingdings"/>
              </a:rPr>
              <a:t>…et </a:t>
            </a:r>
            <a:r>
              <a:rPr lang="fr-FR" i="1" dirty="0">
                <a:solidFill>
                  <a:srgbClr val="1F497D"/>
                </a:solidFill>
                <a:sym typeface="Wingdings"/>
              </a:rPr>
              <a:t>puis la règle a juste </a:t>
            </a:r>
            <a:r>
              <a:rPr lang="fr-FR" i="1" dirty="0" smtClean="0">
                <a:solidFill>
                  <a:srgbClr val="1F497D"/>
                </a:solidFill>
                <a:sym typeface="Wingdings"/>
              </a:rPr>
              <a:t>changé. Avant</a:t>
            </a:r>
            <a:r>
              <a:rPr lang="fr-FR" i="1" dirty="0">
                <a:solidFill>
                  <a:srgbClr val="1F497D"/>
                </a:solidFill>
                <a:sym typeface="Wingdings"/>
              </a:rPr>
              <a:t>, c’était savourer la gaufre </a:t>
            </a:r>
            <a:r>
              <a:rPr lang="fr-FR" i="1" dirty="0" err="1">
                <a:solidFill>
                  <a:srgbClr val="1F497D"/>
                </a:solidFill>
                <a:sym typeface="Wingdings"/>
              </a:rPr>
              <a:t>gandujia</a:t>
            </a:r>
            <a:r>
              <a:rPr lang="fr-FR" i="1" dirty="0">
                <a:solidFill>
                  <a:srgbClr val="1F497D"/>
                </a:solidFill>
                <a:sym typeface="Wingdings"/>
              </a:rPr>
              <a:t>-chantilly de chez </a:t>
            </a:r>
            <a:r>
              <a:rPr lang="fr-FR" i="1" dirty="0" err="1">
                <a:solidFill>
                  <a:srgbClr val="1F497D"/>
                </a:solidFill>
                <a:sym typeface="Wingdings"/>
              </a:rPr>
              <a:t>Amorino</a:t>
            </a:r>
            <a:r>
              <a:rPr lang="fr-FR" i="1" dirty="0">
                <a:solidFill>
                  <a:srgbClr val="1F497D"/>
                </a:solidFill>
                <a:sym typeface="Wingdings"/>
              </a:rPr>
              <a:t> et c’est tout, maintenant il s’agit de faire la bonne dose d’insuline et de savourer la gaufre </a:t>
            </a:r>
            <a:r>
              <a:rPr lang="fr-FR" i="1" dirty="0" err="1">
                <a:solidFill>
                  <a:srgbClr val="1F497D"/>
                </a:solidFill>
                <a:sym typeface="Wingdings"/>
              </a:rPr>
              <a:t>gandujia</a:t>
            </a:r>
            <a:r>
              <a:rPr lang="fr-FR" i="1" dirty="0">
                <a:solidFill>
                  <a:srgbClr val="1F497D"/>
                </a:solidFill>
                <a:sym typeface="Wingdings"/>
              </a:rPr>
              <a:t>-chantilly de chez </a:t>
            </a:r>
            <a:r>
              <a:rPr lang="fr-FR" i="1" dirty="0" err="1">
                <a:solidFill>
                  <a:srgbClr val="1F497D"/>
                </a:solidFill>
                <a:sym typeface="Wingdings"/>
              </a:rPr>
              <a:t>Amorino</a:t>
            </a:r>
            <a:r>
              <a:rPr lang="fr-FR" i="1" dirty="0">
                <a:solidFill>
                  <a:srgbClr val="1F497D"/>
                </a:solidFill>
                <a:sym typeface="Wingdings"/>
              </a:rPr>
              <a:t>. Pour l’instant, tu n’as pas gagné, et j’ai l’espoir que tu ne gagneras jamais ». </a:t>
            </a:r>
            <a:endParaRPr lang="fr-FR" i="1" dirty="0" smtClean="0">
              <a:solidFill>
                <a:srgbClr val="1F497D"/>
              </a:solidFill>
              <a:sym typeface="Wingdings"/>
            </a:endParaRPr>
          </a:p>
          <a:p>
            <a:pPr marL="0" indent="0">
              <a:buNone/>
            </a:pPr>
            <a:r>
              <a:rPr lang="fr-FR" i="1" dirty="0" smtClean="0">
                <a:solidFill>
                  <a:srgbClr val="1F497D"/>
                </a:solidFill>
                <a:sym typeface="Wingdings"/>
              </a:rPr>
              <a:t>HB</a:t>
            </a:r>
            <a:endParaRPr lang="fr-FR" i="1" dirty="0">
              <a:solidFill>
                <a:srgbClr val="1F497D"/>
              </a:solidFill>
              <a:sym typeface="Wingdings"/>
            </a:endParaRPr>
          </a:p>
          <a:p>
            <a:endParaRPr lang="fr-FR" dirty="0">
              <a:solidFill>
                <a:srgbClr val="1F497D"/>
              </a:solidFill>
            </a:endParaRPr>
          </a:p>
        </p:txBody>
      </p:sp>
    </p:spTree>
    <p:extLst>
      <p:ext uri="{BB962C8B-B14F-4D97-AF65-F5344CB8AC3E}">
        <p14:creationId xmlns:p14="http://schemas.microsoft.com/office/powerpoint/2010/main" val="4040724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5646"/>
            <a:ext cx="8229600" cy="1939206"/>
          </a:xfrm>
        </p:spPr>
        <p:txBody>
          <a:bodyPr>
            <a:normAutofit fontScale="90000"/>
          </a:bodyPr>
          <a:lstStyle/>
          <a:p>
            <a:r>
              <a:rPr lang="fr-FR" sz="2800" dirty="0" smtClean="0"/>
              <a:t/>
            </a:r>
            <a:br>
              <a:rPr lang="fr-FR" sz="2800" dirty="0" smtClean="0"/>
            </a:br>
            <a:r>
              <a:rPr lang="fr-FR" sz="3200" b="1" dirty="0" smtClean="0">
                <a:solidFill>
                  <a:srgbClr val="1F497D"/>
                </a:solidFill>
              </a:rPr>
              <a:t>Transformer un monde intérieur flou</a:t>
            </a:r>
            <a:br>
              <a:rPr lang="fr-FR" sz="3200" b="1" dirty="0" smtClean="0">
                <a:solidFill>
                  <a:srgbClr val="1F497D"/>
                </a:solidFill>
              </a:rPr>
            </a:br>
            <a:r>
              <a:rPr lang="fr-FR" sz="3200" b="1" dirty="0" smtClean="0">
                <a:solidFill>
                  <a:srgbClr val="1F497D"/>
                </a:solidFill>
              </a:rPr>
              <a:t> en mots  définis</a:t>
            </a:r>
            <a:r>
              <a:rPr lang="fr-FR" sz="3200" dirty="0" smtClean="0">
                <a:solidFill>
                  <a:srgbClr val="1F497D"/>
                </a:solidFill>
              </a:rPr>
              <a:t/>
            </a:r>
            <a:br>
              <a:rPr lang="fr-FR" sz="3200" dirty="0" smtClean="0">
                <a:solidFill>
                  <a:srgbClr val="1F497D"/>
                </a:solidFill>
              </a:rPr>
            </a:br>
            <a:endParaRPr lang="fr-FR" sz="3200" dirty="0">
              <a:solidFill>
                <a:srgbClr val="1F497D"/>
              </a:solidFill>
            </a:endParaRPr>
          </a:p>
        </p:txBody>
      </p:sp>
      <p:pic>
        <p:nvPicPr>
          <p:cNvPr id="4" name="Espace réservé du contenu 3" descr="thumb_DSC_4900_1024.jpg"/>
          <p:cNvPicPr>
            <a:picLocks noGrp="1" noChangeAspect="1"/>
          </p:cNvPicPr>
          <p:nvPr>
            <p:ph idx="1"/>
          </p:nvPr>
        </p:nvPicPr>
        <p:blipFill>
          <a:blip r:embed="rId3"/>
          <a:srcRect l="-10610" r="-10610"/>
          <a:stretch>
            <a:fillRect/>
          </a:stretch>
        </p:blipFill>
        <p:spPr>
          <a:xfrm>
            <a:off x="2081600" y="3017349"/>
            <a:ext cx="5652785" cy="3108814"/>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25664"/>
            <a:ext cx="8229600" cy="1031206"/>
          </a:xfrm>
        </p:spPr>
        <p:txBody>
          <a:bodyPr>
            <a:normAutofit fontScale="90000"/>
          </a:bodyPr>
          <a:lstStyle/>
          <a:p>
            <a:r>
              <a:rPr lang="fr-FR" b="1" dirty="0" smtClean="0">
                <a:solidFill>
                  <a:srgbClr val="1F497D"/>
                </a:solidFill>
              </a:rPr>
              <a:t>Un processus</a:t>
            </a:r>
            <a:r>
              <a:rPr lang="fr-FR" dirty="0" smtClean="0">
                <a:solidFill>
                  <a:srgbClr val="1F497D"/>
                </a:solidFill>
              </a:rPr>
              <a:t/>
            </a:r>
            <a:br>
              <a:rPr lang="fr-FR" dirty="0" smtClean="0">
                <a:solidFill>
                  <a:srgbClr val="1F497D"/>
                </a:solidFill>
              </a:rPr>
            </a:br>
            <a:endParaRPr lang="fr-FR" dirty="0">
              <a:solidFill>
                <a:srgbClr val="1F497D"/>
              </a:solidFill>
            </a:endParaRPr>
          </a:p>
        </p:txBody>
      </p:sp>
      <p:pic>
        <p:nvPicPr>
          <p:cNvPr id="4" name="Espace réservé du contenu 3" descr="IMG_2184 (1).jpg"/>
          <p:cNvPicPr>
            <a:picLocks noGrp="1" noChangeAspect="1"/>
          </p:cNvPicPr>
          <p:nvPr>
            <p:ph idx="1"/>
          </p:nvPr>
        </p:nvPicPr>
        <p:blipFill>
          <a:blip r:embed="rId3"/>
          <a:srcRect l="-18187" r="-18187"/>
          <a:stretch>
            <a:fillRect/>
          </a:stretch>
        </p:blipFill>
        <p:spPr>
          <a:xfrm>
            <a:off x="712046" y="2415696"/>
            <a:ext cx="3725096" cy="2177559"/>
          </a:xfrm>
        </p:spPr>
      </p:pic>
      <p:pic>
        <p:nvPicPr>
          <p:cNvPr id="5" name="Image 4" descr="18430_2.jpg"/>
          <p:cNvPicPr>
            <a:picLocks noChangeAspect="1"/>
          </p:cNvPicPr>
          <p:nvPr/>
        </p:nvPicPr>
        <p:blipFill>
          <a:blip r:embed="rId4"/>
          <a:stretch>
            <a:fillRect/>
          </a:stretch>
        </p:blipFill>
        <p:spPr>
          <a:xfrm>
            <a:off x="4747354" y="2851242"/>
            <a:ext cx="3093755" cy="2475922"/>
          </a:xfrm>
          <a:prstGeom prst="rect">
            <a:avLst/>
          </a:prstGeom>
        </p:spPr>
      </p:pic>
      <p:sp>
        <p:nvSpPr>
          <p:cNvPr id="8" name="ZoneTexte 7"/>
          <p:cNvSpPr txBox="1"/>
          <p:nvPr/>
        </p:nvSpPr>
        <p:spPr>
          <a:xfrm>
            <a:off x="5023395" y="3165413"/>
            <a:ext cx="1556502" cy="369332"/>
          </a:xfrm>
          <a:prstGeom prst="rect">
            <a:avLst/>
          </a:prstGeom>
          <a:noFill/>
        </p:spPr>
        <p:txBody>
          <a:bodyPr wrap="square" rtlCol="0">
            <a:spAutoFit/>
          </a:bodyPr>
          <a:lstStyle/>
          <a:p>
            <a:r>
              <a:rPr lang="fr-FR" dirty="0" smtClean="0">
                <a:solidFill>
                  <a:schemeClr val="accent2">
                    <a:lumMod val="75000"/>
                  </a:schemeClr>
                </a:solidFill>
              </a:rPr>
              <a:t>Proposition</a:t>
            </a:r>
            <a:endParaRPr lang="fr-FR" dirty="0">
              <a:solidFill>
                <a:schemeClr val="accent2">
                  <a:lumMod val="75000"/>
                </a:schemeClr>
              </a:solidFill>
            </a:endParaRPr>
          </a:p>
        </p:txBody>
      </p:sp>
      <p:sp>
        <p:nvSpPr>
          <p:cNvPr id="10" name="ZoneTexte 9"/>
          <p:cNvSpPr txBox="1"/>
          <p:nvPr/>
        </p:nvSpPr>
        <p:spPr>
          <a:xfrm>
            <a:off x="5156090" y="3534745"/>
            <a:ext cx="1475368" cy="369332"/>
          </a:xfrm>
          <a:prstGeom prst="rect">
            <a:avLst/>
          </a:prstGeom>
          <a:noFill/>
        </p:spPr>
        <p:txBody>
          <a:bodyPr wrap="square" rtlCol="0">
            <a:spAutoFit/>
          </a:bodyPr>
          <a:lstStyle/>
          <a:p>
            <a:r>
              <a:rPr lang="fr-FR" dirty="0" smtClean="0">
                <a:solidFill>
                  <a:srgbClr val="953735"/>
                </a:solidFill>
              </a:rPr>
              <a:t>Ecriture</a:t>
            </a:r>
            <a:endParaRPr lang="fr-FR" dirty="0">
              <a:solidFill>
                <a:srgbClr val="953735"/>
              </a:solidFill>
            </a:endParaRPr>
          </a:p>
        </p:txBody>
      </p:sp>
      <p:sp>
        <p:nvSpPr>
          <p:cNvPr id="12" name="ZoneTexte 11"/>
          <p:cNvSpPr txBox="1"/>
          <p:nvPr/>
        </p:nvSpPr>
        <p:spPr>
          <a:xfrm>
            <a:off x="5156091" y="4113141"/>
            <a:ext cx="1188350" cy="369332"/>
          </a:xfrm>
          <a:prstGeom prst="rect">
            <a:avLst/>
          </a:prstGeom>
          <a:noFill/>
        </p:spPr>
        <p:txBody>
          <a:bodyPr wrap="square" rtlCol="0">
            <a:spAutoFit/>
          </a:bodyPr>
          <a:lstStyle/>
          <a:p>
            <a:r>
              <a:rPr lang="fr-FR" dirty="0" smtClean="0">
                <a:solidFill>
                  <a:srgbClr val="953735"/>
                </a:solidFill>
              </a:rPr>
              <a:t>Lecture</a:t>
            </a:r>
            <a:endParaRPr lang="fr-FR" dirty="0">
              <a:solidFill>
                <a:srgbClr val="95373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solidFill>
                  <a:srgbClr val="1F497D"/>
                </a:solidFill>
              </a:rPr>
              <a:t>Le cadre</a:t>
            </a:r>
            <a:br>
              <a:rPr lang="fr-FR" b="1" dirty="0" smtClean="0">
                <a:solidFill>
                  <a:srgbClr val="1F497D"/>
                </a:solidFill>
              </a:rPr>
            </a:br>
            <a:r>
              <a:rPr lang="fr-FR" sz="2667" dirty="0" smtClean="0">
                <a:solidFill>
                  <a:srgbClr val="1F497D"/>
                </a:solidFill>
              </a:rPr>
              <a:t>Mise en danger sans risque </a:t>
            </a:r>
            <a:endParaRPr lang="fr-FR" sz="2667" dirty="0">
              <a:solidFill>
                <a:srgbClr val="1F497D"/>
              </a:solidFill>
            </a:endParaRPr>
          </a:p>
        </p:txBody>
      </p:sp>
      <p:pic>
        <p:nvPicPr>
          <p:cNvPr id="4" name="Espace réservé du contenu 3" descr="Danse carré.jpg"/>
          <p:cNvPicPr>
            <a:picLocks noGrp="1" noChangeAspect="1"/>
          </p:cNvPicPr>
          <p:nvPr>
            <p:ph idx="1"/>
          </p:nvPr>
        </p:nvPicPr>
        <p:blipFill>
          <a:blip r:embed="rId3"/>
          <a:srcRect l="-10691" r="-10691"/>
          <a:stretch>
            <a:fillRect/>
          </a:stretch>
        </p:blip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1" y="1745100"/>
            <a:ext cx="5577530" cy="1207649"/>
          </a:xfrm>
        </p:spPr>
        <p:txBody>
          <a:bodyPr>
            <a:normAutofit/>
          </a:bodyPr>
          <a:lstStyle/>
          <a:p>
            <a:r>
              <a:rPr lang="fr-FR" sz="3200" b="1" dirty="0" smtClean="0">
                <a:solidFill>
                  <a:srgbClr val="1F497D"/>
                </a:solidFill>
              </a:rPr>
              <a:t>Parcours de soin, </a:t>
            </a:r>
            <a:br>
              <a:rPr lang="fr-FR" sz="3200" b="1" dirty="0" smtClean="0">
                <a:solidFill>
                  <a:srgbClr val="1F497D"/>
                </a:solidFill>
              </a:rPr>
            </a:br>
            <a:r>
              <a:rPr lang="fr-FR" sz="3200" b="1" dirty="0">
                <a:solidFill>
                  <a:srgbClr val="1F497D"/>
                </a:solidFill>
              </a:rPr>
              <a:t>P</a:t>
            </a:r>
            <a:r>
              <a:rPr lang="fr-FR" sz="3200" b="1" dirty="0" smtClean="0">
                <a:solidFill>
                  <a:srgbClr val="1F497D"/>
                </a:solidFill>
              </a:rPr>
              <a:t>arcours de vie</a:t>
            </a:r>
            <a:endParaRPr lang="fr-FR" sz="3200" b="1" dirty="0">
              <a:solidFill>
                <a:srgbClr val="1F497D"/>
              </a:solidFill>
            </a:endParaRPr>
          </a:p>
        </p:txBody>
      </p:sp>
      <p:sp>
        <p:nvSpPr>
          <p:cNvPr id="3" name="Espace réservé du contenu 2"/>
          <p:cNvSpPr>
            <a:spLocks noGrp="1"/>
          </p:cNvSpPr>
          <p:nvPr>
            <p:ph idx="1"/>
          </p:nvPr>
        </p:nvSpPr>
        <p:spPr>
          <a:xfrm>
            <a:off x="457200" y="3351819"/>
            <a:ext cx="8229600" cy="2774343"/>
          </a:xfrm>
        </p:spPr>
        <p:txBody>
          <a:bodyPr>
            <a:normAutofit/>
          </a:bodyPr>
          <a:lstStyle/>
          <a:p>
            <a:pPr marL="0" indent="0" algn="ctr">
              <a:buNone/>
            </a:pPr>
            <a:endParaRPr lang="fr-FR" dirty="0" smtClean="0">
              <a:solidFill>
                <a:srgbClr val="1F497D"/>
              </a:solidFill>
            </a:endParaRPr>
          </a:p>
          <a:p>
            <a:pPr marL="0" indent="0" algn="ctr">
              <a:buNone/>
            </a:pPr>
            <a:r>
              <a:rPr lang="fr-FR" dirty="0" smtClean="0">
                <a:solidFill>
                  <a:srgbClr val="1F497D"/>
                </a:solidFill>
              </a:rPr>
              <a:t>300 patients diabétiques de type 1</a:t>
            </a:r>
          </a:p>
          <a:p>
            <a:pPr marL="0" indent="0" algn="ctr">
              <a:buNone/>
            </a:pPr>
            <a:r>
              <a:rPr lang="fr-FR" dirty="0" smtClean="0">
                <a:solidFill>
                  <a:srgbClr val="1F497D"/>
                </a:solidFill>
              </a:rPr>
              <a:t>1/2 écrivent</a:t>
            </a:r>
          </a:p>
        </p:txBody>
      </p:sp>
      <p:pic>
        <p:nvPicPr>
          <p:cNvPr id="4" name="Image 3" descr="critique-jour-de-fete-tati25.jpg"/>
          <p:cNvPicPr>
            <a:picLocks noChangeAspect="1"/>
          </p:cNvPicPr>
          <p:nvPr/>
        </p:nvPicPr>
        <p:blipFill>
          <a:blip r:embed="rId3"/>
          <a:stretch>
            <a:fillRect/>
          </a:stretch>
        </p:blipFill>
        <p:spPr>
          <a:xfrm>
            <a:off x="6034730" y="1078946"/>
            <a:ext cx="2797746" cy="187380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3579"/>
            <a:ext cx="8229600" cy="1324059"/>
          </a:xfrm>
        </p:spPr>
        <p:txBody>
          <a:bodyPr/>
          <a:lstStyle/>
          <a:p>
            <a:r>
              <a:rPr lang="fr-FR" b="1" dirty="0" smtClean="0">
                <a:solidFill>
                  <a:srgbClr val="1F497D"/>
                </a:solidFill>
              </a:rPr>
              <a:t>Le fond et la forme</a:t>
            </a:r>
            <a:endParaRPr lang="fr-FR" b="1" dirty="0">
              <a:solidFill>
                <a:srgbClr val="1F497D"/>
              </a:solidFill>
            </a:endParaRPr>
          </a:p>
        </p:txBody>
      </p:sp>
      <p:sp>
        <p:nvSpPr>
          <p:cNvPr id="3" name="Espace réservé du contenu 2"/>
          <p:cNvSpPr>
            <a:spLocks noGrp="1"/>
          </p:cNvSpPr>
          <p:nvPr>
            <p:ph idx="1"/>
          </p:nvPr>
        </p:nvSpPr>
        <p:spPr>
          <a:xfrm>
            <a:off x="457200" y="1417638"/>
            <a:ext cx="8229600" cy="6295941"/>
          </a:xfrm>
        </p:spPr>
        <p:txBody>
          <a:bodyPr>
            <a:normAutofit fontScale="47500" lnSpcReduction="20000"/>
          </a:bodyPr>
          <a:lstStyle/>
          <a:p>
            <a:pPr marL="0" indent="0" algn="ctr">
              <a:buNone/>
            </a:pPr>
            <a:r>
              <a:rPr lang="fr-FR" sz="5800" b="1" dirty="0" smtClean="0">
                <a:solidFill>
                  <a:srgbClr val="1F497D"/>
                </a:solidFill>
              </a:rPr>
              <a:t>Tutoiement</a:t>
            </a:r>
            <a:r>
              <a:rPr lang="fr-FR" sz="5800" dirty="0" smtClean="0">
                <a:solidFill>
                  <a:srgbClr val="1F497D"/>
                </a:solidFill>
              </a:rPr>
              <a:t> plus que vouvoiement, humour, poésie… </a:t>
            </a:r>
          </a:p>
          <a:p>
            <a:pPr marL="0" indent="0" algn="ctr">
              <a:buNone/>
            </a:pPr>
            <a:endParaRPr lang="fr-FR" sz="5800" dirty="0" smtClean="0">
              <a:solidFill>
                <a:srgbClr val="1F497D"/>
              </a:solidFill>
            </a:endParaRPr>
          </a:p>
          <a:p>
            <a:pPr marL="0" indent="0" algn="ctr">
              <a:buNone/>
            </a:pPr>
            <a:r>
              <a:rPr lang="fr-FR" sz="5800" b="1" dirty="0" smtClean="0">
                <a:solidFill>
                  <a:srgbClr val="1F497D"/>
                </a:solidFill>
              </a:rPr>
              <a:t>Colère</a:t>
            </a:r>
            <a:r>
              <a:rPr lang="fr-FR" sz="5800" dirty="0" smtClean="0">
                <a:solidFill>
                  <a:srgbClr val="1F497D"/>
                </a:solidFill>
              </a:rPr>
              <a:t>, tristesse, joie, peur</a:t>
            </a:r>
          </a:p>
          <a:p>
            <a:pPr marL="0" indent="0" algn="ctr">
              <a:buNone/>
            </a:pPr>
            <a:endParaRPr lang="fr-FR" sz="5800" dirty="0" smtClean="0">
              <a:solidFill>
                <a:srgbClr val="1F497D"/>
              </a:solidFill>
            </a:endParaRPr>
          </a:p>
          <a:p>
            <a:pPr marL="0" indent="0" algn="ctr">
              <a:buNone/>
            </a:pPr>
            <a:r>
              <a:rPr lang="fr-FR" sz="5800" b="1" dirty="0">
                <a:solidFill>
                  <a:srgbClr val="1F497D"/>
                </a:solidFill>
              </a:rPr>
              <a:t>L</a:t>
            </a:r>
            <a:r>
              <a:rPr lang="fr-FR" sz="5800" b="1" dirty="0" smtClean="0">
                <a:solidFill>
                  <a:srgbClr val="1F497D"/>
                </a:solidFill>
              </a:rPr>
              <a:t>’annonce du diagnostic</a:t>
            </a:r>
            <a:r>
              <a:rPr lang="fr-FR" sz="5800" dirty="0" smtClean="0">
                <a:solidFill>
                  <a:srgbClr val="1F497D"/>
                </a:solidFill>
              </a:rPr>
              <a:t>, l’injustice, la culpabilité, l’entourage, </a:t>
            </a:r>
            <a:r>
              <a:rPr lang="fr-FR" sz="5800" dirty="0">
                <a:solidFill>
                  <a:srgbClr val="1F497D"/>
                </a:solidFill>
              </a:rPr>
              <a:t>le ménage à </a:t>
            </a:r>
            <a:r>
              <a:rPr lang="fr-FR" sz="5800" dirty="0" smtClean="0">
                <a:solidFill>
                  <a:srgbClr val="1F497D"/>
                </a:solidFill>
              </a:rPr>
              <a:t>3, les soignants, l’insuline, les contraintes, les </a:t>
            </a:r>
            <a:r>
              <a:rPr lang="fr-FR" sz="5800" dirty="0">
                <a:solidFill>
                  <a:srgbClr val="1F497D"/>
                </a:solidFill>
              </a:rPr>
              <a:t>hypoglycémies, </a:t>
            </a:r>
            <a:r>
              <a:rPr lang="fr-FR" sz="5800" dirty="0" smtClean="0">
                <a:solidFill>
                  <a:srgbClr val="1F497D"/>
                </a:solidFill>
              </a:rPr>
              <a:t>les complications de la la maladie… </a:t>
            </a:r>
          </a:p>
          <a:p>
            <a:pPr algn="ctr"/>
            <a:endParaRPr lang="fr-FR" sz="5800" dirty="0" smtClean="0">
              <a:solidFill>
                <a:srgbClr val="1F497D"/>
              </a:solidFill>
            </a:endParaRPr>
          </a:p>
          <a:p>
            <a:pPr marL="0" indent="0" algn="ctr">
              <a:buNone/>
            </a:pPr>
            <a:r>
              <a:rPr lang="fr-FR" sz="5800" dirty="0">
                <a:solidFill>
                  <a:srgbClr val="1F497D"/>
                </a:solidFill>
              </a:rPr>
              <a:t>«</a:t>
            </a:r>
            <a:r>
              <a:rPr lang="fr-FR" sz="5800" dirty="0" smtClean="0">
                <a:solidFill>
                  <a:srgbClr val="1F497D"/>
                </a:solidFill>
              </a:rPr>
              <a:t> La </a:t>
            </a:r>
            <a:r>
              <a:rPr lang="fr-FR" sz="5800" dirty="0">
                <a:solidFill>
                  <a:srgbClr val="1F497D"/>
                </a:solidFill>
              </a:rPr>
              <a:t>blessure et la force »</a:t>
            </a:r>
            <a:r>
              <a:rPr lang="fr-FR" sz="5800" dirty="0" smtClean="0">
                <a:solidFill>
                  <a:srgbClr val="1F497D"/>
                </a:solidFill>
              </a:rPr>
              <a:t>…</a:t>
            </a:r>
          </a:p>
          <a:p>
            <a:pPr marL="0" indent="0" algn="ctr">
              <a:buNone/>
            </a:pPr>
            <a:endParaRPr lang="fr-FR" sz="5800" dirty="0" smtClean="0">
              <a:solidFill>
                <a:srgbClr val="1F497D"/>
              </a:solidFill>
            </a:endParaRPr>
          </a:p>
          <a:p>
            <a:pPr marL="0" indent="0" algn="ctr">
              <a:buNone/>
            </a:pPr>
            <a:r>
              <a:rPr lang="fr-FR" sz="5800" b="1" dirty="0" smtClean="0">
                <a:solidFill>
                  <a:srgbClr val="1F497D"/>
                </a:solidFill>
              </a:rPr>
              <a:t>La </a:t>
            </a:r>
            <a:r>
              <a:rPr lang="fr-FR" sz="5800" b="1" dirty="0">
                <a:solidFill>
                  <a:srgbClr val="1F497D"/>
                </a:solidFill>
              </a:rPr>
              <a:t>réconciliation</a:t>
            </a:r>
            <a:endParaRPr lang="fr-FR" sz="5800" b="1" dirty="0" smtClean="0">
              <a:solidFill>
                <a:srgbClr val="1F497D"/>
              </a:solidFill>
            </a:endParaRPr>
          </a:p>
          <a:p>
            <a:endParaRPr lang="fr-FR" dirty="0" smtClean="0"/>
          </a:p>
          <a:p>
            <a:endParaRPr lang="fr-FR" dirty="0" smtClean="0"/>
          </a:p>
          <a:p>
            <a:pPr>
              <a:buNone/>
            </a:pPr>
            <a:r>
              <a:rPr lang="fr-FR" dirty="0" smtClean="0"/>
              <a:t>	</a:t>
            </a:r>
            <a:endParaRPr lang="fr-FR" sz="3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17018" y="778310"/>
            <a:ext cx="6721460" cy="1761437"/>
          </a:xfrm>
        </p:spPr>
        <p:txBody>
          <a:bodyPr>
            <a:normAutofit/>
          </a:bodyPr>
          <a:lstStyle/>
          <a:p>
            <a:r>
              <a:rPr lang="fr-FR" dirty="0" smtClean="0">
                <a:solidFill>
                  <a:srgbClr val="1F497D"/>
                </a:solidFill>
              </a:rPr>
              <a:t/>
            </a:r>
            <a:br>
              <a:rPr lang="fr-FR" dirty="0" smtClean="0">
                <a:solidFill>
                  <a:srgbClr val="1F497D"/>
                </a:solidFill>
              </a:rPr>
            </a:br>
            <a:r>
              <a:rPr lang="fr-FR" sz="4000" b="1" dirty="0" smtClean="0">
                <a:solidFill>
                  <a:srgbClr val="1F497D"/>
                </a:solidFill>
              </a:rPr>
              <a:t>Education thérapeutique ?</a:t>
            </a:r>
            <a:endParaRPr lang="fr-FR" sz="4000" b="1" dirty="0">
              <a:solidFill>
                <a:srgbClr val="1F497D"/>
              </a:solidFill>
            </a:endParaRPr>
          </a:p>
        </p:txBody>
      </p:sp>
      <p:sp>
        <p:nvSpPr>
          <p:cNvPr id="3" name="Espace réservé du contenu 2"/>
          <p:cNvSpPr>
            <a:spLocks noGrp="1"/>
          </p:cNvSpPr>
          <p:nvPr>
            <p:ph idx="1"/>
          </p:nvPr>
        </p:nvSpPr>
        <p:spPr>
          <a:xfrm>
            <a:off x="457200" y="3345366"/>
            <a:ext cx="8229600" cy="2780797"/>
          </a:xfrm>
        </p:spPr>
        <p:txBody>
          <a:bodyPr>
            <a:normAutofit/>
          </a:bodyPr>
          <a:lstStyle/>
          <a:p>
            <a:pPr algn="ctr">
              <a:buNone/>
            </a:pPr>
            <a:r>
              <a:rPr lang="fr-FR" sz="3600" dirty="0" smtClean="0">
                <a:solidFill>
                  <a:srgbClr val="1F497D"/>
                </a:solidFill>
              </a:rPr>
              <a:t>« Favoriser </a:t>
            </a:r>
            <a:r>
              <a:rPr lang="fr-FR" sz="3600" dirty="0">
                <a:solidFill>
                  <a:srgbClr val="1F497D"/>
                </a:solidFill>
              </a:rPr>
              <a:t>l’expression</a:t>
            </a:r>
            <a:r>
              <a:rPr lang="fr-FR" sz="3600" dirty="0" smtClean="0">
                <a:solidFill>
                  <a:srgbClr val="1F497D"/>
                </a:solidFill>
              </a:rPr>
              <a:t> (</a:t>
            </a:r>
            <a:r>
              <a:rPr lang="fr-FR" sz="3600" i="1" dirty="0" smtClean="0">
                <a:solidFill>
                  <a:srgbClr val="1F497D"/>
                </a:solidFill>
              </a:rPr>
              <a:t>du </a:t>
            </a:r>
            <a:r>
              <a:rPr lang="fr-FR" sz="3600" i="1" dirty="0">
                <a:solidFill>
                  <a:srgbClr val="1F497D"/>
                </a:solidFill>
              </a:rPr>
              <a:t>vécu de </a:t>
            </a:r>
            <a:r>
              <a:rPr lang="fr-FR" sz="3600" i="1" dirty="0" smtClean="0">
                <a:solidFill>
                  <a:srgbClr val="1F497D"/>
                </a:solidFill>
              </a:rPr>
              <a:t>la maladie</a:t>
            </a:r>
            <a:r>
              <a:rPr lang="fr-FR" sz="3600" dirty="0" smtClean="0">
                <a:solidFill>
                  <a:srgbClr val="1F497D"/>
                </a:solidFill>
              </a:rPr>
              <a:t>), </a:t>
            </a:r>
            <a:r>
              <a:rPr lang="fr-FR" sz="3600" dirty="0">
                <a:solidFill>
                  <a:srgbClr val="1F497D"/>
                </a:solidFill>
              </a:rPr>
              <a:t>pour </a:t>
            </a:r>
            <a:r>
              <a:rPr lang="fr-FR" sz="3600" dirty="0" smtClean="0">
                <a:solidFill>
                  <a:srgbClr val="1F497D"/>
                </a:solidFill>
              </a:rPr>
              <a:t>en favoriser </a:t>
            </a:r>
            <a:r>
              <a:rPr lang="fr-FR" sz="3600" dirty="0">
                <a:solidFill>
                  <a:srgbClr val="1F497D"/>
                </a:solidFill>
              </a:rPr>
              <a:t>l’analyse, pour favoriser l’engagement </a:t>
            </a:r>
            <a:r>
              <a:rPr lang="fr-FR" sz="3600" dirty="0" smtClean="0">
                <a:solidFill>
                  <a:srgbClr val="1F497D"/>
                </a:solidFill>
              </a:rPr>
              <a:t>… »</a:t>
            </a:r>
          </a:p>
          <a:p>
            <a:pPr algn="ctr">
              <a:buNone/>
            </a:pPr>
            <a:endParaRPr lang="fr-FR" sz="3600" dirty="0" smtClean="0">
              <a:solidFill>
                <a:srgbClr val="1F497D"/>
              </a:solidFill>
            </a:endParaRPr>
          </a:p>
        </p:txBody>
      </p:sp>
    </p:spTree>
    <p:extLst>
      <p:ext uri="{BB962C8B-B14F-4D97-AF65-F5344CB8AC3E}">
        <p14:creationId xmlns:p14="http://schemas.microsoft.com/office/powerpoint/2010/main" val="8007059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92485"/>
            <a:ext cx="8229600" cy="1337790"/>
          </a:xfrm>
        </p:spPr>
        <p:txBody>
          <a:bodyPr>
            <a:normAutofit fontScale="90000"/>
          </a:bodyPr>
          <a:lstStyle/>
          <a:p>
            <a:r>
              <a:rPr lang="fr-FR" b="1" dirty="0" smtClean="0">
                <a:solidFill>
                  <a:srgbClr val="1F497D"/>
                </a:solidFill>
              </a:rPr>
              <a:t>« Thérapie narrative »</a:t>
            </a:r>
            <a:br>
              <a:rPr lang="fr-FR" b="1" dirty="0" smtClean="0">
                <a:solidFill>
                  <a:srgbClr val="1F497D"/>
                </a:solidFill>
              </a:rPr>
            </a:br>
            <a:endParaRPr lang="fr-FR" b="1" dirty="0">
              <a:solidFill>
                <a:srgbClr val="1F497D"/>
              </a:solidFill>
            </a:endParaRPr>
          </a:p>
        </p:txBody>
      </p:sp>
      <p:sp>
        <p:nvSpPr>
          <p:cNvPr id="3" name="Espace réservé du contenu 2"/>
          <p:cNvSpPr>
            <a:spLocks noGrp="1"/>
          </p:cNvSpPr>
          <p:nvPr>
            <p:ph idx="1"/>
          </p:nvPr>
        </p:nvSpPr>
        <p:spPr>
          <a:xfrm>
            <a:off x="457200" y="2530275"/>
            <a:ext cx="8229600" cy="4788566"/>
          </a:xfrm>
        </p:spPr>
        <p:txBody>
          <a:bodyPr>
            <a:normAutofit/>
          </a:bodyPr>
          <a:lstStyle/>
          <a:p>
            <a:pPr marL="0" indent="0">
              <a:buNone/>
            </a:pPr>
            <a:endParaRPr lang="fr-FR" dirty="0" smtClean="0">
              <a:solidFill>
                <a:srgbClr val="1F497D"/>
              </a:solidFill>
            </a:endParaRPr>
          </a:p>
          <a:p>
            <a:pPr marL="0" indent="0" algn="ctr">
              <a:buNone/>
            </a:pPr>
            <a:r>
              <a:rPr lang="fr-FR" b="1" dirty="0" smtClean="0">
                <a:solidFill>
                  <a:srgbClr val="1F497D"/>
                </a:solidFill>
              </a:rPr>
              <a:t>Externaliser le problème</a:t>
            </a:r>
            <a:endParaRPr lang="fr-FR" dirty="0" smtClean="0">
              <a:solidFill>
                <a:srgbClr val="1F497D"/>
              </a:solidFill>
            </a:endParaRPr>
          </a:p>
          <a:p>
            <a:pPr marL="0" indent="0" algn="ctr">
              <a:buNone/>
            </a:pPr>
            <a:r>
              <a:rPr lang="fr-FR" dirty="0" smtClean="0">
                <a:solidFill>
                  <a:srgbClr val="1F497D"/>
                </a:solidFill>
              </a:rPr>
              <a:t>Trouver la bonne distance </a:t>
            </a:r>
          </a:p>
          <a:p>
            <a:pPr marL="0" indent="0" algn="ctr">
              <a:buNone/>
            </a:pPr>
            <a:r>
              <a:rPr lang="fr-FR" dirty="0" smtClean="0">
                <a:solidFill>
                  <a:srgbClr val="1F497D"/>
                </a:solidFill>
              </a:rPr>
              <a:t>Ni trop proche, ni trop loin</a:t>
            </a:r>
          </a:p>
          <a:p>
            <a:pPr marL="0" indent="0" algn="ctr">
              <a:buNone/>
            </a:pPr>
            <a:r>
              <a:rPr lang="fr-FR" dirty="0" smtClean="0">
                <a:solidFill>
                  <a:srgbClr val="1F497D"/>
                </a:solidFill>
              </a:rPr>
              <a:t>« Pour que ça ne prenne pas trop de place »</a:t>
            </a:r>
          </a:p>
          <a:p>
            <a:pPr marL="0" indent="0" algn="ctr">
              <a:buNone/>
            </a:pPr>
            <a:endParaRPr lang="fr-FR" dirty="0" smtClean="0">
              <a:solidFill>
                <a:srgbClr val="1F497D"/>
              </a:solidFill>
            </a:endParaRPr>
          </a:p>
          <a:p>
            <a:endParaRPr lang="fr-F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888</TotalTime>
  <Words>802</Words>
  <Application>Microsoft Office PowerPoint</Application>
  <PresentationFormat>Affichage à l'écran (4:3)</PresentationFormat>
  <Paragraphs>248</Paragraphs>
  <Slides>28</Slides>
  <Notes>26</Notes>
  <HiddenSlides>0</HiddenSlides>
  <MMClips>0</MMClips>
  <ScaleCrop>false</ScaleCrop>
  <HeadingPairs>
    <vt:vector size="4" baseType="variant">
      <vt:variant>
        <vt:lpstr>Thème</vt:lpstr>
      </vt:variant>
      <vt:variant>
        <vt:i4>1</vt:i4>
      </vt:variant>
      <vt:variant>
        <vt:lpstr>Titres des diapositives</vt:lpstr>
      </vt:variant>
      <vt:variant>
        <vt:i4>28</vt:i4>
      </vt:variant>
    </vt:vector>
  </HeadingPairs>
  <TitlesOfParts>
    <vt:vector size="29" baseType="lpstr">
      <vt:lpstr>Thème Office</vt:lpstr>
      <vt:lpstr>« Lettre à mon diabète »</vt:lpstr>
      <vt:lpstr>Quelle idée!  Surprise, réticence… et puis S’écrire à soi Libérer la parole Mettre à distance la souffrance </vt:lpstr>
      <vt:lpstr> Transformer un monde intérieur flou  en mots  définis </vt:lpstr>
      <vt:lpstr>Un processus </vt:lpstr>
      <vt:lpstr>Le cadre Mise en danger sans risque </vt:lpstr>
      <vt:lpstr>Parcours de soin,  Parcours de vie</vt:lpstr>
      <vt:lpstr>Le fond et la forme</vt:lpstr>
      <vt:lpstr> Education thérapeutique ?</vt:lpstr>
      <vt:lpstr>« Thérapie narrative » </vt:lpstr>
      <vt:lpstr>Thérapeutique ?</vt:lpstr>
      <vt:lpstr>Ecrire puis  Lire</vt:lpstr>
      <vt:lpstr>Le soignant </vt:lpstr>
      <vt:lpstr>Les ingrédients</vt:lpstr>
      <vt:lpstr>St Jacques</vt:lpstr>
      <vt:lpstr>Pokemon</vt:lpstr>
      <vt:lpstr>Mariage</vt:lpstr>
      <vt:lpstr>Otage</vt:lpstr>
      <vt:lpstr>Loyal</vt:lpstr>
      <vt:lpstr>Boulet</vt:lpstr>
      <vt:lpstr>Jean Baptiste…</vt:lpstr>
      <vt:lpstr>3 heures</vt:lpstr>
      <vt:lpstr>Smartphone</vt:lpstr>
      <vt:lpstr>Présentation PowerPoint</vt:lpstr>
      <vt:lpstr>Après coup…</vt:lpstr>
      <vt:lpstr>Et encore</vt:lpstr>
      <vt:lpstr>Etude comparative théâtre du vécu / lettres  Analyses psychologiques qualitatives et quantitatives chez 13 patients</vt:lpstr>
      <vt:lpstr>Chers diabétiques,</vt:lpstr>
      <vt:lpstr>Gaufre</vt:lpstr>
    </vt:vector>
  </TitlesOfParts>
  <Company>versailles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Lettre à mon diabète »</dc:title>
  <dc:creator>popelier</dc:creator>
  <cp:lastModifiedBy>AP-HP</cp:lastModifiedBy>
  <cp:revision>110</cp:revision>
  <cp:lastPrinted>2016-12-18T10:41:39Z</cp:lastPrinted>
  <dcterms:created xsi:type="dcterms:W3CDTF">2017-02-01T21:35:44Z</dcterms:created>
  <dcterms:modified xsi:type="dcterms:W3CDTF">2017-02-02T09:47:42Z</dcterms:modified>
</cp:coreProperties>
</file>