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9"/>
  </p:notesMasterIdLst>
  <p:sldIdLst>
    <p:sldId id="262" r:id="rId4"/>
    <p:sldId id="257" r:id="rId5"/>
    <p:sldId id="258" r:id="rId6"/>
    <p:sldId id="268" r:id="rId7"/>
    <p:sldId id="261" r:id="rId8"/>
    <p:sldId id="263" r:id="rId9"/>
    <p:sldId id="264" r:id="rId10"/>
    <p:sldId id="265" r:id="rId11"/>
    <p:sldId id="270" r:id="rId12"/>
    <p:sldId id="271" r:id="rId13"/>
    <p:sldId id="273" r:id="rId14"/>
    <p:sldId id="274" r:id="rId15"/>
    <p:sldId id="272" r:id="rId16"/>
    <p:sldId id="275" r:id="rId17"/>
    <p:sldId id="267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529E6B-B36C-4A2C-9C2B-B712590A469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770B54-3DEE-4213-A5DE-2A703E31ABEB}">
      <dgm:prSet phldrT="[Texte]"/>
      <dgm:spPr/>
      <dgm:t>
        <a:bodyPr/>
        <a:lstStyle/>
        <a:p>
          <a:r>
            <a:rPr lang="fr-FR" dirty="0" smtClean="0"/>
            <a:t>PH/GHI</a:t>
          </a:r>
          <a:endParaRPr lang="fr-FR" dirty="0"/>
        </a:p>
      </dgm:t>
    </dgm:pt>
    <dgm:pt modelId="{98B34839-8E9A-4AF0-A354-81AADF796F57}" type="parTrans" cxnId="{50D8CC23-5D81-437D-9459-ADF24061B936}">
      <dgm:prSet/>
      <dgm:spPr/>
      <dgm:t>
        <a:bodyPr/>
        <a:lstStyle/>
        <a:p>
          <a:endParaRPr lang="fr-FR"/>
        </a:p>
      </dgm:t>
    </dgm:pt>
    <dgm:pt modelId="{D0C0BF62-CB18-4638-A169-0DC33F8644DE}" type="sibTrans" cxnId="{50D8CC23-5D81-437D-9459-ADF24061B936}">
      <dgm:prSet/>
      <dgm:spPr/>
      <dgm:t>
        <a:bodyPr/>
        <a:lstStyle/>
        <a:p>
          <a:endParaRPr lang="fr-FR"/>
        </a:p>
      </dgm:t>
    </dgm:pt>
    <dgm:pt modelId="{C4D714C5-EF63-4C3A-995A-1730AD0590C1}">
      <dgm:prSet phldrT="[Texte]"/>
      <dgm:spPr/>
      <dgm:t>
        <a:bodyPr/>
        <a:lstStyle/>
        <a:p>
          <a:r>
            <a:rPr lang="fr-FR" dirty="0" smtClean="0"/>
            <a:t>Proposent à leurs patients de rencontrer les professionnels de la MDOC en les informant de son existence et leur proposant de prendre RDV auprès de la cadre de santé du service</a:t>
          </a:r>
          <a:endParaRPr lang="fr-FR" dirty="0"/>
        </a:p>
      </dgm:t>
    </dgm:pt>
    <dgm:pt modelId="{968A49FB-79BE-48A6-A0AE-784F16536337}" type="parTrans" cxnId="{6A024536-682E-44FB-9D84-43B42E75E332}">
      <dgm:prSet/>
      <dgm:spPr/>
      <dgm:t>
        <a:bodyPr/>
        <a:lstStyle/>
        <a:p>
          <a:endParaRPr lang="fr-FR"/>
        </a:p>
      </dgm:t>
    </dgm:pt>
    <dgm:pt modelId="{CE768699-C7C3-451A-8B99-BE04D7AE4071}" type="sibTrans" cxnId="{6A024536-682E-44FB-9D84-43B42E75E332}">
      <dgm:prSet/>
      <dgm:spPr/>
      <dgm:t>
        <a:bodyPr/>
        <a:lstStyle/>
        <a:p>
          <a:endParaRPr lang="fr-FR"/>
        </a:p>
      </dgm:t>
    </dgm:pt>
    <dgm:pt modelId="{D08AF741-C1F0-4F22-9A52-51E36BCDB3E3}">
      <dgm:prSet phldrT="[Texte]"/>
      <dgm:spPr/>
      <dgm:t>
        <a:bodyPr/>
        <a:lstStyle/>
        <a:p>
          <a:r>
            <a:rPr lang="fr-FR" dirty="0" smtClean="0"/>
            <a:t>Cadre infirmière du service</a:t>
          </a:r>
          <a:endParaRPr lang="fr-FR" dirty="0"/>
        </a:p>
      </dgm:t>
    </dgm:pt>
    <dgm:pt modelId="{78920C30-D5D2-4859-A301-045155FBDF22}" type="parTrans" cxnId="{FA6655F1-3A84-49EE-B97F-58A8B95C974A}">
      <dgm:prSet/>
      <dgm:spPr/>
      <dgm:t>
        <a:bodyPr/>
        <a:lstStyle/>
        <a:p>
          <a:endParaRPr lang="fr-FR"/>
        </a:p>
      </dgm:t>
    </dgm:pt>
    <dgm:pt modelId="{CA1257B4-90D1-4607-8AB2-52A833D2C377}" type="sibTrans" cxnId="{FA6655F1-3A84-49EE-B97F-58A8B95C974A}">
      <dgm:prSet/>
      <dgm:spPr/>
      <dgm:t>
        <a:bodyPr/>
        <a:lstStyle/>
        <a:p>
          <a:endParaRPr lang="fr-FR"/>
        </a:p>
      </dgm:t>
    </dgm:pt>
    <dgm:pt modelId="{964B3691-C198-4162-BEA8-31A9969FBC3A}">
      <dgm:prSet phldrT="[Texte]"/>
      <dgm:spPr/>
      <dgm:t>
        <a:bodyPr/>
        <a:lstStyle/>
        <a:p>
          <a:r>
            <a:rPr lang="fr-FR" dirty="0" smtClean="0"/>
            <a:t>Prise de RDV et inscription aux ateliers (entre 8 personnes minimum et 12 maximum)</a:t>
          </a:r>
          <a:endParaRPr lang="fr-FR" dirty="0"/>
        </a:p>
      </dgm:t>
    </dgm:pt>
    <dgm:pt modelId="{DB79F6B6-5002-4816-A105-6AEDFD2A645D}" type="parTrans" cxnId="{97401338-E152-4950-9F7F-2895EED7BF5C}">
      <dgm:prSet/>
      <dgm:spPr/>
      <dgm:t>
        <a:bodyPr/>
        <a:lstStyle/>
        <a:p>
          <a:endParaRPr lang="fr-FR"/>
        </a:p>
      </dgm:t>
    </dgm:pt>
    <dgm:pt modelId="{05881836-E1D2-4375-BB8A-C2F1DAF95F3B}" type="sibTrans" cxnId="{97401338-E152-4950-9F7F-2895EED7BF5C}">
      <dgm:prSet/>
      <dgm:spPr/>
      <dgm:t>
        <a:bodyPr/>
        <a:lstStyle/>
        <a:p>
          <a:endParaRPr lang="fr-FR"/>
        </a:p>
      </dgm:t>
    </dgm:pt>
    <dgm:pt modelId="{BC9DE414-98D0-49D6-B451-189A0F35ABAB}">
      <dgm:prSet phldrT="[Texte]"/>
      <dgm:spPr/>
      <dgm:t>
        <a:bodyPr/>
        <a:lstStyle/>
        <a:p>
          <a:r>
            <a:rPr lang="fr-FR" dirty="0" smtClean="0"/>
            <a:t>Maison du diabète de Paris</a:t>
          </a:r>
          <a:endParaRPr lang="fr-FR" dirty="0"/>
        </a:p>
      </dgm:t>
    </dgm:pt>
    <dgm:pt modelId="{61A0311C-BDBD-4CEA-AB48-978CA13AD110}" type="parTrans" cxnId="{66086441-5D02-4612-8D0C-A2203A6DF992}">
      <dgm:prSet/>
      <dgm:spPr/>
      <dgm:t>
        <a:bodyPr/>
        <a:lstStyle/>
        <a:p>
          <a:endParaRPr lang="fr-FR"/>
        </a:p>
      </dgm:t>
    </dgm:pt>
    <dgm:pt modelId="{ED62663F-71CE-44C0-AF44-337BDAE5BDF5}" type="sibTrans" cxnId="{66086441-5D02-4612-8D0C-A2203A6DF992}">
      <dgm:prSet/>
      <dgm:spPr/>
      <dgm:t>
        <a:bodyPr/>
        <a:lstStyle/>
        <a:p>
          <a:endParaRPr lang="fr-FR"/>
        </a:p>
      </dgm:t>
    </dgm:pt>
    <dgm:pt modelId="{9B42F4D3-C0CA-41BF-A74E-D5900A091F5B}">
      <dgm:prSet phldrT="[Texte]"/>
      <dgm:spPr/>
      <dgm:t>
        <a:bodyPr/>
        <a:lstStyle/>
        <a:p>
          <a:r>
            <a:rPr lang="fr-FR" dirty="0" smtClean="0"/>
            <a:t>La MDOC s’engage à informer les médecins du parcours éducatif de leurs patients avec leur accord</a:t>
          </a:r>
          <a:endParaRPr lang="fr-FR" dirty="0"/>
        </a:p>
      </dgm:t>
    </dgm:pt>
    <dgm:pt modelId="{C4AF8434-420F-4393-926A-89277703410E}" type="parTrans" cxnId="{C66643ED-DA26-456E-AB61-AFDE972A3EC6}">
      <dgm:prSet/>
      <dgm:spPr/>
      <dgm:t>
        <a:bodyPr/>
        <a:lstStyle/>
        <a:p>
          <a:endParaRPr lang="fr-FR"/>
        </a:p>
      </dgm:t>
    </dgm:pt>
    <dgm:pt modelId="{C7805AC2-37E7-48AD-98A8-C7494D931861}" type="sibTrans" cxnId="{C66643ED-DA26-456E-AB61-AFDE972A3EC6}">
      <dgm:prSet/>
      <dgm:spPr/>
      <dgm:t>
        <a:bodyPr/>
        <a:lstStyle/>
        <a:p>
          <a:endParaRPr lang="fr-FR"/>
        </a:p>
      </dgm:t>
    </dgm:pt>
    <dgm:pt modelId="{BFBD38B1-7EC4-4B7E-9B08-16D3B97970AB}" type="pres">
      <dgm:prSet presAssocID="{BC529E6B-B36C-4A2C-9C2B-B712590A469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7148653-A567-4080-AB65-76E60C3AC209}" type="pres">
      <dgm:prSet presAssocID="{D3770B54-3DEE-4213-A5DE-2A703E31ABEB}" presName="composite" presStyleCnt="0"/>
      <dgm:spPr/>
    </dgm:pt>
    <dgm:pt modelId="{75BA4A13-4599-4BA9-BEE7-BDAE225621E1}" type="pres">
      <dgm:prSet presAssocID="{D3770B54-3DEE-4213-A5DE-2A703E31ABE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9461CF-C0AE-4FCD-B552-1EF385AB5787}" type="pres">
      <dgm:prSet presAssocID="{D3770B54-3DEE-4213-A5DE-2A703E31ABE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4C1316-C373-445F-BA4C-6DFB7FB35ED1}" type="pres">
      <dgm:prSet presAssocID="{D0C0BF62-CB18-4638-A169-0DC33F8644DE}" presName="sp" presStyleCnt="0"/>
      <dgm:spPr/>
    </dgm:pt>
    <dgm:pt modelId="{737AD595-B563-41F1-8C49-B8B8F1C495F2}" type="pres">
      <dgm:prSet presAssocID="{D08AF741-C1F0-4F22-9A52-51E36BCDB3E3}" presName="composite" presStyleCnt="0"/>
      <dgm:spPr/>
    </dgm:pt>
    <dgm:pt modelId="{366B590C-A3A2-4F40-85B6-1D1F40EC117F}" type="pres">
      <dgm:prSet presAssocID="{D08AF741-C1F0-4F22-9A52-51E36BCDB3E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CBBC30-9244-43D4-AAAF-72F557F86F9D}" type="pres">
      <dgm:prSet presAssocID="{D08AF741-C1F0-4F22-9A52-51E36BCDB3E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D15ED6-C88E-4ECE-918E-EEE1447B477F}" type="pres">
      <dgm:prSet presAssocID="{CA1257B4-90D1-4607-8AB2-52A833D2C377}" presName="sp" presStyleCnt="0"/>
      <dgm:spPr/>
    </dgm:pt>
    <dgm:pt modelId="{51E629C5-B344-4AF0-8918-408DD9087C98}" type="pres">
      <dgm:prSet presAssocID="{BC9DE414-98D0-49D6-B451-189A0F35ABAB}" presName="composite" presStyleCnt="0"/>
      <dgm:spPr/>
    </dgm:pt>
    <dgm:pt modelId="{446D131E-C2E0-4A08-87ED-FC9C12A8D7E5}" type="pres">
      <dgm:prSet presAssocID="{BC9DE414-98D0-49D6-B451-189A0F35ABA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318C1-C8C9-4C32-B46F-42CB58AFB506}" type="pres">
      <dgm:prSet presAssocID="{BC9DE414-98D0-49D6-B451-189A0F35ABA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158623C-719A-4774-9C41-DE91A132C15C}" type="presOf" srcId="{D08AF741-C1F0-4F22-9A52-51E36BCDB3E3}" destId="{366B590C-A3A2-4F40-85B6-1D1F40EC117F}" srcOrd="0" destOrd="0" presId="urn:microsoft.com/office/officeart/2005/8/layout/chevron2"/>
    <dgm:cxn modelId="{FA6655F1-3A84-49EE-B97F-58A8B95C974A}" srcId="{BC529E6B-B36C-4A2C-9C2B-B712590A4692}" destId="{D08AF741-C1F0-4F22-9A52-51E36BCDB3E3}" srcOrd="1" destOrd="0" parTransId="{78920C30-D5D2-4859-A301-045155FBDF22}" sibTransId="{CA1257B4-90D1-4607-8AB2-52A833D2C377}"/>
    <dgm:cxn modelId="{6A024536-682E-44FB-9D84-43B42E75E332}" srcId="{D3770B54-3DEE-4213-A5DE-2A703E31ABEB}" destId="{C4D714C5-EF63-4C3A-995A-1730AD0590C1}" srcOrd="0" destOrd="0" parTransId="{968A49FB-79BE-48A6-A0AE-784F16536337}" sibTransId="{CE768699-C7C3-451A-8B99-BE04D7AE4071}"/>
    <dgm:cxn modelId="{66086441-5D02-4612-8D0C-A2203A6DF992}" srcId="{BC529E6B-B36C-4A2C-9C2B-B712590A4692}" destId="{BC9DE414-98D0-49D6-B451-189A0F35ABAB}" srcOrd="2" destOrd="0" parTransId="{61A0311C-BDBD-4CEA-AB48-978CA13AD110}" sibTransId="{ED62663F-71CE-44C0-AF44-337BDAE5BDF5}"/>
    <dgm:cxn modelId="{5A243C55-34E9-4105-B8CB-1BC84D372EDA}" type="presOf" srcId="{BC529E6B-B36C-4A2C-9C2B-B712590A4692}" destId="{BFBD38B1-7EC4-4B7E-9B08-16D3B97970AB}" srcOrd="0" destOrd="0" presId="urn:microsoft.com/office/officeart/2005/8/layout/chevron2"/>
    <dgm:cxn modelId="{AF6E8253-0D5F-4240-9659-6A47D8702329}" type="presOf" srcId="{BC9DE414-98D0-49D6-B451-189A0F35ABAB}" destId="{446D131E-C2E0-4A08-87ED-FC9C12A8D7E5}" srcOrd="0" destOrd="0" presId="urn:microsoft.com/office/officeart/2005/8/layout/chevron2"/>
    <dgm:cxn modelId="{C66643ED-DA26-456E-AB61-AFDE972A3EC6}" srcId="{BC9DE414-98D0-49D6-B451-189A0F35ABAB}" destId="{9B42F4D3-C0CA-41BF-A74E-D5900A091F5B}" srcOrd="0" destOrd="0" parTransId="{C4AF8434-420F-4393-926A-89277703410E}" sibTransId="{C7805AC2-37E7-48AD-98A8-C7494D931861}"/>
    <dgm:cxn modelId="{97401338-E152-4950-9F7F-2895EED7BF5C}" srcId="{D08AF741-C1F0-4F22-9A52-51E36BCDB3E3}" destId="{964B3691-C198-4162-BEA8-31A9969FBC3A}" srcOrd="0" destOrd="0" parTransId="{DB79F6B6-5002-4816-A105-6AEDFD2A645D}" sibTransId="{05881836-E1D2-4375-BB8A-C2F1DAF95F3B}"/>
    <dgm:cxn modelId="{50D8CC23-5D81-437D-9459-ADF24061B936}" srcId="{BC529E6B-B36C-4A2C-9C2B-B712590A4692}" destId="{D3770B54-3DEE-4213-A5DE-2A703E31ABEB}" srcOrd="0" destOrd="0" parTransId="{98B34839-8E9A-4AF0-A354-81AADF796F57}" sibTransId="{D0C0BF62-CB18-4638-A169-0DC33F8644DE}"/>
    <dgm:cxn modelId="{20ACD155-B1FA-4A43-A025-199B4FC88209}" type="presOf" srcId="{9B42F4D3-C0CA-41BF-A74E-D5900A091F5B}" destId="{608318C1-C8C9-4C32-B46F-42CB58AFB506}" srcOrd="0" destOrd="0" presId="urn:microsoft.com/office/officeart/2005/8/layout/chevron2"/>
    <dgm:cxn modelId="{8E922395-7143-4B72-999C-665127D034BF}" type="presOf" srcId="{D3770B54-3DEE-4213-A5DE-2A703E31ABEB}" destId="{75BA4A13-4599-4BA9-BEE7-BDAE225621E1}" srcOrd="0" destOrd="0" presId="urn:microsoft.com/office/officeart/2005/8/layout/chevron2"/>
    <dgm:cxn modelId="{6A49CD05-B878-4A3F-8600-00337A73143B}" type="presOf" srcId="{C4D714C5-EF63-4C3A-995A-1730AD0590C1}" destId="{1E9461CF-C0AE-4FCD-B552-1EF385AB5787}" srcOrd="0" destOrd="0" presId="urn:microsoft.com/office/officeart/2005/8/layout/chevron2"/>
    <dgm:cxn modelId="{100FAA30-9EA2-40DE-AADE-A7B517384162}" type="presOf" srcId="{964B3691-C198-4162-BEA8-31A9969FBC3A}" destId="{E1CBBC30-9244-43D4-AAAF-72F557F86F9D}" srcOrd="0" destOrd="0" presId="urn:microsoft.com/office/officeart/2005/8/layout/chevron2"/>
    <dgm:cxn modelId="{59E83725-31D7-40B2-9845-71653A6C8D5B}" type="presParOf" srcId="{BFBD38B1-7EC4-4B7E-9B08-16D3B97970AB}" destId="{F7148653-A567-4080-AB65-76E60C3AC209}" srcOrd="0" destOrd="0" presId="urn:microsoft.com/office/officeart/2005/8/layout/chevron2"/>
    <dgm:cxn modelId="{F7662672-FCF2-4404-94A9-99DA4AFA08ED}" type="presParOf" srcId="{F7148653-A567-4080-AB65-76E60C3AC209}" destId="{75BA4A13-4599-4BA9-BEE7-BDAE225621E1}" srcOrd="0" destOrd="0" presId="urn:microsoft.com/office/officeart/2005/8/layout/chevron2"/>
    <dgm:cxn modelId="{F61FE485-21D2-49A5-9F98-C57EAFF5EC77}" type="presParOf" srcId="{F7148653-A567-4080-AB65-76E60C3AC209}" destId="{1E9461CF-C0AE-4FCD-B552-1EF385AB5787}" srcOrd="1" destOrd="0" presId="urn:microsoft.com/office/officeart/2005/8/layout/chevron2"/>
    <dgm:cxn modelId="{E3B1567C-51C8-48AA-8757-7FBDD9A975D5}" type="presParOf" srcId="{BFBD38B1-7EC4-4B7E-9B08-16D3B97970AB}" destId="{D14C1316-C373-445F-BA4C-6DFB7FB35ED1}" srcOrd="1" destOrd="0" presId="urn:microsoft.com/office/officeart/2005/8/layout/chevron2"/>
    <dgm:cxn modelId="{83BD7847-4A75-4BEC-9785-643EC01A157E}" type="presParOf" srcId="{BFBD38B1-7EC4-4B7E-9B08-16D3B97970AB}" destId="{737AD595-B563-41F1-8C49-B8B8F1C495F2}" srcOrd="2" destOrd="0" presId="urn:microsoft.com/office/officeart/2005/8/layout/chevron2"/>
    <dgm:cxn modelId="{ABC8CB65-2ADD-4D45-AF4C-AB6F162240B9}" type="presParOf" srcId="{737AD595-B563-41F1-8C49-B8B8F1C495F2}" destId="{366B590C-A3A2-4F40-85B6-1D1F40EC117F}" srcOrd="0" destOrd="0" presId="urn:microsoft.com/office/officeart/2005/8/layout/chevron2"/>
    <dgm:cxn modelId="{E368BEF8-70DE-4010-A94F-9F1A7FA982DC}" type="presParOf" srcId="{737AD595-B563-41F1-8C49-B8B8F1C495F2}" destId="{E1CBBC30-9244-43D4-AAAF-72F557F86F9D}" srcOrd="1" destOrd="0" presId="urn:microsoft.com/office/officeart/2005/8/layout/chevron2"/>
    <dgm:cxn modelId="{A4237DB0-F2E9-443F-ADE4-C75A7B9A79ED}" type="presParOf" srcId="{BFBD38B1-7EC4-4B7E-9B08-16D3B97970AB}" destId="{0DD15ED6-C88E-4ECE-918E-EEE1447B477F}" srcOrd="3" destOrd="0" presId="urn:microsoft.com/office/officeart/2005/8/layout/chevron2"/>
    <dgm:cxn modelId="{A81D3DED-430A-40BE-94AE-1E38F5687E3A}" type="presParOf" srcId="{BFBD38B1-7EC4-4B7E-9B08-16D3B97970AB}" destId="{51E629C5-B344-4AF0-8918-408DD9087C98}" srcOrd="4" destOrd="0" presId="urn:microsoft.com/office/officeart/2005/8/layout/chevron2"/>
    <dgm:cxn modelId="{6826A7BE-9025-48B9-A824-99885D5E598E}" type="presParOf" srcId="{51E629C5-B344-4AF0-8918-408DD9087C98}" destId="{446D131E-C2E0-4A08-87ED-FC9C12A8D7E5}" srcOrd="0" destOrd="0" presId="urn:microsoft.com/office/officeart/2005/8/layout/chevron2"/>
    <dgm:cxn modelId="{0DBE80B4-38CA-4BE3-936E-DDFFC694B87F}" type="presParOf" srcId="{51E629C5-B344-4AF0-8918-408DD9087C98}" destId="{608318C1-C8C9-4C32-B46F-42CB58AFB50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A4A13-4599-4BA9-BEE7-BDAE225621E1}">
      <dsp:nvSpPr>
        <dsp:cNvPr id="0" name=""/>
        <dsp:cNvSpPr/>
      </dsp:nvSpPr>
      <dsp:spPr>
        <a:xfrm rot="5400000">
          <a:off x="-245874" y="248933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PH/GHI</a:t>
          </a:r>
          <a:endParaRPr lang="fr-FR" sz="1300" kern="1200" dirty="0"/>
        </a:p>
      </dsp:txBody>
      <dsp:txXfrm rot="-5400000">
        <a:off x="1" y="576766"/>
        <a:ext cx="1147416" cy="491750"/>
      </dsp:txXfrm>
    </dsp:sp>
    <dsp:sp modelId="{1E9461CF-C0AE-4FCD-B552-1EF385AB5787}">
      <dsp:nvSpPr>
        <dsp:cNvPr id="0" name=""/>
        <dsp:cNvSpPr/>
      </dsp:nvSpPr>
      <dsp:spPr>
        <a:xfrm rot="5400000">
          <a:off x="4145435" y="-2994960"/>
          <a:ext cx="1065458" cy="706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Proposent à leurs patients de rencontrer les professionnels de la MDOC en les informant de son existence et leur proposant de prendre RDV auprès de la cadre de santé du service</a:t>
          </a:r>
          <a:endParaRPr lang="fr-FR" sz="2000" kern="1200" dirty="0"/>
        </a:p>
      </dsp:txBody>
      <dsp:txXfrm rot="-5400000">
        <a:off x="1147417" y="55069"/>
        <a:ext cx="7009484" cy="961436"/>
      </dsp:txXfrm>
    </dsp:sp>
    <dsp:sp modelId="{366B590C-A3A2-4F40-85B6-1D1F40EC117F}">
      <dsp:nvSpPr>
        <dsp:cNvPr id="0" name=""/>
        <dsp:cNvSpPr/>
      </dsp:nvSpPr>
      <dsp:spPr>
        <a:xfrm rot="5400000">
          <a:off x="-245874" y="1694543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Cadre infirmière du service</a:t>
          </a:r>
          <a:endParaRPr lang="fr-FR" sz="1300" kern="1200" dirty="0"/>
        </a:p>
      </dsp:txBody>
      <dsp:txXfrm rot="-5400000">
        <a:off x="1" y="2022376"/>
        <a:ext cx="1147416" cy="491750"/>
      </dsp:txXfrm>
    </dsp:sp>
    <dsp:sp modelId="{E1CBBC30-9244-43D4-AAAF-72F557F86F9D}">
      <dsp:nvSpPr>
        <dsp:cNvPr id="0" name=""/>
        <dsp:cNvSpPr/>
      </dsp:nvSpPr>
      <dsp:spPr>
        <a:xfrm rot="5400000">
          <a:off x="4145435" y="-1549349"/>
          <a:ext cx="1065458" cy="706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Prise de RDV et inscription aux ateliers (entre 8 personnes minimum et 12 maximum)</a:t>
          </a:r>
          <a:endParaRPr lang="fr-FR" sz="2000" kern="1200" dirty="0"/>
        </a:p>
      </dsp:txBody>
      <dsp:txXfrm rot="-5400000">
        <a:off x="1147417" y="1500680"/>
        <a:ext cx="7009484" cy="961436"/>
      </dsp:txXfrm>
    </dsp:sp>
    <dsp:sp modelId="{446D131E-C2E0-4A08-87ED-FC9C12A8D7E5}">
      <dsp:nvSpPr>
        <dsp:cNvPr id="0" name=""/>
        <dsp:cNvSpPr/>
      </dsp:nvSpPr>
      <dsp:spPr>
        <a:xfrm rot="5400000">
          <a:off x="-245874" y="3140153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Maison du diabète de Paris</a:t>
          </a:r>
          <a:endParaRPr lang="fr-FR" sz="1300" kern="1200" dirty="0"/>
        </a:p>
      </dsp:txBody>
      <dsp:txXfrm rot="-5400000">
        <a:off x="1" y="3467986"/>
        <a:ext cx="1147416" cy="491750"/>
      </dsp:txXfrm>
    </dsp:sp>
    <dsp:sp modelId="{608318C1-C8C9-4C32-B46F-42CB58AFB506}">
      <dsp:nvSpPr>
        <dsp:cNvPr id="0" name=""/>
        <dsp:cNvSpPr/>
      </dsp:nvSpPr>
      <dsp:spPr>
        <a:xfrm rot="5400000">
          <a:off x="4145435" y="-103739"/>
          <a:ext cx="1065458" cy="706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La MDOC s’engage à informer les médecins du parcours éducatif de leurs patients avec leur accord</a:t>
          </a:r>
          <a:endParaRPr lang="fr-FR" sz="2000" kern="1200" dirty="0"/>
        </a:p>
      </dsp:txBody>
      <dsp:txXfrm rot="-5400000">
        <a:off x="1147417" y="2946290"/>
        <a:ext cx="7009484" cy="961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BF0E6-B0A2-4DCE-AF1A-95A5E82AEFC3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14E82-D2B6-477E-A89F-A4C4678839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44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489E9BA-C1DE-4227-900F-927E7F4DF4D8}" type="slidenum">
              <a:rPr lang="fr-FR" altLang="fr-FR" smtClean="0">
                <a:solidFill>
                  <a:prstClr val="black"/>
                </a:solidFill>
              </a:rPr>
              <a:pPr/>
              <a:t>1</a:t>
            </a:fld>
            <a:endParaRPr lang="fr-FR" altLang="fr-FR" smtClean="0">
              <a:solidFill>
                <a:prstClr val="black"/>
              </a:solidFill>
            </a:endParaRPr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489E9BA-C1DE-4227-900F-927E7F4DF4D8}" type="slidenum">
              <a:rPr lang="fr-FR" altLang="fr-FR" smtClean="0">
                <a:solidFill>
                  <a:prstClr val="black"/>
                </a:solidFill>
              </a:rPr>
              <a:pPr/>
              <a:t>15</a:t>
            </a:fld>
            <a:endParaRPr lang="fr-FR" altLang="fr-FR" smtClean="0">
              <a:solidFill>
                <a:prstClr val="black"/>
              </a:solidFill>
            </a:endParaRPr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03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82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257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4D2C2-56B1-4D00-B5E7-D289E29A6C1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677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AC3E4-6485-4FB8-B3E9-2BD2213FCDD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9135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F0B95-4374-4EB4-9EF0-E23DDD868C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29628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07A9-E8E5-4011-BFA1-23F4EDDEC9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19403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C5E4C-A4F6-4895-B19E-9C521EF19FF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4833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BA1B2-77AF-4A86-AF70-171679BD2BF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4883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5AEA9-E872-4924-A48E-57411613C1A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6875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BEC8-8B7D-4F91-9669-F9304869CD0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6159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6247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6BF4E-E769-4AE4-92A7-2C971C3C729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9937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2DBB1-C678-4D93-B14C-423862357C0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4008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7C0F0-7B81-42A2-8099-B05C902B1DA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114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4C8FB-9E23-4C81-A7D4-EC37B4A4A3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30105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6244F-C5DD-4C48-9849-4F4CFEE19EF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515338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E90EF-0896-4782-9D1F-9012C5E9998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559001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C20CB-10AB-46E0-8BEA-FD8B40A2FC3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036896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19415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51113" y="1600200"/>
            <a:ext cx="19431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68D54-73D4-4176-8A28-96E4C272F37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198373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D93A7-ABCE-4257-8170-3D7664F8729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92691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226F2-62BC-4A5D-923C-42582E0998F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0817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842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2F5A1-9E54-46AC-B7E9-37A20B77A31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1110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04051-4F7E-4793-B0D9-3039F23D8F8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989324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3485C-D13C-4E1A-AA60-0FF2EC0EE8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45968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5BC08-14F3-4F23-A7BF-7AA2B0BAA95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662425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7C6E4-1E41-4A61-9F82-A618E15B9D6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79214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4C8FB-9E23-4C81-A7D4-EC37B4A4A3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8039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83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08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96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32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0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20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E939B-BA28-46B5-86E5-CF686D9B175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F3D3-6C81-48E2-A961-8CA5A43189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18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0813" cy="146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texte-titreModifiez le style du titre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fr-FR" altLang="fr-F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fld id="{C35022E7-8FB1-495A-B00B-4EE22911A15D}" type="slidenum">
              <a:rPr lang="fr-FR" altLang="fr-FR"/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t>‹N°›</a:t>
            </a:fld>
            <a:endParaRPr lang="fr-FR" altLang="fr-FR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</p:spTree>
    <p:extLst>
      <p:ext uri="{BB962C8B-B14F-4D97-AF65-F5344CB8AC3E}">
        <p14:creationId xmlns:p14="http://schemas.microsoft.com/office/powerpoint/2010/main" val="14429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texte-titreModifiez le style du titre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4037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0"/>
            <a:r>
              <a:rPr lang="en-GB" altLang="fr-FR" smtClean="0"/>
              <a:t>Neuvième niveau de planModifiez les styles du texte du masque</a:t>
            </a:r>
          </a:p>
          <a:p>
            <a:pPr lvl="1"/>
            <a:r>
              <a:rPr lang="en-GB" altLang="fr-FR" smtClean="0"/>
              <a:t>Deuxième niveau</a:t>
            </a:r>
          </a:p>
          <a:p>
            <a:pPr lvl="2"/>
            <a:r>
              <a:rPr lang="en-GB" altLang="fr-FR" smtClean="0"/>
              <a:t>Troisième niveau</a:t>
            </a:r>
          </a:p>
          <a:p>
            <a:pPr lvl="3"/>
            <a:r>
              <a:rPr lang="en-GB" altLang="fr-FR" smtClean="0"/>
              <a:t>Quatrième niveau</a:t>
            </a:r>
          </a:p>
          <a:p>
            <a:pPr lvl="4"/>
            <a:r>
              <a:rPr lang="en-GB" altLang="fr-FR" smtClean="0"/>
              <a:t>Cinquième niveau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fr-FR" altLang="fr-FR"/>
              <a:t>01/02/2016</a:t>
            </a: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fr-FR" altLang="fr-F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fld id="{F9DB4581-CD21-49A0-81B1-C001417334F9}" type="slidenum">
              <a:rPr lang="fr-FR" altLang="fr-FR"/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1377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fr-FR" altLang="fr-FR" sz="4400" dirty="0" smtClean="0"/>
              <a:t/>
            </a:r>
            <a:br>
              <a:rPr lang="fr-FR" altLang="fr-FR" sz="4400" dirty="0" smtClean="0"/>
            </a:br>
            <a:r>
              <a:rPr lang="fr-FR" altLang="fr-FR" sz="4400" dirty="0" smtClean="0"/>
              <a:t/>
            </a:r>
            <a:br>
              <a:rPr lang="fr-FR" altLang="fr-FR" sz="4400" dirty="0" smtClean="0"/>
            </a:br>
            <a:r>
              <a:rPr lang="fr-FR" altLang="fr-FR" sz="4400" dirty="0" smtClean="0"/>
              <a:t>Comment fédérer les acteurs du champs sanitaire et social autour d’un projet ETP ?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3000" y="4508500"/>
            <a:ext cx="6400800" cy="1752600"/>
          </a:xfrm>
        </p:spPr>
        <p:txBody>
          <a:bodyPr lIns="90000" tIns="45000" rIns="90000" bIns="45000"/>
          <a:lstStyle/>
          <a:p>
            <a:pPr marL="0" indent="0" algn="r" eaLnBrk="1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fr-FR" altLang="fr-FR" sz="4400" dirty="0" smtClean="0"/>
              <a:t>                                                                             </a:t>
            </a:r>
          </a:p>
          <a:p>
            <a:pPr marL="0" indent="0" algn="r" eaLnBrk="1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fr-FR" altLang="fr-FR" sz="4400" b="1" dirty="0" smtClean="0"/>
          </a:p>
          <a:p>
            <a:pPr marL="0" indent="0" algn="r" eaLnBrk="1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fr-FR" altLang="fr-FR" sz="1400" b="1" dirty="0" smtClean="0"/>
              <a:t>vendredi 3 février 2017</a:t>
            </a: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600" y="511175"/>
            <a:ext cx="1123950" cy="93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63" y="615950"/>
            <a:ext cx="1439862" cy="874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4638" y="647700"/>
            <a:ext cx="1439862" cy="936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3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9500" y="1871663"/>
            <a:ext cx="1393825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4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71888" y="2012950"/>
            <a:ext cx="15843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5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0760" y="1785926"/>
            <a:ext cx="2063740" cy="1031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6" name="Image 1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73325" y="582613"/>
            <a:ext cx="1706563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2473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Projet ETP diabète GHI/Maison du diabète et de l’obésité de Paris</a:t>
            </a:r>
            <a:endParaRPr lang="fr-FR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ETP au sein du GHI :</a:t>
            </a:r>
          </a:p>
          <a:p>
            <a:r>
              <a:rPr lang="fr-FR" dirty="0" smtClean="0"/>
              <a:t>Entretiens individuels et/ou ateliers infirmier</a:t>
            </a:r>
          </a:p>
          <a:p>
            <a:r>
              <a:rPr lang="fr-FR" dirty="0" smtClean="0"/>
              <a:t>Atelier diététique</a:t>
            </a:r>
          </a:p>
          <a:p>
            <a:r>
              <a:rPr lang="fr-FR" dirty="0" smtClean="0"/>
              <a:t>Activité physique</a:t>
            </a:r>
          </a:p>
          <a:p>
            <a:r>
              <a:rPr lang="fr-FR" dirty="0" smtClean="0"/>
              <a:t>Groupes de rencontre</a:t>
            </a:r>
          </a:p>
          <a:p>
            <a:r>
              <a:rPr lang="fr-FR" dirty="0" smtClean="0"/>
              <a:t>Séances de sophrologie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841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solidFill>
                  <a:schemeClr val="accent1"/>
                </a:solidFill>
              </a:rPr>
              <a:t>Modalités d’organisation</a:t>
            </a:r>
            <a:endParaRPr lang="fr-FR" u="sng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46609343"/>
              </p:ext>
            </p:extLst>
          </p:nvPr>
        </p:nvGraphicFramePr>
        <p:xfrm>
          <a:off x="467544" y="1628800"/>
          <a:ext cx="820891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3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832648"/>
          </a:xfrm>
        </p:spPr>
        <p:txBody>
          <a:bodyPr/>
          <a:lstStyle/>
          <a:p>
            <a:r>
              <a:rPr lang="fr-FR" dirty="0" smtClean="0"/>
              <a:t>En partenariat et transversalité avec: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dirty="0"/>
              <a:t> </a:t>
            </a:r>
            <a:r>
              <a:rPr lang="fr-FR" dirty="0" smtClean="0"/>
              <a:t>   les médecins traitants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dirty="0"/>
              <a:t> </a:t>
            </a:r>
            <a:r>
              <a:rPr lang="fr-FR" dirty="0" smtClean="0"/>
              <a:t>   l’association de médiation sociale et culturelle ARIFA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err="1" smtClean="0"/>
              <a:t>AcSanté</a:t>
            </a:r>
            <a:r>
              <a:rPr lang="fr-FR" dirty="0" smtClean="0"/>
              <a:t> 93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dirty="0"/>
              <a:t> </a:t>
            </a:r>
            <a:r>
              <a:rPr lang="fr-FR" dirty="0" smtClean="0"/>
              <a:t>   le service social du GHI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fr-FR" dirty="0"/>
          </a:p>
          <a:p>
            <a:r>
              <a:rPr lang="fr-FR" dirty="0" smtClean="0"/>
              <a:t>…Lien avec les associations sportives  via le CDOS 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42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Projet Passerelle</a:t>
            </a:r>
            <a:br>
              <a:rPr lang="fr-FR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Clichy-sous-Bois</a:t>
            </a:r>
            <a:endParaRPr lang="fr-FR" sz="4000" b="1" i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</p:spPr>
        <p:txBody>
          <a:bodyPr>
            <a:normAutofit fontScale="25000" lnSpcReduction="20000"/>
          </a:bodyPr>
          <a:lstStyle/>
          <a:p>
            <a:r>
              <a:rPr lang="fr-FR" sz="5600" b="1" u="sng" dirty="0" smtClean="0"/>
              <a:t>Objectif général: </a:t>
            </a:r>
            <a:endParaRPr lang="fr-FR" sz="5600" dirty="0" smtClean="0"/>
          </a:p>
          <a:p>
            <a:pPr>
              <a:buNone/>
            </a:pPr>
            <a:r>
              <a:rPr lang="fr-FR" sz="5600" b="1" dirty="0" smtClean="0"/>
              <a:t> </a:t>
            </a:r>
            <a:endParaRPr lang="fr-FR" sz="5600" dirty="0" smtClean="0"/>
          </a:p>
          <a:p>
            <a:pPr lvl="0">
              <a:buNone/>
            </a:pPr>
            <a:r>
              <a:rPr lang="fr-FR" sz="5600" dirty="0" smtClean="0"/>
              <a:t>Favoriser l’activité physique, la nutrition et les saines habitudes de vie pour les personnes en situation de vulnérabilité. Programme contribuant à la réduction des inégalités de santé.</a:t>
            </a:r>
          </a:p>
          <a:p>
            <a:pPr>
              <a:buNone/>
            </a:pPr>
            <a:r>
              <a:rPr lang="fr-FR" sz="5600" dirty="0" smtClean="0"/>
              <a:t> </a:t>
            </a:r>
          </a:p>
          <a:p>
            <a:r>
              <a:rPr lang="fr-FR" sz="5600" b="1" u="sng" dirty="0" smtClean="0"/>
              <a:t>Objectifs opérationnel: </a:t>
            </a:r>
            <a:endParaRPr lang="fr-FR" sz="5600" dirty="0" smtClean="0"/>
          </a:p>
          <a:p>
            <a:pPr>
              <a:buNone/>
            </a:pPr>
            <a:r>
              <a:rPr lang="fr-FR" sz="5600" b="1" dirty="0" smtClean="0"/>
              <a:t> </a:t>
            </a:r>
            <a:endParaRPr lang="fr-FR" sz="5600" dirty="0" smtClean="0"/>
          </a:p>
          <a:p>
            <a:pPr>
              <a:buNone/>
            </a:pPr>
            <a:r>
              <a:rPr lang="fr-FR" sz="5600" dirty="0" smtClean="0"/>
              <a:t>· Créer une équipe pluridisciplinaire (diététicienne / éducateur sportif / psychologue) chargée de proposer une prise en charge adaptée des publics particuliers par la prescription d’activité physique, un suivi nutritionnel et psychologique.</a:t>
            </a:r>
          </a:p>
          <a:p>
            <a:pPr>
              <a:buNone/>
            </a:pPr>
            <a:r>
              <a:rPr lang="fr-FR" sz="5600" dirty="0" smtClean="0"/>
              <a:t> </a:t>
            </a:r>
          </a:p>
          <a:p>
            <a:pPr>
              <a:buNone/>
            </a:pPr>
            <a:r>
              <a:rPr lang="fr-FR" sz="5600" dirty="0" smtClean="0"/>
              <a:t>· Etablir une prise en charge pluridisciplinaire de manière Co construite.</a:t>
            </a:r>
          </a:p>
          <a:p>
            <a:pPr>
              <a:buNone/>
            </a:pPr>
            <a:r>
              <a:rPr lang="fr-FR" sz="5600" b="1" dirty="0" smtClean="0"/>
              <a:t> </a:t>
            </a:r>
            <a:endParaRPr lang="fr-FR" sz="5600" dirty="0" smtClean="0"/>
          </a:p>
          <a:p>
            <a:pPr>
              <a:buNone/>
            </a:pPr>
            <a:r>
              <a:rPr lang="fr-FR" sz="5600" dirty="0" smtClean="0"/>
              <a:t>· Animer un programme adapté aux publics.</a:t>
            </a:r>
          </a:p>
          <a:p>
            <a:pPr>
              <a:buNone/>
            </a:pPr>
            <a:r>
              <a:rPr lang="fr-FR" sz="5600" dirty="0" smtClean="0"/>
              <a:t> </a:t>
            </a:r>
          </a:p>
          <a:p>
            <a:r>
              <a:rPr lang="fr-FR" sz="5600" b="1" u="sng" dirty="0" smtClean="0"/>
              <a:t>Objectifs pédagogiques:</a:t>
            </a:r>
            <a:endParaRPr lang="fr-FR" sz="5600" dirty="0" smtClean="0"/>
          </a:p>
          <a:p>
            <a:pPr>
              <a:buNone/>
            </a:pPr>
            <a:r>
              <a:rPr lang="fr-FR" sz="5600" dirty="0" smtClean="0"/>
              <a:t> </a:t>
            </a:r>
          </a:p>
          <a:p>
            <a:pPr>
              <a:buNone/>
            </a:pPr>
            <a:r>
              <a:rPr lang="fr-FR" sz="5600" dirty="0" smtClean="0"/>
              <a:t>· Prendre conscience de ses capacités psychosociales.</a:t>
            </a:r>
          </a:p>
          <a:p>
            <a:pPr>
              <a:buNone/>
            </a:pPr>
            <a:r>
              <a:rPr lang="fr-FR" sz="5600" dirty="0" smtClean="0"/>
              <a:t> </a:t>
            </a:r>
          </a:p>
          <a:p>
            <a:pPr>
              <a:buNone/>
            </a:pPr>
            <a:r>
              <a:rPr lang="fr-FR" sz="5600" dirty="0" smtClean="0"/>
              <a:t>· Acquérir des connaissances en matière de nutrition favorisant des comportements responsables.</a:t>
            </a:r>
          </a:p>
          <a:p>
            <a:pPr>
              <a:buNone/>
            </a:pPr>
            <a:r>
              <a:rPr lang="fr-FR" sz="5600" dirty="0" smtClean="0"/>
              <a:t> </a:t>
            </a:r>
          </a:p>
          <a:p>
            <a:pPr>
              <a:buNone/>
            </a:pPr>
            <a:r>
              <a:rPr lang="fr-FR" sz="5600" dirty="0" smtClean="0"/>
              <a:t>· Réapprendre à « bouger » et adopter une pratique régulière des APS pour la santé.</a:t>
            </a:r>
          </a:p>
          <a:p>
            <a:pPr>
              <a:buNone/>
            </a:pPr>
            <a:r>
              <a:rPr lang="fr-FR" sz="5600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7988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Projet Passerelle</a:t>
            </a:r>
            <a:br>
              <a:rPr lang="fr-FR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Clichy-sous-Bois</a:t>
            </a:r>
            <a:endParaRPr lang="fr-FR" sz="4000" b="1" i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25000" lnSpcReduction="20000"/>
          </a:bodyPr>
          <a:lstStyle/>
          <a:p>
            <a:r>
              <a:rPr lang="fr-FR" sz="5600" b="1" u="sng" dirty="0" smtClean="0"/>
              <a:t>Public</a:t>
            </a:r>
            <a:r>
              <a:rPr lang="fr-FR" sz="5600" dirty="0" smtClean="0"/>
              <a:t>:</a:t>
            </a:r>
          </a:p>
          <a:p>
            <a:pPr>
              <a:buNone/>
            </a:pPr>
            <a:r>
              <a:rPr lang="fr-FR" sz="5600" dirty="0" smtClean="0"/>
              <a:t> </a:t>
            </a:r>
          </a:p>
          <a:p>
            <a:pPr lvl="0">
              <a:buNone/>
            </a:pPr>
            <a:r>
              <a:rPr lang="fr-FR" sz="5600" dirty="0" smtClean="0"/>
              <a:t>1 groupe de 12 personnes à pathologie spécifique (diabète, obésité, …) adressé par les professionnels de la Maison de santé Château de la Terrasse de CSB</a:t>
            </a:r>
          </a:p>
          <a:p>
            <a:pPr>
              <a:buNone/>
            </a:pPr>
            <a:r>
              <a:rPr lang="fr-FR" sz="5600" dirty="0" smtClean="0"/>
              <a:t> </a:t>
            </a:r>
          </a:p>
          <a:p>
            <a:pPr lvl="0">
              <a:buNone/>
            </a:pPr>
            <a:r>
              <a:rPr lang="fr-FR" sz="5600" dirty="0" smtClean="0"/>
              <a:t>1 groupe de 12 personnes bénéficiaires du RSA adressé par les conseillers d’orientation de DEFI (</a:t>
            </a:r>
            <a:r>
              <a:rPr lang="fr-FR" sz="5600" dirty="0" err="1" smtClean="0"/>
              <a:t>Insert’Sport</a:t>
            </a:r>
            <a:r>
              <a:rPr lang="fr-FR" sz="5600" dirty="0" smtClean="0"/>
              <a:t>)</a:t>
            </a:r>
          </a:p>
          <a:p>
            <a:pPr>
              <a:buNone/>
            </a:pPr>
            <a:r>
              <a:rPr lang="fr-FR" sz="5600" dirty="0" smtClean="0"/>
              <a:t> </a:t>
            </a:r>
          </a:p>
          <a:p>
            <a:r>
              <a:rPr lang="fr-FR" sz="5600" b="1" u="sng" dirty="0" smtClean="0"/>
              <a:t>Moyens Humains</a:t>
            </a:r>
            <a:r>
              <a:rPr lang="fr-FR" sz="5600" b="1" dirty="0" smtClean="0"/>
              <a:t>:</a:t>
            </a:r>
          </a:p>
          <a:p>
            <a:endParaRPr lang="fr-FR" sz="5600" dirty="0" smtClean="0"/>
          </a:p>
          <a:p>
            <a:pPr lvl="0">
              <a:buNone/>
            </a:pPr>
            <a:r>
              <a:rPr lang="fr-FR" sz="5600" dirty="0" smtClean="0"/>
              <a:t>Diététicienne : Association maison de la Diététique Pour tous </a:t>
            </a:r>
          </a:p>
          <a:p>
            <a:pPr lvl="0">
              <a:buNone/>
            </a:pPr>
            <a:r>
              <a:rPr lang="fr-FR" sz="5600" dirty="0" smtClean="0"/>
              <a:t>Educateur sportif : Comité Départemental Olympique et Sportif 93 </a:t>
            </a:r>
          </a:p>
          <a:p>
            <a:pPr lvl="0">
              <a:buNone/>
            </a:pPr>
            <a:r>
              <a:rPr lang="fr-FR" sz="5600" dirty="0" smtClean="0"/>
              <a:t>Psychologue : pour </a:t>
            </a:r>
            <a:r>
              <a:rPr lang="fr-FR" sz="5600" dirty="0" err="1" smtClean="0"/>
              <a:t>Insert’Sport</a:t>
            </a:r>
            <a:r>
              <a:rPr lang="fr-FR" sz="5600" dirty="0" smtClean="0"/>
              <a:t> DEFI ; Pour Pathologies : Indépendante</a:t>
            </a:r>
          </a:p>
          <a:p>
            <a:pPr lvl="0">
              <a:buNone/>
            </a:pPr>
            <a:r>
              <a:rPr lang="fr-FR" sz="5600" dirty="0" smtClean="0"/>
              <a:t>Coordination : Ville de Clichy-sous-Bois via l’ASV et le CDOS93</a:t>
            </a:r>
          </a:p>
          <a:p>
            <a:pPr lvl="0">
              <a:buNone/>
            </a:pPr>
            <a:endParaRPr lang="fr-FR" sz="5600" dirty="0" smtClean="0"/>
          </a:p>
          <a:p>
            <a:r>
              <a:rPr lang="fr-FR" sz="5600" u="sng" dirty="0" smtClean="0"/>
              <a:t>Fréquence:</a:t>
            </a:r>
          </a:p>
          <a:p>
            <a:endParaRPr lang="fr-FR" sz="5600" u="sng" dirty="0" smtClean="0"/>
          </a:p>
          <a:p>
            <a:pPr>
              <a:buNone/>
            </a:pPr>
            <a:r>
              <a:rPr lang="fr-FR" sz="5600" dirty="0" smtClean="0"/>
              <a:t>Programme sur 3 mois : 2 séances d’activités physique par semaine, entretien individuelle psy et </a:t>
            </a:r>
            <a:r>
              <a:rPr lang="fr-FR" sz="5600" dirty="0" err="1" smtClean="0"/>
              <a:t>diét</a:t>
            </a:r>
            <a:r>
              <a:rPr lang="fr-FR" sz="5600" dirty="0" smtClean="0"/>
              <a:t> (6-10)., action collective </a:t>
            </a:r>
            <a:r>
              <a:rPr lang="fr-FR" sz="5600" dirty="0" err="1" smtClean="0"/>
              <a:t>diét</a:t>
            </a:r>
            <a:r>
              <a:rPr lang="fr-FR" sz="5600" dirty="0" smtClean="0"/>
              <a:t>. et psy (6-8), réunion de suivi régulier.</a:t>
            </a:r>
          </a:p>
        </p:txBody>
      </p:sp>
    </p:spTree>
    <p:extLst>
      <p:ext uri="{BB962C8B-B14F-4D97-AF65-F5344CB8AC3E}">
        <p14:creationId xmlns:p14="http://schemas.microsoft.com/office/powerpoint/2010/main" val="87988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fr-FR" altLang="fr-FR" sz="4400" dirty="0" smtClean="0"/>
              <a:t/>
            </a:r>
            <a:br>
              <a:rPr lang="fr-FR" altLang="fr-FR" sz="4400" dirty="0" smtClean="0"/>
            </a:br>
            <a:r>
              <a:rPr lang="fr-FR" altLang="fr-FR" sz="4400" dirty="0" smtClean="0"/>
              <a:t/>
            </a:r>
            <a:br>
              <a:rPr lang="fr-FR" altLang="fr-FR" sz="4400" dirty="0" smtClean="0"/>
            </a:br>
            <a:r>
              <a:rPr lang="fr-FR" altLang="fr-FR" sz="4400" dirty="0" smtClean="0"/>
              <a:t>Merci de votre attention</a:t>
            </a:r>
            <a:br>
              <a:rPr lang="fr-FR" altLang="fr-FR" sz="4400" dirty="0" smtClean="0"/>
            </a:br>
            <a:r>
              <a:rPr lang="fr-FR" altLang="fr-FR" sz="4400" dirty="0" smtClean="0"/>
              <a:t/>
            </a:r>
            <a:br>
              <a:rPr lang="fr-FR" altLang="fr-FR" sz="4400" dirty="0" smtClean="0"/>
            </a:br>
            <a:r>
              <a:rPr lang="fr-FR" altLang="fr-FR" sz="1200" dirty="0" smtClean="0"/>
              <a:t>Philippe Basse - Coordonnateur CLS Clichy-sous-Bois/Montfermeil</a:t>
            </a:r>
            <a:br>
              <a:rPr lang="fr-FR" altLang="fr-FR" sz="1200" dirty="0" smtClean="0"/>
            </a:br>
            <a:r>
              <a:rPr lang="fr-FR" altLang="fr-FR" sz="1200" dirty="0" smtClean="0"/>
              <a:t>Michel </a:t>
            </a:r>
            <a:r>
              <a:rPr lang="fr-FR" altLang="fr-FR" sz="1200" dirty="0" err="1" smtClean="0"/>
              <a:t>Fikojevic</a:t>
            </a:r>
            <a:r>
              <a:rPr lang="fr-FR" altLang="fr-FR" sz="1200" dirty="0" smtClean="0"/>
              <a:t> - Coordonnateur Atelier santé Ville Clichy-sous-Bois</a:t>
            </a:r>
            <a:endParaRPr lang="fr-FR" altLang="fr-FR" sz="3600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3000" y="5301208"/>
            <a:ext cx="5831408" cy="959892"/>
          </a:xfrm>
        </p:spPr>
        <p:txBody>
          <a:bodyPr lIns="90000" tIns="45000" rIns="90000" bIns="45000"/>
          <a:lstStyle/>
          <a:p>
            <a:pPr marL="0" indent="0" algn="r" eaLnBrk="1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fr-FR" altLang="fr-FR" sz="4400" dirty="0" smtClean="0"/>
              <a:t>                                                                                    </a:t>
            </a:r>
          </a:p>
          <a:p>
            <a:pPr marL="0" indent="0" algn="r" eaLnBrk="1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fr-FR" altLang="fr-FR" sz="1400" b="1" dirty="0" smtClean="0"/>
              <a:t>vendredi 3 février 2017</a:t>
            </a: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600" y="511175"/>
            <a:ext cx="1123950" cy="93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63" y="615950"/>
            <a:ext cx="1439862" cy="874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4638" y="647700"/>
            <a:ext cx="1439862" cy="936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3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9500" y="1871663"/>
            <a:ext cx="1393825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4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71888" y="2012950"/>
            <a:ext cx="15843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5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0760" y="1785926"/>
            <a:ext cx="2063740" cy="1031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6" name="Image 1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73325" y="582613"/>
            <a:ext cx="1706563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7799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u="sng" dirty="0" smtClean="0"/>
              <a:t>Contexte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13524"/>
            <a:ext cx="8424936" cy="4995796"/>
          </a:xfrm>
        </p:spPr>
        <p:txBody>
          <a:bodyPr>
            <a:normAutofit/>
          </a:bodyPr>
          <a:lstStyle/>
          <a:p>
            <a:r>
              <a:rPr lang="fr-FR" sz="2400" b="0" i="0" dirty="0" smtClean="0">
                <a:solidFill>
                  <a:srgbClr val="252525"/>
                </a:solidFill>
                <a:effectLst/>
                <a:latin typeface="Arial"/>
              </a:rPr>
              <a:t>Clichy-sous-Bois           20 km à l'est des portes de </a:t>
            </a:r>
            <a:r>
              <a:rPr lang="fr-FR" sz="2400" b="0" i="0" u="none" strike="noStrike" dirty="0" smtClean="0">
                <a:effectLst/>
                <a:latin typeface="Arial"/>
              </a:rPr>
              <a:t>Paris (</a:t>
            </a:r>
            <a:r>
              <a:rPr lang="fr-FR" sz="2400" b="0" i="0" dirty="0" smtClean="0">
                <a:solidFill>
                  <a:srgbClr val="000000"/>
                </a:solidFill>
                <a:effectLst/>
                <a:latin typeface="Arial"/>
              </a:rPr>
              <a:t>30 725 </a:t>
            </a:r>
            <a:r>
              <a:rPr lang="fr-FR" sz="2400" dirty="0" err="1" smtClean="0"/>
              <a:t>hab</a:t>
            </a:r>
            <a:r>
              <a:rPr lang="fr-FR" sz="2400" dirty="0" smtClean="0"/>
              <a:t>)</a:t>
            </a:r>
          </a:p>
          <a:p>
            <a:r>
              <a:rPr lang="fr-FR" sz="2400" b="0" i="0" u="none" strike="noStrike" dirty="0" smtClean="0">
                <a:effectLst/>
                <a:latin typeface="Arial"/>
              </a:rPr>
              <a:t>IDH2: 0,23</a:t>
            </a:r>
          </a:p>
          <a:p>
            <a:r>
              <a:rPr lang="fr-FR" sz="2400" dirty="0" smtClean="0">
                <a:latin typeface="Arial"/>
              </a:rPr>
              <a:t>80% QPV</a:t>
            </a:r>
            <a:endParaRPr lang="fr-FR" sz="2400" b="0" i="0" u="none" strike="noStrike" dirty="0" smtClean="0">
              <a:effectLst/>
              <a:latin typeface="Arial"/>
            </a:endParaRPr>
          </a:p>
          <a:p>
            <a:r>
              <a:rPr lang="fr-FR" sz="2400" dirty="0" smtClean="0">
                <a:latin typeface="Arial"/>
              </a:rPr>
              <a:t>Montfermeil           </a:t>
            </a:r>
            <a:r>
              <a:rPr lang="fr-FR" sz="2400" b="0" i="0" dirty="0" smtClean="0">
                <a:solidFill>
                  <a:srgbClr val="252525"/>
                </a:solidFill>
                <a:effectLst/>
                <a:latin typeface="Arial"/>
              </a:rPr>
              <a:t>15 km à l’est de </a:t>
            </a:r>
            <a:r>
              <a:rPr lang="fr-FR" sz="2400" b="0" i="0" dirty="0" smtClean="0">
                <a:effectLst/>
                <a:latin typeface="Arial"/>
              </a:rPr>
              <a:t>Paris (</a:t>
            </a:r>
            <a:r>
              <a:rPr lang="fr-FR" sz="2400" b="0" i="0" dirty="0" smtClean="0">
                <a:solidFill>
                  <a:srgbClr val="252525"/>
                </a:solidFill>
                <a:effectLst/>
                <a:latin typeface="Arial"/>
              </a:rPr>
              <a:t>26 154 </a:t>
            </a:r>
            <a:r>
              <a:rPr lang="fr-FR" sz="2400" b="0" i="0" dirty="0" err="1" smtClean="0">
                <a:solidFill>
                  <a:srgbClr val="252525"/>
                </a:solidFill>
                <a:effectLst/>
                <a:latin typeface="Arial"/>
              </a:rPr>
              <a:t>hab</a:t>
            </a:r>
            <a:r>
              <a:rPr lang="fr-FR" sz="2400" b="0" i="0" dirty="0" smtClean="0">
                <a:solidFill>
                  <a:srgbClr val="252525"/>
                </a:solidFill>
                <a:effectLst/>
                <a:latin typeface="Arial"/>
              </a:rPr>
              <a:t>)</a:t>
            </a:r>
          </a:p>
          <a:p>
            <a:r>
              <a:rPr lang="fr-FR" sz="2400" dirty="0" smtClean="0">
                <a:solidFill>
                  <a:srgbClr val="252525"/>
                </a:solidFill>
                <a:latin typeface="Arial"/>
              </a:rPr>
              <a:t>IDH2: 0,40</a:t>
            </a:r>
          </a:p>
          <a:p>
            <a:r>
              <a:rPr lang="fr-FR" sz="2400" dirty="0" smtClean="0">
                <a:solidFill>
                  <a:srgbClr val="252525"/>
                </a:solidFill>
                <a:latin typeface="Arial"/>
              </a:rPr>
              <a:t>20% QPV</a:t>
            </a:r>
          </a:p>
          <a:p>
            <a:r>
              <a:rPr lang="fr-FR" sz="2400" dirty="0" smtClean="0">
                <a:latin typeface="Arial"/>
              </a:rPr>
              <a:t>Historique santé:</a:t>
            </a:r>
          </a:p>
          <a:p>
            <a:r>
              <a:rPr lang="fr-FR" sz="2400" dirty="0" smtClean="0">
                <a:latin typeface="Arial"/>
              </a:rPr>
              <a:t>Montfermeil: mise en place du service santé en 2011</a:t>
            </a:r>
          </a:p>
          <a:p>
            <a:r>
              <a:rPr lang="fr-FR" sz="2400" dirty="0" smtClean="0">
                <a:latin typeface="Arial"/>
              </a:rPr>
              <a:t>Atelier Santé Ville Clichy-sous-Bois en 2001</a:t>
            </a:r>
          </a:p>
          <a:p>
            <a:r>
              <a:rPr lang="fr-FR" sz="2400" dirty="0" smtClean="0">
                <a:latin typeface="Arial"/>
              </a:rPr>
              <a:t>CLS de 2</a:t>
            </a:r>
            <a:r>
              <a:rPr lang="fr-FR" sz="2400" baseline="30000" dirty="0" smtClean="0">
                <a:latin typeface="Arial"/>
              </a:rPr>
              <a:t>ème</a:t>
            </a:r>
            <a:r>
              <a:rPr lang="fr-FR" sz="2400" dirty="0" smtClean="0">
                <a:latin typeface="Arial"/>
              </a:rPr>
              <a:t> génération pour les deux villes 2015-2017</a:t>
            </a:r>
          </a:p>
          <a:p>
            <a:endParaRPr lang="fr-FR" sz="2400" dirty="0"/>
          </a:p>
        </p:txBody>
      </p:sp>
      <p:sp>
        <p:nvSpPr>
          <p:cNvPr id="4" name="Flèche droite 3"/>
          <p:cNvSpPr/>
          <p:nvPr/>
        </p:nvSpPr>
        <p:spPr>
          <a:xfrm>
            <a:off x="3131840" y="1484784"/>
            <a:ext cx="756084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140968"/>
            <a:ext cx="785813" cy="14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11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u="sng" dirty="0" smtClean="0"/>
              <a:t>Assurer le lien entre la ville et l’hôpital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688632"/>
          </a:xfrm>
        </p:spPr>
        <p:txBody>
          <a:bodyPr/>
          <a:lstStyle/>
          <a:p>
            <a:pPr marL="0" indent="0"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Visant le développement de l’offre en Education Thérapeutique du Patient: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altLang="fr-FR" sz="2000" kern="0" dirty="0">
                <a:solidFill>
                  <a:srgbClr val="002060"/>
                </a:solidFill>
                <a:latin typeface="Arial"/>
              </a:rPr>
              <a:t>afin d’essayer de réduire et/ou de retarder les complications du diabète et d’améliorer la qualité de vie des </a:t>
            </a:r>
            <a:r>
              <a:rPr lang="fr-FR" altLang="fr-FR" sz="2000" kern="0" dirty="0" smtClean="0">
                <a:solidFill>
                  <a:srgbClr val="002060"/>
                </a:solidFill>
                <a:latin typeface="Arial"/>
              </a:rPr>
              <a:t>patients</a:t>
            </a:r>
          </a:p>
          <a:p>
            <a:pPr>
              <a:buFont typeface="Wingdings" panose="05000000000000000000" pitchFamily="2" charset="2"/>
              <a:buChar char="v"/>
            </a:pPr>
            <a:endParaRPr lang="fr-FR" altLang="fr-FR" sz="2000" kern="0" dirty="0">
              <a:solidFill>
                <a:srgbClr val="002060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v"/>
            </a:pPr>
            <a:endParaRPr lang="fr-FR" altLang="fr-FR" sz="2000" kern="0" dirty="0" smtClean="0">
              <a:solidFill>
                <a:srgbClr val="002060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Dans une logique d’articulation Ville- Hôpital: </a:t>
            </a:r>
            <a:r>
              <a:rPr lang="fr-FR" altLang="fr-FR" sz="2000" dirty="0">
                <a:solidFill>
                  <a:srgbClr val="002060"/>
                </a:solidFill>
              </a:rPr>
              <a:t>mise en cohérence des actions (programme hospitalier, programme et/ou actions en ville) et amélioration du parcours du patient</a:t>
            </a:r>
            <a:endParaRPr lang="fr-FR" altLang="fr-FR" sz="20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fr-FR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8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La méthodologie suivie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  <a:defRPr/>
            </a:pPr>
            <a:r>
              <a:rPr lang="fr-FR" sz="1700" b="1" kern="0" dirty="0">
                <a:solidFill>
                  <a:srgbClr val="0070C0"/>
                </a:solidFill>
                <a:latin typeface="Arial"/>
              </a:rPr>
              <a:t>Mise en place d’un groupe projet ARS 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(juillet 2015) associant :</a:t>
            </a:r>
          </a:p>
          <a:p>
            <a:pPr marL="1484313" lvl="1" indent="-153988" eaLnBrk="0" fontAlgn="base" hangingPunct="0">
              <a:spcAft>
                <a:spcPct val="0"/>
              </a:spcAft>
              <a:buSzPct val="150000"/>
              <a:buFontTx/>
              <a:buChar char="-"/>
              <a:defRPr/>
            </a:pPr>
            <a:r>
              <a:rPr lang="fr-FR" sz="1400" kern="0" dirty="0">
                <a:solidFill>
                  <a:srgbClr val="002060"/>
                </a:solidFill>
                <a:latin typeface="Arial"/>
              </a:rPr>
              <a:t>Pour le siège: DSP ( chef de projet régional Diabète- responsable cellule ETP- chargée de mission CLS/ CLSM)</a:t>
            </a:r>
          </a:p>
          <a:p>
            <a:pPr marL="1484313" lvl="1" indent="-153988" eaLnBrk="0" fontAlgn="base" hangingPunct="0">
              <a:spcAft>
                <a:spcPct val="0"/>
              </a:spcAft>
              <a:buSzPct val="150000"/>
              <a:buFontTx/>
              <a:buChar char="-"/>
              <a:defRPr/>
            </a:pPr>
            <a:r>
              <a:rPr lang="fr-FR" sz="1400" kern="0" dirty="0">
                <a:solidFill>
                  <a:srgbClr val="002060"/>
                </a:solidFill>
                <a:latin typeface="Arial"/>
              </a:rPr>
              <a:t>Pour la DT93: chargée de mission Politiques contractuelles territoriales- département PPS)</a:t>
            </a:r>
            <a:r>
              <a:rPr lang="fr-FR" sz="1200" kern="0" dirty="0">
                <a:solidFill>
                  <a:srgbClr val="002060"/>
                </a:solidFill>
                <a:latin typeface="Arial"/>
              </a:rPr>
              <a:t> </a:t>
            </a:r>
            <a:endParaRPr lang="fr-FR" sz="1200" kern="0" dirty="0">
              <a:solidFill>
                <a:srgbClr val="0070C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  <a:defRPr/>
            </a:pPr>
            <a:r>
              <a:rPr lang="fr-FR" sz="1700" b="1" kern="0" dirty="0">
                <a:solidFill>
                  <a:srgbClr val="0070C0"/>
                </a:solidFill>
                <a:latin typeface="Arial"/>
              </a:rPr>
              <a:t>Définition des sites expérimentaux 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(juillet 2015): choix d’intervention sur 2 sites de Seine-Saint-Denis, 1</a:t>
            </a:r>
            <a:r>
              <a:rPr lang="fr-FR" sz="1400" kern="0" baseline="30000" dirty="0">
                <a:solidFill>
                  <a:srgbClr val="002060"/>
                </a:solidFill>
                <a:latin typeface="Arial"/>
              </a:rPr>
              <a:t>er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 département d’Ile de France en termes de prévalence du diabète, d’obésité </a:t>
            </a:r>
            <a:r>
              <a:rPr lang="fr-FR" sz="1400" kern="0" dirty="0" smtClean="0">
                <a:solidFill>
                  <a:srgbClr val="002060"/>
                </a:solidFill>
                <a:latin typeface="Arial"/>
              </a:rPr>
              <a:t>et 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de territoires </a:t>
            </a:r>
            <a:r>
              <a:rPr lang="fr-FR" sz="1400" kern="0" dirty="0" smtClean="0">
                <a:solidFill>
                  <a:srgbClr val="002060"/>
                </a:solidFill>
                <a:latin typeface="Arial"/>
              </a:rPr>
              <a:t>prioritaires.</a:t>
            </a:r>
            <a:endParaRPr lang="fr-FR" sz="1400" kern="0" dirty="0">
              <a:solidFill>
                <a:srgbClr val="002060"/>
              </a:solidFill>
              <a:latin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SzPct val="55000"/>
              <a:buNone/>
              <a:defRPr/>
            </a:pPr>
            <a:r>
              <a:rPr lang="fr-FR" sz="1400" b="1" kern="0" dirty="0">
                <a:solidFill>
                  <a:srgbClr val="002060"/>
                </a:solidFill>
                <a:latin typeface="Arial"/>
              </a:rPr>
              <a:t>	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Les 2 sites sont choisis compte tenu de la combinaison de leviers et de 	potentiels d’amélioration: </a:t>
            </a:r>
            <a:r>
              <a:rPr lang="fr-FR" sz="1400" b="1" kern="0" dirty="0">
                <a:solidFill>
                  <a:srgbClr val="002060"/>
                </a:solidFill>
                <a:latin typeface="Arial"/>
              </a:rPr>
              <a:t>Clichy-sous-Bois/ Montfermeil 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et Montreuil.</a:t>
            </a:r>
            <a:endParaRPr lang="fr-FR" sz="1700" b="1" kern="0" dirty="0">
              <a:solidFill>
                <a:srgbClr val="0070C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  <a:defRPr/>
            </a:pPr>
            <a:r>
              <a:rPr lang="fr-FR" sz="1700" b="1" kern="0" dirty="0">
                <a:solidFill>
                  <a:srgbClr val="0070C0"/>
                </a:solidFill>
                <a:latin typeface="Arial"/>
              </a:rPr>
              <a:t>Réalisation d’un état des lieux 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(besoins, ressources, priorités d’actions): fin 2015 et 1</a:t>
            </a:r>
            <a:r>
              <a:rPr lang="fr-FR" sz="1400" kern="0" baseline="30000" dirty="0">
                <a:solidFill>
                  <a:srgbClr val="002060"/>
                </a:solidFill>
                <a:latin typeface="Arial"/>
              </a:rPr>
              <a:t>er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 semestre 2016:</a:t>
            </a:r>
          </a:p>
          <a:p>
            <a:pPr marL="0" lvl="0" indent="0" eaLnBrk="0" fontAlgn="base" hangingPunct="0">
              <a:spcAft>
                <a:spcPct val="0"/>
              </a:spcAft>
              <a:buSzPct val="55000"/>
              <a:buNone/>
              <a:defRPr/>
            </a:pPr>
            <a:r>
              <a:rPr lang="fr-FR" sz="1400" b="1" kern="0" dirty="0">
                <a:solidFill>
                  <a:srgbClr val="002060"/>
                </a:solidFill>
                <a:latin typeface="Arial"/>
              </a:rPr>
              <a:t>	           -  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Organisation de réunions bilatérales ARS/Villes et ARS/ GHI Le 		</a:t>
            </a:r>
            <a:r>
              <a:rPr lang="fr-FR" sz="1400" kern="0" dirty="0" err="1">
                <a:solidFill>
                  <a:srgbClr val="002060"/>
                </a:solidFill>
                <a:latin typeface="Arial"/>
              </a:rPr>
              <a:t>Raincy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-Montfermeil  (novembre 2015 à février 2016)</a:t>
            </a:r>
          </a:p>
          <a:p>
            <a:pPr marL="0" lvl="0" indent="0" eaLnBrk="0" fontAlgn="base" hangingPunct="0">
              <a:spcAft>
                <a:spcPct val="0"/>
              </a:spcAft>
              <a:buSzPct val="55000"/>
              <a:buNone/>
              <a:defRPr/>
            </a:pPr>
            <a:r>
              <a:rPr lang="fr-FR" sz="1400" b="1" kern="0" dirty="0">
                <a:solidFill>
                  <a:srgbClr val="002060"/>
                </a:solidFill>
                <a:latin typeface="Arial"/>
              </a:rPr>
              <a:t>	            -  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Organisation de réunions en formation élargie ARS/ Villes/ GHILRM/ 		autres acteurs ressources  (mars à juin 2016)</a:t>
            </a:r>
            <a:endParaRPr lang="fr-FR" sz="1700" b="1" kern="0" dirty="0">
              <a:solidFill>
                <a:srgbClr val="0070C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  <a:defRPr/>
            </a:pPr>
            <a:r>
              <a:rPr lang="fr-FR" sz="1700" b="1" kern="0" dirty="0">
                <a:solidFill>
                  <a:srgbClr val="0070C0"/>
                </a:solidFill>
                <a:latin typeface="Arial"/>
              </a:rPr>
              <a:t>Structuration- mise en œuvre des actions proposées </a:t>
            </a:r>
            <a:r>
              <a:rPr lang="fr-FR" sz="1400" kern="0" dirty="0">
                <a:solidFill>
                  <a:srgbClr val="002060"/>
                </a:solidFill>
                <a:latin typeface="Arial"/>
              </a:rPr>
              <a:t>(année 2016)</a:t>
            </a:r>
            <a:endParaRPr lang="fr-FR" sz="1700" b="1" kern="0" dirty="0">
              <a:solidFill>
                <a:srgbClr val="0070C0"/>
              </a:solidFill>
              <a:latin typeface="Arial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406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fr-FR" sz="2800" b="1" u="sng" dirty="0" smtClean="0"/>
              <a:t>Partenaires impliqués dès la genèse du projet</a:t>
            </a:r>
            <a:endParaRPr lang="fr-FR" sz="2800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764704"/>
            <a:ext cx="8568952" cy="5904656"/>
          </a:xfrm>
        </p:spPr>
        <p:txBody>
          <a:bodyPr>
            <a:normAutofit/>
          </a:bodyPr>
          <a:lstStyle/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Le GHI (Groupe Hospitalier Intercommunal Le </a:t>
            </a:r>
            <a:r>
              <a:rPr lang="fr-FR" altLang="fr-FR" sz="2000" kern="0" dirty="0" err="1" smtClean="0">
                <a:solidFill>
                  <a:srgbClr val="000000"/>
                </a:solidFill>
                <a:latin typeface="Arial"/>
              </a:rPr>
              <a:t>Raincy</a:t>
            </a: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 Montfermeil)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Les professionnels libéraux </a:t>
            </a: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de la MSP inaugurée en 2014 à Clichy-sous-Bois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Les </a:t>
            </a: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services prévention santé de Clichy-sous-Bois et de Montfermeil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Les services municipaux des sports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La Maison de la Diététique pour </a:t>
            </a: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tous</a:t>
            </a:r>
            <a:endParaRPr lang="fr-FR" altLang="fr-FR" sz="20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L’ association de médiation </a:t>
            </a: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socio-culturelle </a:t>
            </a: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ARIFA </a:t>
            </a:r>
            <a:endParaRPr lang="fr-FR" altLang="fr-FR" sz="2000" kern="0" dirty="0">
              <a:solidFill>
                <a:srgbClr val="FF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La mobilisation d’acteurs engagés dans le champ de l’activité physique: CDOS93, association Randonnée </a:t>
            </a: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pédestre, Les Pieds Agiles</a:t>
            </a:r>
            <a:endParaRPr lang="fr-FR" altLang="fr-FR" sz="20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La </a:t>
            </a: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MAIA</a:t>
            </a:r>
            <a:endParaRPr lang="fr-FR" altLang="fr-FR" sz="20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Le </a:t>
            </a: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Réseau AC santé 93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 smtClean="0">
                <a:solidFill>
                  <a:srgbClr val="000000"/>
                </a:solidFill>
                <a:latin typeface="Arial"/>
              </a:rPr>
              <a:t>Le </a:t>
            </a:r>
            <a:r>
              <a:rPr lang="fr-FR" altLang="fr-FR" sz="2000" kern="0" dirty="0">
                <a:solidFill>
                  <a:srgbClr val="000000"/>
                </a:solidFill>
                <a:latin typeface="Arial"/>
              </a:rPr>
              <a:t>programme « Bouge ta santé » en direction des jeunes et de leur famille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2000" kern="0" dirty="0" smtClean="0">
                <a:solidFill>
                  <a:srgbClr val="FF0000"/>
                </a:solidFill>
                <a:latin typeface="Arial"/>
              </a:rPr>
              <a:t>L’association La Ronde des Formes</a:t>
            </a:r>
            <a:endParaRPr lang="fr-FR" altLang="fr-FR" sz="2000" kern="0" dirty="0">
              <a:solidFill>
                <a:srgbClr val="FF0000"/>
              </a:solidFill>
              <a:latin typeface="Arial"/>
            </a:endParaRPr>
          </a:p>
          <a:p>
            <a:pPr marL="0" indent="0">
              <a:buNone/>
            </a:pPr>
            <a:endParaRPr lang="fr-FR" sz="2000" b="1" i="1" kern="0" dirty="0" smtClean="0">
              <a:solidFill>
                <a:srgbClr val="7AB8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j-ea"/>
              <a:cs typeface="+mj-cs"/>
            </a:endParaRPr>
          </a:p>
          <a:p>
            <a:pPr marL="0" indent="0">
              <a:buNone/>
            </a:pPr>
            <a:endParaRPr lang="fr-FR" sz="2000" b="1" i="1" kern="0" dirty="0">
              <a:solidFill>
                <a:srgbClr val="7AB8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j-ea"/>
              <a:cs typeface="+mj-cs"/>
            </a:endParaRPr>
          </a:p>
          <a:p>
            <a:pPr marL="0" indent="0">
              <a:buNone/>
            </a:pPr>
            <a:endParaRPr lang="fr-FR" sz="1800" i="1" dirty="0"/>
          </a:p>
        </p:txBody>
      </p:sp>
    </p:spTree>
    <p:extLst>
      <p:ext uri="{BB962C8B-B14F-4D97-AF65-F5344CB8AC3E}">
        <p14:creationId xmlns:p14="http://schemas.microsoft.com/office/powerpoint/2010/main" val="145238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r>
              <a:rPr lang="fr-FR" sz="2000" b="1" i="1" kern="0" dirty="0">
                <a:solidFill>
                  <a:srgbClr val="7AB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+mn-cs"/>
              </a:rPr>
              <a:t/>
            </a:r>
            <a:br>
              <a:rPr lang="fr-FR" sz="2000" b="1" i="1" kern="0" dirty="0">
                <a:solidFill>
                  <a:srgbClr val="7AB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+mn-cs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476672"/>
            <a:ext cx="8568952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b="1" i="1" u="sng" kern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Leviers  repérés</a:t>
            </a:r>
          </a:p>
          <a:p>
            <a:pPr marL="0" indent="0">
              <a:buNone/>
            </a:pPr>
            <a:endParaRPr lang="fr-FR" sz="1600" b="1" i="1" u="sng" kern="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j-ea"/>
              <a:cs typeface="+mj-cs"/>
            </a:endParaRPr>
          </a:p>
          <a:p>
            <a:pPr marL="0" indent="0">
              <a:buNone/>
            </a:pPr>
            <a:endParaRPr lang="fr-FR" sz="1600" b="1" i="1" u="sng" kern="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j-ea"/>
              <a:cs typeface="+mj-cs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600" kern="0" dirty="0">
                <a:solidFill>
                  <a:srgbClr val="000000"/>
                </a:solidFill>
                <a:latin typeface="Arial"/>
              </a:rPr>
              <a:t>La richesse et la diversité </a:t>
            </a: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du </a:t>
            </a:r>
            <a:r>
              <a:rPr lang="fr-FR" altLang="fr-FR" sz="1600" kern="0" dirty="0">
                <a:solidFill>
                  <a:srgbClr val="000000"/>
                </a:solidFill>
                <a:latin typeface="Arial"/>
              </a:rPr>
              <a:t>partenariat local, qui a l’habitude de travailler ensemble, qui fonctionne, qui permet aux différents acteurs de s’inscrire dans de nouveaux projets (légitimité- confiance</a:t>
            </a: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None/>
            </a:pPr>
            <a:endParaRPr lang="fr-FR" altLang="fr-FR" sz="16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600" kern="0" dirty="0">
                <a:solidFill>
                  <a:srgbClr val="000000"/>
                </a:solidFill>
                <a:latin typeface="Arial"/>
              </a:rPr>
              <a:t>L’intérêt des différents acteurs pour la prévention et </a:t>
            </a: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l’ETP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None/>
            </a:pPr>
            <a:endParaRPr lang="fr-FR" altLang="fr-FR" sz="16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600" kern="0" dirty="0">
                <a:solidFill>
                  <a:srgbClr val="000000"/>
                </a:solidFill>
                <a:latin typeface="Arial"/>
              </a:rPr>
              <a:t>La mise en place des GHT et leur projet </a:t>
            </a: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médical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None/>
            </a:pPr>
            <a:endParaRPr lang="fr-FR" altLang="fr-FR" sz="16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600" kern="0" dirty="0">
                <a:solidFill>
                  <a:srgbClr val="000000"/>
                </a:solidFill>
                <a:latin typeface="Arial"/>
              </a:rPr>
              <a:t>Le protocole de prise en charge des diabètes gestationnels au sein du </a:t>
            </a: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GHI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None/>
            </a:pPr>
            <a:endParaRPr lang="fr-FR" altLang="fr-FR" sz="16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L’association </a:t>
            </a:r>
            <a:r>
              <a:rPr lang="fr-FR" altLang="fr-FR" sz="1600" kern="0" dirty="0">
                <a:solidFill>
                  <a:srgbClr val="000000"/>
                </a:solidFill>
                <a:latin typeface="Arial"/>
              </a:rPr>
              <a:t>AFDET pour </a:t>
            </a: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le volet formation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None/>
            </a:pPr>
            <a:endParaRPr lang="fr-FR" altLang="fr-FR" sz="16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Le </a:t>
            </a:r>
            <a:r>
              <a:rPr lang="fr-FR" altLang="fr-FR" sz="1600" kern="0" dirty="0">
                <a:solidFill>
                  <a:srgbClr val="000000"/>
                </a:solidFill>
                <a:latin typeface="Arial"/>
              </a:rPr>
              <a:t>souhait des professionnels de la MSP de Clichy-sous-Bois d’être formés à </a:t>
            </a: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l’ETP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None/>
            </a:pPr>
            <a:endParaRPr lang="fr-FR" altLang="fr-FR" sz="16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La </a:t>
            </a:r>
            <a:r>
              <a:rPr lang="fr-FR" altLang="fr-FR" sz="1600" kern="0" dirty="0">
                <a:solidFill>
                  <a:srgbClr val="000000"/>
                </a:solidFill>
                <a:latin typeface="Arial"/>
              </a:rPr>
              <a:t>thématique ETP Diabète prise en compte dans les 2 </a:t>
            </a:r>
            <a:r>
              <a:rPr lang="fr-FR" altLang="fr-FR" sz="1600" kern="0" dirty="0" smtClean="0">
                <a:solidFill>
                  <a:srgbClr val="000000"/>
                </a:solidFill>
                <a:latin typeface="Arial"/>
              </a:rPr>
              <a:t>CLS</a:t>
            </a:r>
            <a:endParaRPr lang="fr-FR" altLang="fr-FR" sz="1600" kern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39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pPr algn="l"/>
            <a:r>
              <a:rPr lang="fr-FR" altLang="fr-FR" sz="2000" b="1" i="1" u="sng" kern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Difficultés repérées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6048672"/>
          </a:xfrm>
        </p:spPr>
        <p:txBody>
          <a:bodyPr>
            <a:normAutofit lnSpcReduction="10000"/>
          </a:bodyPr>
          <a:lstStyle/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endParaRPr lang="fr-FR" altLang="fr-FR" sz="1800" kern="0" dirty="0" smtClean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Prévalence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forte du diabète et de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l’obésité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endParaRPr lang="fr-FR" altLang="fr-FR" sz="18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Population en grande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précarité</a:t>
            </a:r>
            <a:endParaRPr lang="fr-FR" altLang="fr-FR" sz="18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endParaRPr lang="fr-FR" altLang="fr-FR" sz="1800" kern="0" dirty="0" smtClean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Population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issue d’origines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multiples</a:t>
            </a:r>
            <a:endParaRPr lang="fr-FR" altLang="fr-FR" sz="18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endParaRPr lang="fr-FR" altLang="fr-FR" sz="1800" kern="0" dirty="0" smtClean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Peu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de lien entre GHI, CAP Prévention Santé et les professionnels libéraux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endParaRPr lang="fr-FR" altLang="fr-FR" sz="1800" kern="0" dirty="0" smtClean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Faible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connaissance des ressources locales par les professionnels hospitaliers et les professionnels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libéraux,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notamment l’identification du CAP Prévention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Santé</a:t>
            </a:r>
            <a:endParaRPr lang="fr-FR" altLang="fr-FR" sz="18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endParaRPr lang="fr-FR" altLang="fr-FR" sz="1800" kern="0" dirty="0" smtClean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Absence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de culture partagée autour de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l’ETP</a:t>
            </a:r>
            <a:endParaRPr lang="fr-FR" altLang="fr-FR" sz="18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endParaRPr lang="fr-FR" altLang="fr-FR" sz="1800" kern="0" dirty="0" smtClean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Faibles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liens entre 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praticiens hospitaliers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et les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praticiens libéraux</a:t>
            </a:r>
            <a:endParaRPr lang="fr-FR" altLang="fr-FR" sz="18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endParaRPr lang="fr-FR" altLang="fr-FR" sz="1800" kern="0" dirty="0" smtClean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Absence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de coordination pour garantir le parcours des patients diabétiques en situation complexe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22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fr-FR" sz="2000" b="1" i="1" u="sng" kern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Propositions d’actions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904656"/>
          </a:xfrm>
        </p:spPr>
        <p:txBody>
          <a:bodyPr>
            <a:normAutofit/>
          </a:bodyPr>
          <a:lstStyle/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Formalisation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d’un document d’état des lieux des besoins et des ressources en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ETP</a:t>
            </a:r>
            <a:endParaRPr lang="fr-FR" altLang="fr-FR" sz="18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Mise en place d’une formation ETP en infra-territoire, favorisant une culture commune, associant les ressources locales et des patients experts, concernant les différents acteurs engagés ou souhaitant développer un programme ETP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Diabète</a:t>
            </a:r>
            <a:endParaRPr lang="fr-FR" altLang="fr-FR" sz="1800" kern="0" dirty="0">
              <a:solidFill>
                <a:srgbClr val="000000"/>
              </a:solidFill>
              <a:latin typeface="Arial"/>
            </a:endParaRP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Mise en place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d’une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réflexion sur une coordination entre les différents acteurs ressources autour des patients diabétiques en situation complexe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Pérennisation de financements (formation ETP- nutrition et activité physique adaptée)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Mise en place d’une réflexion sur la constitution d’une UTEP commune aux établissements du GHT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Renforcement des liens entre les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professionnels </a:t>
            </a:r>
            <a:r>
              <a:rPr lang="fr-FR" altLang="fr-FR" sz="1800" kern="0" dirty="0">
                <a:solidFill>
                  <a:srgbClr val="000000"/>
                </a:solidFill>
                <a:latin typeface="Arial"/>
              </a:rPr>
              <a:t>hospitaliers et les </a:t>
            </a: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professionnels libéraux</a:t>
            </a:r>
          </a:p>
          <a:p>
            <a:pPr marL="858838" lvl="0" indent="-858838" eaLnBrk="0" fontAlgn="base" hangingPunct="0">
              <a:spcAft>
                <a:spcPct val="0"/>
              </a:spcAft>
              <a:buSzPct val="55000"/>
              <a:buBlip>
                <a:blip r:embed="rId2"/>
              </a:buBlip>
            </a:pPr>
            <a:r>
              <a:rPr lang="fr-FR" altLang="fr-FR" sz="1800" kern="0" dirty="0" smtClean="0">
                <a:solidFill>
                  <a:srgbClr val="000000"/>
                </a:solidFill>
                <a:latin typeface="Arial"/>
              </a:rPr>
              <a:t>Sensibilisation/communication sur le projet auprès des médecins, des pharmaciens et plus largement auprès de tous les acteurs partenaires du CLS</a:t>
            </a:r>
            <a:endParaRPr lang="fr-FR" altLang="fr-FR" sz="1800" kern="0" dirty="0">
              <a:solidFill>
                <a:srgbClr val="000000"/>
              </a:solidFill>
              <a:latin typeface="Arial"/>
            </a:endParaRP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6735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formation en ETP diabète</a:t>
            </a:r>
            <a:endParaRPr lang="fr-FR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639762"/>
          </a:xfrm>
        </p:spPr>
        <p:txBody>
          <a:bodyPr/>
          <a:lstStyle/>
          <a:p>
            <a:r>
              <a:rPr lang="fr-FR" u="sng" dirty="0" smtClean="0"/>
              <a:t>Groupe 1</a:t>
            </a:r>
            <a:endParaRPr lang="fr-FR" u="sng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7544" y="1916832"/>
            <a:ext cx="4176464" cy="4032448"/>
          </a:xfrm>
        </p:spPr>
        <p:txBody>
          <a:bodyPr>
            <a:noAutofit/>
          </a:bodyPr>
          <a:lstStyle/>
          <a:p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Infirmières </a:t>
            </a:r>
            <a:r>
              <a:rPr lang="fr-FR" sz="1800" b="1" dirty="0">
                <a:solidFill>
                  <a:srgbClr val="222222"/>
                </a:solidFill>
                <a:latin typeface="+mj-lt"/>
              </a:rPr>
              <a:t>Maison de Santé </a:t>
            </a:r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Pluri professionnelle</a:t>
            </a:r>
            <a:endParaRPr lang="fr-FR" sz="1800" b="1" dirty="0">
              <a:solidFill>
                <a:srgbClr val="222222"/>
              </a:solidFill>
              <a:latin typeface="+mj-lt"/>
            </a:endParaRPr>
          </a:p>
          <a:p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Diététicienne </a:t>
            </a:r>
            <a:r>
              <a:rPr lang="fr-FR" sz="1800" b="1" dirty="0">
                <a:solidFill>
                  <a:srgbClr val="222222"/>
                </a:solidFill>
                <a:latin typeface="+mj-lt"/>
              </a:rPr>
              <a:t>Maison de la Diététique Pour Tous</a:t>
            </a:r>
          </a:p>
          <a:p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Coordinateur </a:t>
            </a:r>
            <a:r>
              <a:rPr lang="fr-FR" sz="1800" b="1" dirty="0">
                <a:solidFill>
                  <a:srgbClr val="222222"/>
                </a:solidFill>
                <a:latin typeface="+mj-lt"/>
              </a:rPr>
              <a:t> Départemental Sport Santé-CDOS 93</a:t>
            </a:r>
          </a:p>
          <a:p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Intervenante </a:t>
            </a:r>
            <a:r>
              <a:rPr lang="fr-FR" sz="1800" b="1" dirty="0">
                <a:solidFill>
                  <a:srgbClr val="222222"/>
                </a:solidFill>
                <a:latin typeface="+mj-lt"/>
              </a:rPr>
              <a:t>Santé</a:t>
            </a:r>
          </a:p>
          <a:p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Orthophoniste </a:t>
            </a:r>
            <a:r>
              <a:rPr lang="fr-FR" sz="1800" b="1" dirty="0">
                <a:solidFill>
                  <a:srgbClr val="222222"/>
                </a:solidFill>
                <a:latin typeface="+mj-lt"/>
              </a:rPr>
              <a:t>Maison de Santé </a:t>
            </a:r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Pluri professionnelle</a:t>
            </a:r>
            <a:endParaRPr lang="fr-FR" sz="1800" b="1" dirty="0">
              <a:solidFill>
                <a:srgbClr val="222222"/>
              </a:solidFill>
              <a:latin typeface="+mj-lt"/>
            </a:endParaRPr>
          </a:p>
          <a:p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Association </a:t>
            </a:r>
            <a:r>
              <a:rPr lang="fr-FR" sz="1800" b="1" dirty="0">
                <a:solidFill>
                  <a:srgbClr val="222222"/>
                </a:solidFill>
                <a:latin typeface="+mj-lt"/>
              </a:rPr>
              <a:t>La Ronde des Formes</a:t>
            </a:r>
          </a:p>
          <a:p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Association </a:t>
            </a:r>
            <a:r>
              <a:rPr lang="fr-FR" sz="1800" b="1" dirty="0">
                <a:solidFill>
                  <a:srgbClr val="222222"/>
                </a:solidFill>
                <a:latin typeface="+mj-lt"/>
              </a:rPr>
              <a:t>La Ronde des Formes</a:t>
            </a:r>
          </a:p>
          <a:p>
            <a:r>
              <a:rPr lang="fr-FR" sz="1800" b="1" dirty="0" smtClean="0">
                <a:solidFill>
                  <a:srgbClr val="222222"/>
                </a:solidFill>
                <a:latin typeface="+mj-lt"/>
              </a:rPr>
              <a:t>Gestionnaire </a:t>
            </a:r>
            <a:r>
              <a:rPr lang="fr-FR" sz="1800" b="1" dirty="0">
                <a:solidFill>
                  <a:srgbClr val="222222"/>
                </a:solidFill>
                <a:latin typeface="+mj-lt"/>
              </a:rPr>
              <a:t>de cas MAIA Sud Est</a:t>
            </a:r>
          </a:p>
          <a:p>
            <a:r>
              <a:rPr lang="fr-FR" sz="1800" b="1" dirty="0" smtClean="0">
                <a:latin typeface="+mj-lt"/>
              </a:rPr>
              <a:t>Professionnels du GHI</a:t>
            </a:r>
            <a:endParaRPr lang="fr-FR" sz="1800" b="1" dirty="0">
              <a:latin typeface="+mj-lt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008" y="1124744"/>
            <a:ext cx="4041775" cy="639762"/>
          </a:xfrm>
        </p:spPr>
        <p:txBody>
          <a:bodyPr/>
          <a:lstStyle/>
          <a:p>
            <a:r>
              <a:rPr lang="fr-FR" u="sng" dirty="0" smtClean="0"/>
              <a:t>Groupe 2</a:t>
            </a:r>
            <a:endParaRPr lang="fr-FR" u="sng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008" y="1916832"/>
            <a:ext cx="4041775" cy="3951288"/>
          </a:xfrm>
        </p:spPr>
        <p:txBody>
          <a:bodyPr>
            <a:normAutofit fontScale="77500" lnSpcReduction="20000"/>
          </a:bodyPr>
          <a:lstStyle/>
          <a:p>
            <a:r>
              <a:rPr lang="fr-FR" sz="2600" b="1" dirty="0" smtClean="0">
                <a:latin typeface="+mj-lt"/>
              </a:rPr>
              <a:t>Infirmières </a:t>
            </a:r>
            <a:r>
              <a:rPr lang="fr-FR" sz="2600" b="1" dirty="0">
                <a:latin typeface="+mj-lt"/>
              </a:rPr>
              <a:t>Maison de Santé </a:t>
            </a:r>
            <a:r>
              <a:rPr lang="fr-FR" sz="2600" b="1" dirty="0" smtClean="0">
                <a:latin typeface="+mj-lt"/>
              </a:rPr>
              <a:t>Pluri professionnelle</a:t>
            </a:r>
            <a:endParaRPr lang="fr-FR" sz="2600" b="1" dirty="0">
              <a:latin typeface="+mj-lt"/>
            </a:endParaRPr>
          </a:p>
          <a:p>
            <a:r>
              <a:rPr lang="fr-FR" sz="2600" b="1" dirty="0" smtClean="0">
                <a:solidFill>
                  <a:srgbClr val="222222"/>
                </a:solidFill>
                <a:latin typeface="+mj-lt"/>
              </a:rPr>
              <a:t>Diététicienne </a:t>
            </a:r>
            <a:r>
              <a:rPr lang="fr-FR" sz="2600" b="1" dirty="0">
                <a:solidFill>
                  <a:srgbClr val="222222"/>
                </a:solidFill>
                <a:latin typeface="+mj-lt"/>
              </a:rPr>
              <a:t>Maison de la Diététique Pour Tous</a:t>
            </a:r>
          </a:p>
          <a:p>
            <a:r>
              <a:rPr lang="fr-FR" sz="2600" b="1" dirty="0" smtClean="0">
                <a:solidFill>
                  <a:srgbClr val="222222"/>
                </a:solidFill>
                <a:latin typeface="+mj-lt"/>
              </a:rPr>
              <a:t>Éducateur </a:t>
            </a:r>
            <a:r>
              <a:rPr lang="fr-FR" sz="2600" b="1" dirty="0">
                <a:solidFill>
                  <a:srgbClr val="222222"/>
                </a:solidFill>
                <a:latin typeface="+mj-lt"/>
              </a:rPr>
              <a:t>Sport Santé-CDOS 93</a:t>
            </a:r>
          </a:p>
          <a:p>
            <a:r>
              <a:rPr lang="fr-FR" sz="2600" b="1" dirty="0" smtClean="0">
                <a:solidFill>
                  <a:srgbClr val="222222"/>
                </a:solidFill>
                <a:latin typeface="+mj-lt"/>
              </a:rPr>
              <a:t>Association ARIFA</a:t>
            </a:r>
            <a:endParaRPr lang="fr-FR" sz="2600" b="1" dirty="0">
              <a:solidFill>
                <a:srgbClr val="222222"/>
              </a:solidFill>
              <a:latin typeface="+mj-lt"/>
            </a:endParaRPr>
          </a:p>
          <a:p>
            <a:r>
              <a:rPr lang="fr-FR" sz="2600" b="1" dirty="0" smtClean="0">
                <a:solidFill>
                  <a:srgbClr val="222222"/>
                </a:solidFill>
                <a:latin typeface="+mj-lt"/>
              </a:rPr>
              <a:t>Gestionnaire </a:t>
            </a:r>
            <a:r>
              <a:rPr lang="fr-FR" sz="2600" b="1" dirty="0">
                <a:solidFill>
                  <a:srgbClr val="222222"/>
                </a:solidFill>
                <a:latin typeface="+mj-lt"/>
              </a:rPr>
              <a:t>de cas MAIA Sud Est</a:t>
            </a:r>
          </a:p>
          <a:p>
            <a:r>
              <a:rPr lang="fr-FR" sz="2600" b="1" dirty="0" smtClean="0">
                <a:solidFill>
                  <a:srgbClr val="222222"/>
                </a:solidFill>
                <a:latin typeface="+mj-lt"/>
              </a:rPr>
              <a:t>Association </a:t>
            </a:r>
            <a:r>
              <a:rPr lang="fr-FR" sz="2600" b="1" dirty="0">
                <a:solidFill>
                  <a:srgbClr val="222222"/>
                </a:solidFill>
                <a:latin typeface="+mj-lt"/>
              </a:rPr>
              <a:t>La Ronde des Formes</a:t>
            </a:r>
          </a:p>
          <a:p>
            <a:r>
              <a:rPr lang="fr-FR" sz="2600" b="1" dirty="0" smtClean="0">
                <a:solidFill>
                  <a:srgbClr val="222222"/>
                </a:solidFill>
                <a:latin typeface="+mj-lt"/>
              </a:rPr>
              <a:t>Infirmière </a:t>
            </a:r>
            <a:r>
              <a:rPr lang="fr-FR" sz="2600" b="1" dirty="0" err="1">
                <a:solidFill>
                  <a:srgbClr val="222222"/>
                </a:solidFill>
                <a:latin typeface="+mj-lt"/>
              </a:rPr>
              <a:t>AcSanté</a:t>
            </a:r>
            <a:r>
              <a:rPr lang="fr-FR" sz="2600" b="1" dirty="0">
                <a:solidFill>
                  <a:srgbClr val="222222"/>
                </a:solidFill>
                <a:latin typeface="+mj-lt"/>
              </a:rPr>
              <a:t> </a:t>
            </a:r>
            <a:r>
              <a:rPr lang="fr-FR" sz="2600" b="1" dirty="0" smtClean="0">
                <a:solidFill>
                  <a:srgbClr val="222222"/>
                </a:solidFill>
                <a:latin typeface="+mj-lt"/>
              </a:rPr>
              <a:t>93</a:t>
            </a:r>
          </a:p>
          <a:p>
            <a:r>
              <a:rPr lang="fr-FR" sz="2600" b="1" dirty="0" smtClean="0">
                <a:solidFill>
                  <a:srgbClr val="222222"/>
                </a:solidFill>
                <a:latin typeface="+mj-lt"/>
              </a:rPr>
              <a:t>Professionnels du GHI</a:t>
            </a:r>
            <a:endParaRPr lang="fr-FR" sz="2600" b="1" dirty="0">
              <a:solidFill>
                <a:srgbClr val="222222"/>
              </a:solidFill>
              <a:latin typeface="+mj-lt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519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3166</TotalTime>
  <Words>768</Words>
  <Application>Microsoft Office PowerPoint</Application>
  <PresentationFormat>Affichage à l'écran (4:3)</PresentationFormat>
  <Paragraphs>170</Paragraphs>
  <Slides>15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Thème Office</vt:lpstr>
      <vt:lpstr>1_Thème Office</vt:lpstr>
      <vt:lpstr>2_Thème Office</vt:lpstr>
      <vt:lpstr>  Comment fédérer les acteurs du champs sanitaire et social autour d’un projet ETP ?</vt:lpstr>
      <vt:lpstr>Contexte</vt:lpstr>
      <vt:lpstr>Assurer le lien entre la ville et l’hôpital</vt:lpstr>
      <vt:lpstr>La méthodologie suivie</vt:lpstr>
      <vt:lpstr>Partenaires impliqués dès la genèse du projet</vt:lpstr>
      <vt:lpstr> </vt:lpstr>
      <vt:lpstr>Difficultés repérées</vt:lpstr>
      <vt:lpstr>Propositions d’actions</vt:lpstr>
      <vt:lpstr>La formation en ETP diabète</vt:lpstr>
      <vt:lpstr>Projet ETP diabète GHI/Maison du diabète et de l’obésité de Paris</vt:lpstr>
      <vt:lpstr>Modalités d’organisation</vt:lpstr>
      <vt:lpstr>Présentation PowerPoint</vt:lpstr>
      <vt:lpstr>Projet Passerelle Clichy-sous-Bois</vt:lpstr>
      <vt:lpstr>Projet Passerelle Clichy-sous-Bois</vt:lpstr>
      <vt:lpstr>  Merci de votre attention  Philippe Basse - Coordonnateur CLS Clichy-sous-Bois/Montfermeil Michel Fikojevic - Coordonnateur Atelier santé Ville Clichy-sous-Bois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ghi</dc:creator>
  <cp:lastModifiedBy>ghi</cp:lastModifiedBy>
  <cp:revision>112</cp:revision>
  <dcterms:created xsi:type="dcterms:W3CDTF">2016-06-20T09:34:13Z</dcterms:created>
  <dcterms:modified xsi:type="dcterms:W3CDTF">2017-02-02T20:13:04Z</dcterms:modified>
</cp:coreProperties>
</file>