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59" r:id="rId4"/>
    <p:sldId id="260" r:id="rId5"/>
    <p:sldId id="263" r:id="rId6"/>
    <p:sldId id="261" r:id="rId7"/>
    <p:sldId id="264" r:id="rId8"/>
    <p:sldId id="266" r:id="rId9"/>
    <p:sldId id="268" r:id="rId10"/>
    <p:sldId id="269" r:id="rId11"/>
    <p:sldId id="270" r:id="rId12"/>
    <p:sldId id="267" r:id="rId13"/>
    <p:sldId id="271" r:id="rId14"/>
    <p:sldId id="272" r:id="rId15"/>
    <p:sldId id="274" r:id="rId16"/>
    <p:sldId id="273" r:id="rId17"/>
    <p:sldId id="275" r:id="rId18"/>
    <p:sldId id="277" r:id="rId19"/>
    <p:sldId id="279" r:id="rId20"/>
    <p:sldId id="276" r:id="rId21"/>
    <p:sldId id="278" r:id="rId22"/>
    <p:sldId id="281" r:id="rId23"/>
    <p:sldId id="280" r:id="rId24"/>
    <p:sldId id="283" r:id="rId25"/>
    <p:sldId id="284" r:id="rId26"/>
    <p:sldId id="282"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4E5"/>
    <a:srgbClr val="F19397"/>
    <a:srgbClr val="003A1A"/>
    <a:srgbClr val="6FE3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38" autoAdjust="0"/>
  </p:normalViewPr>
  <p:slideViewPr>
    <p:cSldViewPr>
      <p:cViewPr varScale="1">
        <p:scale>
          <a:sx n="67" d="100"/>
          <a:sy n="67" d="100"/>
        </p:scale>
        <p:origin x="-20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99173-E435-41D4-9821-42AB59244D09}"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fr-FR"/>
        </a:p>
      </dgm:t>
    </dgm:pt>
    <dgm:pt modelId="{55B1EC40-BA9A-4DCE-B077-0165E6C4F73D}">
      <dgm:prSet phldrT="[Texte]"/>
      <dgm:spPr/>
      <dgm:t>
        <a:bodyPr/>
        <a:lstStyle/>
        <a:p>
          <a:r>
            <a:rPr lang="fr-FR" dirty="0" smtClean="0"/>
            <a:t>Nombre de médicaments</a:t>
          </a:r>
          <a:endParaRPr lang="fr-FR" dirty="0"/>
        </a:p>
      </dgm:t>
    </dgm:pt>
    <dgm:pt modelId="{0D6D13BC-07D1-4A20-ABCC-712CF10FA375}" type="parTrans" cxnId="{95F6C284-41E2-4278-B25F-79978BF55E5B}">
      <dgm:prSet/>
      <dgm:spPr/>
      <dgm:t>
        <a:bodyPr/>
        <a:lstStyle/>
        <a:p>
          <a:endParaRPr lang="fr-FR"/>
        </a:p>
      </dgm:t>
    </dgm:pt>
    <dgm:pt modelId="{DE03DD81-1961-4395-9280-34C361F50AEF}" type="sibTrans" cxnId="{95F6C284-41E2-4278-B25F-79978BF55E5B}">
      <dgm:prSet/>
      <dgm:spPr/>
      <dgm:t>
        <a:bodyPr/>
        <a:lstStyle/>
        <a:p>
          <a:endParaRPr lang="fr-FR"/>
        </a:p>
      </dgm:t>
    </dgm:pt>
    <dgm:pt modelId="{F4EB893E-C500-46C4-8C71-F8AA1FE02882}">
      <dgm:prSet phldrT="[Texte]"/>
      <dgm:spPr/>
      <dgm:t>
        <a:bodyPr/>
        <a:lstStyle/>
        <a:p>
          <a:r>
            <a:rPr lang="fr-FR" dirty="0" smtClean="0"/>
            <a:t>Nombre de prises</a:t>
          </a:r>
          <a:endParaRPr lang="fr-FR" dirty="0"/>
        </a:p>
      </dgm:t>
    </dgm:pt>
    <dgm:pt modelId="{7C1CD5FE-1F47-4A21-BDBE-CDBAC5B2CBEE}" type="parTrans" cxnId="{62D55915-0D7D-4E7D-B238-F63C5F788FF0}">
      <dgm:prSet/>
      <dgm:spPr/>
      <dgm:t>
        <a:bodyPr/>
        <a:lstStyle/>
        <a:p>
          <a:endParaRPr lang="fr-FR"/>
        </a:p>
      </dgm:t>
    </dgm:pt>
    <dgm:pt modelId="{F79D22F9-756E-4E46-8AA8-B15C5B0DDCBB}" type="sibTrans" cxnId="{62D55915-0D7D-4E7D-B238-F63C5F788FF0}">
      <dgm:prSet/>
      <dgm:spPr/>
      <dgm:t>
        <a:bodyPr/>
        <a:lstStyle/>
        <a:p>
          <a:endParaRPr lang="fr-FR"/>
        </a:p>
      </dgm:t>
    </dgm:pt>
    <dgm:pt modelId="{53E59709-2D12-4628-939C-60B9F791D1F6}">
      <dgm:prSet phldrT="[Texte]"/>
      <dgm:spPr/>
      <dgm:t>
        <a:bodyPr/>
        <a:lstStyle/>
        <a:p>
          <a:r>
            <a:rPr lang="fr-FR" dirty="0" smtClean="0"/>
            <a:t>Contraintes liées à la prise</a:t>
          </a:r>
          <a:endParaRPr lang="fr-FR" dirty="0"/>
        </a:p>
      </dgm:t>
    </dgm:pt>
    <dgm:pt modelId="{4D570D84-7415-45B3-915B-BBDAB3427590}" type="parTrans" cxnId="{20B0C35E-B262-4562-8877-F96547F6E1D1}">
      <dgm:prSet/>
      <dgm:spPr/>
      <dgm:t>
        <a:bodyPr/>
        <a:lstStyle/>
        <a:p>
          <a:endParaRPr lang="fr-FR"/>
        </a:p>
      </dgm:t>
    </dgm:pt>
    <dgm:pt modelId="{FFD4492E-F9EA-467E-9E16-1FD6DD031D40}" type="sibTrans" cxnId="{20B0C35E-B262-4562-8877-F96547F6E1D1}">
      <dgm:prSet/>
      <dgm:spPr/>
      <dgm:t>
        <a:bodyPr/>
        <a:lstStyle/>
        <a:p>
          <a:endParaRPr lang="fr-FR"/>
        </a:p>
      </dgm:t>
    </dgm:pt>
    <dgm:pt modelId="{B77EC5F2-45A6-4C39-8878-DB569E107A0B}">
      <dgm:prSet phldrT="[Texte]"/>
      <dgm:spPr/>
      <dgm:t>
        <a:bodyPr/>
        <a:lstStyle/>
        <a:p>
          <a:r>
            <a:rPr lang="fr-FR" dirty="0" smtClean="0"/>
            <a:t>Effets indésirables</a:t>
          </a:r>
          <a:endParaRPr lang="fr-FR" dirty="0"/>
        </a:p>
      </dgm:t>
    </dgm:pt>
    <dgm:pt modelId="{BA5D0143-963B-473A-A6D1-7FBEC8A245E8}" type="parTrans" cxnId="{8E5AD549-051B-4B80-8C8D-58AF44D10669}">
      <dgm:prSet/>
      <dgm:spPr/>
      <dgm:t>
        <a:bodyPr/>
        <a:lstStyle/>
        <a:p>
          <a:endParaRPr lang="fr-FR"/>
        </a:p>
      </dgm:t>
    </dgm:pt>
    <dgm:pt modelId="{199D9694-843A-48B5-A1F6-E6E608F901C5}" type="sibTrans" cxnId="{8E5AD549-051B-4B80-8C8D-58AF44D10669}">
      <dgm:prSet/>
      <dgm:spPr/>
      <dgm:t>
        <a:bodyPr/>
        <a:lstStyle/>
        <a:p>
          <a:endParaRPr lang="fr-FR"/>
        </a:p>
      </dgm:t>
    </dgm:pt>
    <dgm:pt modelId="{296772D2-A03A-43AE-AC6E-63A6A63F185A}">
      <dgm:prSet phldrT="[Texte]"/>
      <dgm:spPr/>
      <dgm:t>
        <a:bodyPr/>
        <a:lstStyle/>
        <a:p>
          <a:r>
            <a:rPr lang="fr-FR" dirty="0" smtClean="0"/>
            <a:t>Durée du traitement</a:t>
          </a:r>
          <a:endParaRPr lang="fr-FR" dirty="0"/>
        </a:p>
      </dgm:t>
    </dgm:pt>
    <dgm:pt modelId="{903E6284-CCFB-4DD2-AE2C-81C5957EC0C2}" type="parTrans" cxnId="{3546E95D-3C6F-46C1-B9ED-CE429DBB8860}">
      <dgm:prSet/>
      <dgm:spPr/>
      <dgm:t>
        <a:bodyPr/>
        <a:lstStyle/>
        <a:p>
          <a:endParaRPr lang="fr-FR"/>
        </a:p>
      </dgm:t>
    </dgm:pt>
    <dgm:pt modelId="{D845CA44-22D9-4075-A2CB-928D43E9B2F5}" type="sibTrans" cxnId="{3546E95D-3C6F-46C1-B9ED-CE429DBB8860}">
      <dgm:prSet/>
      <dgm:spPr/>
      <dgm:t>
        <a:bodyPr/>
        <a:lstStyle/>
        <a:p>
          <a:endParaRPr lang="fr-FR"/>
        </a:p>
      </dgm:t>
    </dgm:pt>
    <dgm:pt modelId="{B7FA7EAF-452D-4351-94A0-62006CD3C25F}" type="pres">
      <dgm:prSet presAssocID="{3CB99173-E435-41D4-9821-42AB59244D09}" presName="diagram" presStyleCnt="0">
        <dgm:presLayoutVars>
          <dgm:dir/>
          <dgm:resizeHandles val="exact"/>
        </dgm:presLayoutVars>
      </dgm:prSet>
      <dgm:spPr/>
      <dgm:t>
        <a:bodyPr/>
        <a:lstStyle/>
        <a:p>
          <a:endParaRPr lang="fr-FR"/>
        </a:p>
      </dgm:t>
    </dgm:pt>
    <dgm:pt modelId="{C38195DA-EF10-4D5F-A2F5-D8EAA95B20C8}" type="pres">
      <dgm:prSet presAssocID="{55B1EC40-BA9A-4DCE-B077-0165E6C4F73D}" presName="node" presStyleLbl="node1" presStyleIdx="0" presStyleCnt="5">
        <dgm:presLayoutVars>
          <dgm:bulletEnabled val="1"/>
        </dgm:presLayoutVars>
      </dgm:prSet>
      <dgm:spPr/>
      <dgm:t>
        <a:bodyPr/>
        <a:lstStyle/>
        <a:p>
          <a:endParaRPr lang="fr-FR"/>
        </a:p>
      </dgm:t>
    </dgm:pt>
    <dgm:pt modelId="{422B4ECB-3F79-4DC5-A028-729444F05873}" type="pres">
      <dgm:prSet presAssocID="{DE03DD81-1961-4395-9280-34C361F50AEF}" presName="sibTrans" presStyleCnt="0"/>
      <dgm:spPr/>
      <dgm:t>
        <a:bodyPr/>
        <a:lstStyle/>
        <a:p>
          <a:endParaRPr lang="fr-FR"/>
        </a:p>
      </dgm:t>
    </dgm:pt>
    <dgm:pt modelId="{5B0E1075-A470-40D4-89B0-853A64A7B370}" type="pres">
      <dgm:prSet presAssocID="{F4EB893E-C500-46C4-8C71-F8AA1FE02882}" presName="node" presStyleLbl="node1" presStyleIdx="1" presStyleCnt="5" custLinFactNeighborX="1681" custLinFactNeighborY="1897">
        <dgm:presLayoutVars>
          <dgm:bulletEnabled val="1"/>
        </dgm:presLayoutVars>
      </dgm:prSet>
      <dgm:spPr/>
      <dgm:t>
        <a:bodyPr/>
        <a:lstStyle/>
        <a:p>
          <a:endParaRPr lang="fr-FR"/>
        </a:p>
      </dgm:t>
    </dgm:pt>
    <dgm:pt modelId="{E303EE28-A674-4B88-8D19-7919191F08F1}" type="pres">
      <dgm:prSet presAssocID="{F79D22F9-756E-4E46-8AA8-B15C5B0DDCBB}" presName="sibTrans" presStyleCnt="0"/>
      <dgm:spPr/>
      <dgm:t>
        <a:bodyPr/>
        <a:lstStyle/>
        <a:p>
          <a:endParaRPr lang="fr-FR"/>
        </a:p>
      </dgm:t>
    </dgm:pt>
    <dgm:pt modelId="{3716EC87-3938-4396-8019-E3B560A33991}" type="pres">
      <dgm:prSet presAssocID="{53E59709-2D12-4628-939C-60B9F791D1F6}" presName="node" presStyleLbl="node1" presStyleIdx="2" presStyleCnt="5">
        <dgm:presLayoutVars>
          <dgm:bulletEnabled val="1"/>
        </dgm:presLayoutVars>
      </dgm:prSet>
      <dgm:spPr/>
      <dgm:t>
        <a:bodyPr/>
        <a:lstStyle/>
        <a:p>
          <a:endParaRPr lang="fr-FR"/>
        </a:p>
      </dgm:t>
    </dgm:pt>
    <dgm:pt modelId="{5F3FD7CA-47E0-4DD2-8EF7-CB4C731B07A1}" type="pres">
      <dgm:prSet presAssocID="{FFD4492E-F9EA-467E-9E16-1FD6DD031D40}" presName="sibTrans" presStyleCnt="0"/>
      <dgm:spPr/>
      <dgm:t>
        <a:bodyPr/>
        <a:lstStyle/>
        <a:p>
          <a:endParaRPr lang="fr-FR"/>
        </a:p>
      </dgm:t>
    </dgm:pt>
    <dgm:pt modelId="{137A4B03-54A8-46BB-9ADF-59C645C838E5}" type="pres">
      <dgm:prSet presAssocID="{B77EC5F2-45A6-4C39-8878-DB569E107A0B}" presName="node" presStyleLbl="node1" presStyleIdx="3" presStyleCnt="5">
        <dgm:presLayoutVars>
          <dgm:bulletEnabled val="1"/>
        </dgm:presLayoutVars>
      </dgm:prSet>
      <dgm:spPr/>
      <dgm:t>
        <a:bodyPr/>
        <a:lstStyle/>
        <a:p>
          <a:endParaRPr lang="fr-FR"/>
        </a:p>
      </dgm:t>
    </dgm:pt>
    <dgm:pt modelId="{A64AE528-C284-41AB-9073-AFB8A9717EA3}" type="pres">
      <dgm:prSet presAssocID="{199D9694-843A-48B5-A1F6-E6E608F901C5}" presName="sibTrans" presStyleCnt="0"/>
      <dgm:spPr/>
      <dgm:t>
        <a:bodyPr/>
        <a:lstStyle/>
        <a:p>
          <a:endParaRPr lang="fr-FR"/>
        </a:p>
      </dgm:t>
    </dgm:pt>
    <dgm:pt modelId="{566B6828-D742-40C0-8156-BDA49CA75827}" type="pres">
      <dgm:prSet presAssocID="{296772D2-A03A-43AE-AC6E-63A6A63F185A}" presName="node" presStyleLbl="node1" presStyleIdx="4" presStyleCnt="5">
        <dgm:presLayoutVars>
          <dgm:bulletEnabled val="1"/>
        </dgm:presLayoutVars>
      </dgm:prSet>
      <dgm:spPr/>
      <dgm:t>
        <a:bodyPr/>
        <a:lstStyle/>
        <a:p>
          <a:endParaRPr lang="fr-FR"/>
        </a:p>
      </dgm:t>
    </dgm:pt>
  </dgm:ptLst>
  <dgm:cxnLst>
    <dgm:cxn modelId="{0C03F4FB-87BD-4642-8160-10812556156A}" type="presOf" srcId="{B77EC5F2-45A6-4C39-8878-DB569E107A0B}" destId="{137A4B03-54A8-46BB-9ADF-59C645C838E5}" srcOrd="0" destOrd="0" presId="urn:microsoft.com/office/officeart/2005/8/layout/default#1"/>
    <dgm:cxn modelId="{3546E95D-3C6F-46C1-B9ED-CE429DBB8860}" srcId="{3CB99173-E435-41D4-9821-42AB59244D09}" destId="{296772D2-A03A-43AE-AC6E-63A6A63F185A}" srcOrd="4" destOrd="0" parTransId="{903E6284-CCFB-4DD2-AE2C-81C5957EC0C2}" sibTransId="{D845CA44-22D9-4075-A2CB-928D43E9B2F5}"/>
    <dgm:cxn modelId="{C8E00966-B47D-41C5-B88A-FA625E0D2D39}" type="presOf" srcId="{55B1EC40-BA9A-4DCE-B077-0165E6C4F73D}" destId="{C38195DA-EF10-4D5F-A2F5-D8EAA95B20C8}" srcOrd="0" destOrd="0" presId="urn:microsoft.com/office/officeart/2005/8/layout/default#1"/>
    <dgm:cxn modelId="{95F6C284-41E2-4278-B25F-79978BF55E5B}" srcId="{3CB99173-E435-41D4-9821-42AB59244D09}" destId="{55B1EC40-BA9A-4DCE-B077-0165E6C4F73D}" srcOrd="0" destOrd="0" parTransId="{0D6D13BC-07D1-4A20-ABCC-712CF10FA375}" sibTransId="{DE03DD81-1961-4395-9280-34C361F50AEF}"/>
    <dgm:cxn modelId="{A5DCC866-A625-4456-9F4B-6B27CF98B2C8}" type="presOf" srcId="{3CB99173-E435-41D4-9821-42AB59244D09}" destId="{B7FA7EAF-452D-4351-94A0-62006CD3C25F}" srcOrd="0" destOrd="0" presId="urn:microsoft.com/office/officeart/2005/8/layout/default#1"/>
    <dgm:cxn modelId="{ED5FC871-792F-4BC2-A66D-A969F1B43670}" type="presOf" srcId="{F4EB893E-C500-46C4-8C71-F8AA1FE02882}" destId="{5B0E1075-A470-40D4-89B0-853A64A7B370}" srcOrd="0" destOrd="0" presId="urn:microsoft.com/office/officeart/2005/8/layout/default#1"/>
    <dgm:cxn modelId="{49425083-6F3D-4263-95E5-EA04ABF549EC}" type="presOf" srcId="{296772D2-A03A-43AE-AC6E-63A6A63F185A}" destId="{566B6828-D742-40C0-8156-BDA49CA75827}" srcOrd="0" destOrd="0" presId="urn:microsoft.com/office/officeart/2005/8/layout/default#1"/>
    <dgm:cxn modelId="{B806762D-AC03-4F2A-ABA7-09127CFA58B4}" type="presOf" srcId="{53E59709-2D12-4628-939C-60B9F791D1F6}" destId="{3716EC87-3938-4396-8019-E3B560A33991}" srcOrd="0" destOrd="0" presId="urn:microsoft.com/office/officeart/2005/8/layout/default#1"/>
    <dgm:cxn modelId="{8E5AD549-051B-4B80-8C8D-58AF44D10669}" srcId="{3CB99173-E435-41D4-9821-42AB59244D09}" destId="{B77EC5F2-45A6-4C39-8878-DB569E107A0B}" srcOrd="3" destOrd="0" parTransId="{BA5D0143-963B-473A-A6D1-7FBEC8A245E8}" sibTransId="{199D9694-843A-48B5-A1F6-E6E608F901C5}"/>
    <dgm:cxn modelId="{62D55915-0D7D-4E7D-B238-F63C5F788FF0}" srcId="{3CB99173-E435-41D4-9821-42AB59244D09}" destId="{F4EB893E-C500-46C4-8C71-F8AA1FE02882}" srcOrd="1" destOrd="0" parTransId="{7C1CD5FE-1F47-4A21-BDBE-CDBAC5B2CBEE}" sibTransId="{F79D22F9-756E-4E46-8AA8-B15C5B0DDCBB}"/>
    <dgm:cxn modelId="{20B0C35E-B262-4562-8877-F96547F6E1D1}" srcId="{3CB99173-E435-41D4-9821-42AB59244D09}" destId="{53E59709-2D12-4628-939C-60B9F791D1F6}" srcOrd="2" destOrd="0" parTransId="{4D570D84-7415-45B3-915B-BBDAB3427590}" sibTransId="{FFD4492E-F9EA-467E-9E16-1FD6DD031D40}"/>
    <dgm:cxn modelId="{F5D489E1-204D-46FC-974D-053F123E12E8}" type="presParOf" srcId="{B7FA7EAF-452D-4351-94A0-62006CD3C25F}" destId="{C38195DA-EF10-4D5F-A2F5-D8EAA95B20C8}" srcOrd="0" destOrd="0" presId="urn:microsoft.com/office/officeart/2005/8/layout/default#1"/>
    <dgm:cxn modelId="{04C69F79-B891-4E8F-9A6C-77FB347A4CAB}" type="presParOf" srcId="{B7FA7EAF-452D-4351-94A0-62006CD3C25F}" destId="{422B4ECB-3F79-4DC5-A028-729444F05873}" srcOrd="1" destOrd="0" presId="urn:microsoft.com/office/officeart/2005/8/layout/default#1"/>
    <dgm:cxn modelId="{677E3CFD-5160-49FB-BF6C-A468BC4B6AA9}" type="presParOf" srcId="{B7FA7EAF-452D-4351-94A0-62006CD3C25F}" destId="{5B0E1075-A470-40D4-89B0-853A64A7B370}" srcOrd="2" destOrd="0" presId="urn:microsoft.com/office/officeart/2005/8/layout/default#1"/>
    <dgm:cxn modelId="{C7C3888A-6A61-4A44-A8C5-9E9BB15F952A}" type="presParOf" srcId="{B7FA7EAF-452D-4351-94A0-62006CD3C25F}" destId="{E303EE28-A674-4B88-8D19-7919191F08F1}" srcOrd="3" destOrd="0" presId="urn:microsoft.com/office/officeart/2005/8/layout/default#1"/>
    <dgm:cxn modelId="{5FBDDBB5-86B8-4C98-AA3A-DCDC03A116D3}" type="presParOf" srcId="{B7FA7EAF-452D-4351-94A0-62006CD3C25F}" destId="{3716EC87-3938-4396-8019-E3B560A33991}" srcOrd="4" destOrd="0" presId="urn:microsoft.com/office/officeart/2005/8/layout/default#1"/>
    <dgm:cxn modelId="{AEF8CF4A-F895-4152-8E23-4B4F3A287837}" type="presParOf" srcId="{B7FA7EAF-452D-4351-94A0-62006CD3C25F}" destId="{5F3FD7CA-47E0-4DD2-8EF7-CB4C731B07A1}" srcOrd="5" destOrd="0" presId="urn:microsoft.com/office/officeart/2005/8/layout/default#1"/>
    <dgm:cxn modelId="{DE902921-D960-4733-8EFE-AC323D304472}" type="presParOf" srcId="{B7FA7EAF-452D-4351-94A0-62006CD3C25F}" destId="{137A4B03-54A8-46BB-9ADF-59C645C838E5}" srcOrd="6" destOrd="0" presId="urn:microsoft.com/office/officeart/2005/8/layout/default#1"/>
    <dgm:cxn modelId="{7F4979BD-0824-428C-B8A5-A07D08C98F3D}" type="presParOf" srcId="{B7FA7EAF-452D-4351-94A0-62006CD3C25F}" destId="{A64AE528-C284-41AB-9073-AFB8A9717EA3}" srcOrd="7" destOrd="0" presId="urn:microsoft.com/office/officeart/2005/8/layout/default#1"/>
    <dgm:cxn modelId="{D57D913F-3853-4601-B8D4-E6456F5F7C76}" type="presParOf" srcId="{B7FA7EAF-452D-4351-94A0-62006CD3C25F}" destId="{566B6828-D742-40C0-8156-BDA49CA75827}"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EB346-95AD-4D1A-998F-71F3468C7BD1}"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FR"/>
        </a:p>
      </dgm:t>
    </dgm:pt>
    <dgm:pt modelId="{84C10938-E9AC-4EC6-A616-2A5B727A7327}">
      <dgm:prSet phldrT="[Texte]" custT="1"/>
      <dgm:spPr>
        <a:solidFill>
          <a:srgbClr val="92D050">
            <a:alpha val="90000"/>
          </a:srgbClr>
        </a:solidFill>
        <a:ln>
          <a:solidFill>
            <a:srgbClr val="00B050">
              <a:alpha val="90000"/>
            </a:srgbClr>
          </a:solidFill>
        </a:ln>
      </dgm:spPr>
      <dgm:t>
        <a:bodyPr/>
        <a:lstStyle/>
        <a:p>
          <a:r>
            <a:rPr lang="fr-FR" sz="1500" b="1" dirty="0" smtClean="0"/>
            <a:t>50% </a:t>
          </a:r>
          <a:r>
            <a:rPr lang="fr-FR" sz="1500" dirty="0" smtClean="0"/>
            <a:t>(3) des patients ont bien vécu leur « opération » de transplantation</a:t>
          </a:r>
          <a:endParaRPr lang="fr-FR" sz="1500" dirty="0"/>
        </a:p>
      </dgm:t>
    </dgm:pt>
    <dgm:pt modelId="{004DB011-35BB-4311-9AE7-CCD9EDE2BE0B}" type="parTrans" cxnId="{C0F2112E-8DDC-4CFD-9F62-73AC8F711793}">
      <dgm:prSet/>
      <dgm:spPr/>
      <dgm:t>
        <a:bodyPr/>
        <a:lstStyle/>
        <a:p>
          <a:endParaRPr lang="fr-FR"/>
        </a:p>
      </dgm:t>
    </dgm:pt>
    <dgm:pt modelId="{38FEAFA2-EF40-4F90-B518-7FCB41DBD9D4}" type="sibTrans" cxnId="{C0F2112E-8DDC-4CFD-9F62-73AC8F711793}">
      <dgm:prSet/>
      <dgm:spPr/>
      <dgm:t>
        <a:bodyPr/>
        <a:lstStyle/>
        <a:p>
          <a:endParaRPr lang="fr-FR"/>
        </a:p>
      </dgm:t>
    </dgm:pt>
    <dgm:pt modelId="{6062C9F1-D72A-4E90-889A-F146AF070EAA}">
      <dgm:prSet phldrT="[Texte]" custT="1"/>
      <dgm:spPr>
        <a:solidFill>
          <a:srgbClr val="6FE38D"/>
        </a:solidFill>
        <a:ln>
          <a:solidFill>
            <a:srgbClr val="00B050"/>
          </a:solidFill>
        </a:ln>
      </dgm:spPr>
      <dgm:t>
        <a:bodyPr/>
        <a:lstStyle/>
        <a:p>
          <a:r>
            <a:rPr lang="fr-FR" sz="1600" dirty="0" smtClean="0">
              <a:solidFill>
                <a:schemeClr val="bg2">
                  <a:lumMod val="25000"/>
                </a:schemeClr>
              </a:solidFill>
            </a:rPr>
            <a:t>« </a:t>
          </a:r>
          <a:r>
            <a:rPr lang="fr-FR" sz="1600" i="1" dirty="0" smtClean="0">
              <a:solidFill>
                <a:schemeClr val="bg2">
                  <a:lumMod val="25000"/>
                </a:schemeClr>
              </a:solidFill>
            </a:rPr>
            <a:t>Résultat parfait </a:t>
          </a:r>
          <a:r>
            <a:rPr lang="fr-FR" sz="1600" dirty="0" smtClean="0">
              <a:solidFill>
                <a:schemeClr val="bg2">
                  <a:lumMod val="25000"/>
                </a:schemeClr>
              </a:solidFill>
            </a:rPr>
            <a:t>»</a:t>
          </a:r>
          <a:endParaRPr lang="fr-FR" sz="1600" dirty="0">
            <a:solidFill>
              <a:schemeClr val="bg2">
                <a:lumMod val="25000"/>
              </a:schemeClr>
            </a:solidFill>
          </a:endParaRPr>
        </a:p>
      </dgm:t>
    </dgm:pt>
    <dgm:pt modelId="{10F19E3E-5E23-42AE-8881-94CB31DB9A14}" type="parTrans" cxnId="{ACAAB85D-FE76-461D-85E8-331C3AF15C40}">
      <dgm:prSet/>
      <dgm:spPr/>
      <dgm:t>
        <a:bodyPr/>
        <a:lstStyle/>
        <a:p>
          <a:endParaRPr lang="fr-FR"/>
        </a:p>
      </dgm:t>
    </dgm:pt>
    <dgm:pt modelId="{CE4DA6AA-4D19-4849-9189-EFBB660CA7BC}" type="sibTrans" cxnId="{ACAAB85D-FE76-461D-85E8-331C3AF15C40}">
      <dgm:prSet/>
      <dgm:spPr/>
      <dgm:t>
        <a:bodyPr/>
        <a:lstStyle/>
        <a:p>
          <a:endParaRPr lang="fr-FR"/>
        </a:p>
      </dgm:t>
    </dgm:pt>
    <dgm:pt modelId="{D8CC233A-782B-440C-8414-DDF157069121}">
      <dgm:prSet phldrT="[Texte]" custT="1"/>
      <dgm:spPr>
        <a:solidFill>
          <a:srgbClr val="6FE38D"/>
        </a:solidFill>
        <a:ln>
          <a:solidFill>
            <a:srgbClr val="00B050"/>
          </a:solidFill>
        </a:ln>
      </dgm:spPr>
      <dgm:t>
        <a:bodyPr/>
        <a:lstStyle/>
        <a:p>
          <a:r>
            <a:rPr lang="fr-FR" sz="1600" dirty="0" smtClean="0">
              <a:solidFill>
                <a:schemeClr val="bg2">
                  <a:lumMod val="25000"/>
                </a:schemeClr>
              </a:solidFill>
            </a:rPr>
            <a:t>« </a:t>
          </a:r>
          <a:r>
            <a:rPr lang="fr-FR" sz="1600" i="1" dirty="0" smtClean="0">
              <a:solidFill>
                <a:schemeClr val="bg2">
                  <a:lumMod val="25000"/>
                </a:schemeClr>
              </a:solidFill>
            </a:rPr>
            <a:t>grand changement évident</a:t>
          </a:r>
          <a:r>
            <a:rPr lang="fr-FR" sz="1600" dirty="0" smtClean="0">
              <a:solidFill>
                <a:schemeClr val="bg2">
                  <a:lumMod val="25000"/>
                </a:schemeClr>
              </a:solidFill>
            </a:rPr>
            <a:t> »</a:t>
          </a:r>
          <a:endParaRPr lang="fr-FR" sz="1600" dirty="0">
            <a:solidFill>
              <a:schemeClr val="bg2">
                <a:lumMod val="25000"/>
              </a:schemeClr>
            </a:solidFill>
          </a:endParaRPr>
        </a:p>
      </dgm:t>
    </dgm:pt>
    <dgm:pt modelId="{724F7859-19A7-4280-80D8-4A0706CEAEF4}" type="parTrans" cxnId="{C64E60F8-A89C-45F8-AA64-1B51447F1357}">
      <dgm:prSet/>
      <dgm:spPr/>
      <dgm:t>
        <a:bodyPr/>
        <a:lstStyle/>
        <a:p>
          <a:endParaRPr lang="fr-FR"/>
        </a:p>
      </dgm:t>
    </dgm:pt>
    <dgm:pt modelId="{8C7400CD-8A26-4CDE-B2B2-88231E300293}" type="sibTrans" cxnId="{C64E60F8-A89C-45F8-AA64-1B51447F1357}">
      <dgm:prSet/>
      <dgm:spPr/>
      <dgm:t>
        <a:bodyPr/>
        <a:lstStyle/>
        <a:p>
          <a:endParaRPr lang="fr-FR"/>
        </a:p>
      </dgm:t>
    </dgm:pt>
    <dgm:pt modelId="{405D6D28-20AE-4C50-B998-4A641F3455B1}">
      <dgm:prSet phldrT="[Texte]" custT="1"/>
      <dgm:spPr>
        <a:solidFill>
          <a:schemeClr val="accent2">
            <a:lumMod val="60000"/>
            <a:lumOff val="40000"/>
            <a:alpha val="90000"/>
          </a:schemeClr>
        </a:solidFill>
        <a:ln>
          <a:solidFill>
            <a:schemeClr val="accent2">
              <a:lumMod val="75000"/>
              <a:alpha val="90000"/>
            </a:schemeClr>
          </a:solidFill>
        </a:ln>
      </dgm:spPr>
      <dgm:t>
        <a:bodyPr/>
        <a:lstStyle/>
        <a:p>
          <a:r>
            <a:rPr lang="fr-FR" sz="1500" b="1" dirty="0" smtClean="0"/>
            <a:t>50%</a:t>
          </a:r>
          <a:r>
            <a:rPr lang="fr-FR" sz="1500" dirty="0" smtClean="0"/>
            <a:t> (3) des patients, ont eu une période d’avant greffe et un début de « post-greffe » assez difficile</a:t>
          </a:r>
          <a:endParaRPr lang="fr-FR" sz="1500" dirty="0"/>
        </a:p>
      </dgm:t>
    </dgm:pt>
    <dgm:pt modelId="{3749DDBE-DF1C-462C-85BA-B6436F07A62C}" type="parTrans" cxnId="{D5D8AA80-C466-4967-93B2-0FFE4FBC6445}">
      <dgm:prSet/>
      <dgm:spPr/>
      <dgm:t>
        <a:bodyPr/>
        <a:lstStyle/>
        <a:p>
          <a:endParaRPr lang="fr-FR"/>
        </a:p>
      </dgm:t>
    </dgm:pt>
    <dgm:pt modelId="{0F72E5C7-18E2-4873-863E-0A2D162ECFAA}" type="sibTrans" cxnId="{D5D8AA80-C466-4967-93B2-0FFE4FBC6445}">
      <dgm:prSet/>
      <dgm:spPr/>
      <dgm:t>
        <a:bodyPr/>
        <a:lstStyle/>
        <a:p>
          <a:endParaRPr lang="fr-FR"/>
        </a:p>
      </dgm:t>
    </dgm:pt>
    <dgm:pt modelId="{22C98DF4-D133-4BFF-9971-48EFFA0A65C5}">
      <dgm:prSet phldrT="[Texte]"/>
      <dgm:spPr>
        <a:solidFill>
          <a:schemeClr val="accent2">
            <a:lumMod val="40000"/>
            <a:lumOff val="60000"/>
          </a:schemeClr>
        </a:solidFill>
        <a:ln>
          <a:solidFill>
            <a:schemeClr val="accent2">
              <a:lumMod val="60000"/>
              <a:lumOff val="40000"/>
            </a:schemeClr>
          </a:solidFill>
        </a:ln>
      </dgm:spPr>
      <dgm:t>
        <a:bodyPr/>
        <a:lstStyle/>
        <a:p>
          <a:r>
            <a:rPr lang="fr-FR" i="1" dirty="0" smtClean="0">
              <a:solidFill>
                <a:schemeClr val="tx1"/>
              </a:solidFill>
            </a:rPr>
            <a:t>« Ma famille et moi nous n’avons pas été suffisamment informés et préparés avant la greffe » </a:t>
          </a:r>
          <a:endParaRPr lang="fr-FR" dirty="0">
            <a:solidFill>
              <a:schemeClr val="tx1"/>
            </a:solidFill>
          </a:endParaRPr>
        </a:p>
      </dgm:t>
    </dgm:pt>
    <dgm:pt modelId="{C564BCFA-50FD-48B8-AE2F-48E126A2098C}" type="parTrans" cxnId="{B77BFD70-3326-45D0-ACC7-AF79702CD638}">
      <dgm:prSet/>
      <dgm:spPr/>
      <dgm:t>
        <a:bodyPr/>
        <a:lstStyle/>
        <a:p>
          <a:endParaRPr lang="fr-FR"/>
        </a:p>
      </dgm:t>
    </dgm:pt>
    <dgm:pt modelId="{299C345B-4296-49A7-BB99-7E30B8A1321C}" type="sibTrans" cxnId="{B77BFD70-3326-45D0-ACC7-AF79702CD638}">
      <dgm:prSet/>
      <dgm:spPr/>
      <dgm:t>
        <a:bodyPr/>
        <a:lstStyle/>
        <a:p>
          <a:endParaRPr lang="fr-FR"/>
        </a:p>
      </dgm:t>
    </dgm:pt>
    <dgm:pt modelId="{73EA50FE-371F-44DD-9A4C-DC387C47CB71}">
      <dgm:prSet phldrT="[Texte]" custT="1"/>
      <dgm:spPr>
        <a:solidFill>
          <a:schemeClr val="accent2">
            <a:lumMod val="40000"/>
            <a:lumOff val="60000"/>
          </a:schemeClr>
        </a:solidFill>
        <a:ln>
          <a:solidFill>
            <a:schemeClr val="accent2">
              <a:lumMod val="60000"/>
              <a:lumOff val="40000"/>
            </a:schemeClr>
          </a:solidFill>
        </a:ln>
      </dgm:spPr>
      <dgm:t>
        <a:bodyPr/>
        <a:lstStyle/>
        <a:p>
          <a:r>
            <a:rPr lang="fr-FR" sz="1500" i="1" dirty="0" smtClean="0">
              <a:solidFill>
                <a:schemeClr val="tx1"/>
              </a:solidFill>
            </a:rPr>
            <a:t>« C’est la période d’avant greffe qui a été le plus dur physiquement et psychologiquement pour ma famille et moi »</a:t>
          </a:r>
          <a:endParaRPr lang="fr-FR" sz="1500" dirty="0">
            <a:solidFill>
              <a:schemeClr val="tx1"/>
            </a:solidFill>
          </a:endParaRPr>
        </a:p>
      </dgm:t>
    </dgm:pt>
    <dgm:pt modelId="{EA882BB6-7670-4E5C-80E2-DE47302ADA11}" type="parTrans" cxnId="{490C94F0-0089-4614-B387-05D4BB4309E7}">
      <dgm:prSet/>
      <dgm:spPr/>
      <dgm:t>
        <a:bodyPr/>
        <a:lstStyle/>
        <a:p>
          <a:endParaRPr lang="fr-FR"/>
        </a:p>
      </dgm:t>
    </dgm:pt>
    <dgm:pt modelId="{72AE95FA-D8B7-472C-953C-7736FF1EEEA9}" type="sibTrans" cxnId="{490C94F0-0089-4614-B387-05D4BB4309E7}">
      <dgm:prSet/>
      <dgm:spPr/>
      <dgm:t>
        <a:bodyPr/>
        <a:lstStyle/>
        <a:p>
          <a:endParaRPr lang="fr-FR"/>
        </a:p>
      </dgm:t>
    </dgm:pt>
    <dgm:pt modelId="{D61DC1EE-96EC-4562-B260-129CCD548225}" type="pres">
      <dgm:prSet presAssocID="{A0DEB346-95AD-4D1A-998F-71F3468C7BD1}" presName="outerComposite" presStyleCnt="0">
        <dgm:presLayoutVars>
          <dgm:chMax val="2"/>
          <dgm:animLvl val="lvl"/>
          <dgm:resizeHandles val="exact"/>
        </dgm:presLayoutVars>
      </dgm:prSet>
      <dgm:spPr/>
      <dgm:t>
        <a:bodyPr/>
        <a:lstStyle/>
        <a:p>
          <a:endParaRPr lang="fr-FR"/>
        </a:p>
      </dgm:t>
    </dgm:pt>
    <dgm:pt modelId="{D7BEEDCB-5C03-4680-951B-9F73E33B5DDD}" type="pres">
      <dgm:prSet presAssocID="{A0DEB346-95AD-4D1A-998F-71F3468C7BD1}" presName="dummyMaxCanvas" presStyleCnt="0"/>
      <dgm:spPr/>
    </dgm:pt>
    <dgm:pt modelId="{F82BF91B-C6A9-495D-B353-D0E6E99935E2}" type="pres">
      <dgm:prSet presAssocID="{A0DEB346-95AD-4D1A-998F-71F3468C7BD1}" presName="parentComposite" presStyleCnt="0"/>
      <dgm:spPr/>
    </dgm:pt>
    <dgm:pt modelId="{B64ED6CE-AA86-4392-B56D-382A19CBA5E6}" type="pres">
      <dgm:prSet presAssocID="{A0DEB346-95AD-4D1A-998F-71F3468C7BD1}" presName="parent1" presStyleLbl="alignAccFollowNode1" presStyleIdx="0" presStyleCnt="4" custScaleX="170489" custScaleY="131642" custLinFactNeighborX="-61576" custLinFactNeighborY="-23312">
        <dgm:presLayoutVars>
          <dgm:chMax val="4"/>
        </dgm:presLayoutVars>
      </dgm:prSet>
      <dgm:spPr/>
      <dgm:t>
        <a:bodyPr/>
        <a:lstStyle/>
        <a:p>
          <a:endParaRPr lang="fr-FR"/>
        </a:p>
      </dgm:t>
    </dgm:pt>
    <dgm:pt modelId="{FC805319-97F5-4FA1-9B10-BF09AD70F445}" type="pres">
      <dgm:prSet presAssocID="{A0DEB346-95AD-4D1A-998F-71F3468C7BD1}" presName="parent2" presStyleLbl="alignAccFollowNode1" presStyleIdx="1" presStyleCnt="4" custScaleX="215556" custScaleY="131598" custLinFactNeighborX="26581" custLinFactNeighborY="-13343">
        <dgm:presLayoutVars>
          <dgm:chMax val="4"/>
        </dgm:presLayoutVars>
      </dgm:prSet>
      <dgm:spPr/>
      <dgm:t>
        <a:bodyPr/>
        <a:lstStyle/>
        <a:p>
          <a:endParaRPr lang="fr-FR"/>
        </a:p>
      </dgm:t>
    </dgm:pt>
    <dgm:pt modelId="{542148A5-227E-4949-8951-57F908E4EF8A}" type="pres">
      <dgm:prSet presAssocID="{A0DEB346-95AD-4D1A-998F-71F3468C7BD1}" presName="childrenComposite" presStyleCnt="0"/>
      <dgm:spPr/>
    </dgm:pt>
    <dgm:pt modelId="{84D342F4-EF13-4C48-94A7-8B76B7C98337}" type="pres">
      <dgm:prSet presAssocID="{A0DEB346-95AD-4D1A-998F-71F3468C7BD1}" presName="dummyMaxCanvas_ChildArea" presStyleCnt="0"/>
      <dgm:spPr/>
    </dgm:pt>
    <dgm:pt modelId="{A10DB45C-72B7-4D0C-9714-4428A46DA181}" type="pres">
      <dgm:prSet presAssocID="{A0DEB346-95AD-4D1A-998F-71F3468C7BD1}" presName="fulcrum" presStyleLbl="alignAccFollowNode1" presStyleIdx="2" presStyleCnt="4"/>
      <dgm:spPr>
        <a:solidFill>
          <a:schemeClr val="accent1">
            <a:lumMod val="60000"/>
            <a:lumOff val="40000"/>
            <a:alpha val="90000"/>
          </a:schemeClr>
        </a:solidFill>
      </dgm:spPr>
      <dgm:t>
        <a:bodyPr/>
        <a:lstStyle/>
        <a:p>
          <a:endParaRPr lang="fr-FR"/>
        </a:p>
      </dgm:t>
    </dgm:pt>
    <dgm:pt modelId="{B1FFB605-AEC4-4201-A39F-3D0F27C22716}" type="pres">
      <dgm:prSet presAssocID="{A0DEB346-95AD-4D1A-998F-71F3468C7BD1}" presName="balance_22" presStyleLbl="alignAccFollowNode1" presStyleIdx="3" presStyleCnt="4">
        <dgm:presLayoutVars>
          <dgm:bulletEnabled val="1"/>
        </dgm:presLayoutVars>
      </dgm:prSet>
      <dgm:spPr>
        <a:solidFill>
          <a:schemeClr val="accent1">
            <a:lumMod val="60000"/>
            <a:lumOff val="40000"/>
            <a:alpha val="90000"/>
          </a:schemeClr>
        </a:solidFill>
      </dgm:spPr>
      <dgm:t>
        <a:bodyPr/>
        <a:lstStyle/>
        <a:p>
          <a:endParaRPr lang="fr-FR"/>
        </a:p>
      </dgm:t>
    </dgm:pt>
    <dgm:pt modelId="{00FC0960-B6FD-4538-BBBB-62C8AD595D59}" type="pres">
      <dgm:prSet presAssocID="{A0DEB346-95AD-4D1A-998F-71F3468C7BD1}" presName="right_22_1" presStyleLbl="node1" presStyleIdx="0" presStyleCnt="4" custScaleX="241610" custScaleY="93133" custLinFactNeighborX="37166" custLinFactNeighborY="-1428">
        <dgm:presLayoutVars>
          <dgm:bulletEnabled val="1"/>
        </dgm:presLayoutVars>
      </dgm:prSet>
      <dgm:spPr/>
      <dgm:t>
        <a:bodyPr/>
        <a:lstStyle/>
        <a:p>
          <a:endParaRPr lang="fr-FR"/>
        </a:p>
      </dgm:t>
    </dgm:pt>
    <dgm:pt modelId="{60EC914F-3807-4F94-B5F3-85EF6790A14E}" type="pres">
      <dgm:prSet presAssocID="{A0DEB346-95AD-4D1A-998F-71F3468C7BD1}" presName="right_22_2" presStyleLbl="node1" presStyleIdx="1" presStyleCnt="4" custScaleX="237467" custScaleY="99869" custLinFactNeighborX="37295" custLinFactNeighborY="-1314">
        <dgm:presLayoutVars>
          <dgm:bulletEnabled val="1"/>
        </dgm:presLayoutVars>
      </dgm:prSet>
      <dgm:spPr/>
      <dgm:t>
        <a:bodyPr/>
        <a:lstStyle/>
        <a:p>
          <a:endParaRPr lang="fr-FR"/>
        </a:p>
      </dgm:t>
    </dgm:pt>
    <dgm:pt modelId="{5BAC790A-DDF5-45B2-BF18-20DD10857E51}" type="pres">
      <dgm:prSet presAssocID="{A0DEB346-95AD-4D1A-998F-71F3468C7BD1}" presName="left_22_1" presStyleLbl="node1" presStyleIdx="2" presStyleCnt="4" custScaleX="136600" custScaleY="82793" custLinFactNeighborX="-49850" custLinFactNeighborY="-4028">
        <dgm:presLayoutVars>
          <dgm:bulletEnabled val="1"/>
        </dgm:presLayoutVars>
      </dgm:prSet>
      <dgm:spPr/>
      <dgm:t>
        <a:bodyPr/>
        <a:lstStyle/>
        <a:p>
          <a:endParaRPr lang="fr-FR"/>
        </a:p>
      </dgm:t>
    </dgm:pt>
    <dgm:pt modelId="{CA078E12-9759-4D6C-A675-F85CE8CE27DA}" type="pres">
      <dgm:prSet presAssocID="{A0DEB346-95AD-4D1A-998F-71F3468C7BD1}" presName="left_22_2" presStyleLbl="node1" presStyleIdx="3" presStyleCnt="4" custScaleX="147249" custLinFactNeighborX="-51512" custLinFactNeighborY="-5047">
        <dgm:presLayoutVars>
          <dgm:bulletEnabled val="1"/>
        </dgm:presLayoutVars>
      </dgm:prSet>
      <dgm:spPr/>
      <dgm:t>
        <a:bodyPr/>
        <a:lstStyle/>
        <a:p>
          <a:endParaRPr lang="fr-FR"/>
        </a:p>
      </dgm:t>
    </dgm:pt>
  </dgm:ptLst>
  <dgm:cxnLst>
    <dgm:cxn modelId="{490C94F0-0089-4614-B387-05D4BB4309E7}" srcId="{405D6D28-20AE-4C50-B998-4A641F3455B1}" destId="{73EA50FE-371F-44DD-9A4C-DC387C47CB71}" srcOrd="1" destOrd="0" parTransId="{EA882BB6-7670-4E5C-80E2-DE47302ADA11}" sibTransId="{72AE95FA-D8B7-472C-953C-7736FF1EEEA9}"/>
    <dgm:cxn modelId="{C64E60F8-A89C-45F8-AA64-1B51447F1357}" srcId="{84C10938-E9AC-4EC6-A616-2A5B727A7327}" destId="{D8CC233A-782B-440C-8414-DDF157069121}" srcOrd="1" destOrd="0" parTransId="{724F7859-19A7-4280-80D8-4A0706CEAEF4}" sibTransId="{8C7400CD-8A26-4CDE-B2B2-88231E300293}"/>
    <dgm:cxn modelId="{D5D8AA80-C466-4967-93B2-0FFE4FBC6445}" srcId="{A0DEB346-95AD-4D1A-998F-71F3468C7BD1}" destId="{405D6D28-20AE-4C50-B998-4A641F3455B1}" srcOrd="1" destOrd="0" parTransId="{3749DDBE-DF1C-462C-85BA-B6436F07A62C}" sibTransId="{0F72E5C7-18E2-4873-863E-0A2D162ECFAA}"/>
    <dgm:cxn modelId="{C0F2112E-8DDC-4CFD-9F62-73AC8F711793}" srcId="{A0DEB346-95AD-4D1A-998F-71F3468C7BD1}" destId="{84C10938-E9AC-4EC6-A616-2A5B727A7327}" srcOrd="0" destOrd="0" parTransId="{004DB011-35BB-4311-9AE7-CCD9EDE2BE0B}" sibTransId="{38FEAFA2-EF40-4F90-B518-7FCB41DBD9D4}"/>
    <dgm:cxn modelId="{60E31561-A0E1-4C0F-9BEB-16B3092AF0DC}" type="presOf" srcId="{73EA50FE-371F-44DD-9A4C-DC387C47CB71}" destId="{60EC914F-3807-4F94-B5F3-85EF6790A14E}" srcOrd="0" destOrd="0" presId="urn:microsoft.com/office/officeart/2005/8/layout/balance1"/>
    <dgm:cxn modelId="{ACAAB85D-FE76-461D-85E8-331C3AF15C40}" srcId="{84C10938-E9AC-4EC6-A616-2A5B727A7327}" destId="{6062C9F1-D72A-4E90-889A-F146AF070EAA}" srcOrd="0" destOrd="0" parTransId="{10F19E3E-5E23-42AE-8881-94CB31DB9A14}" sibTransId="{CE4DA6AA-4D19-4849-9189-EFBB660CA7BC}"/>
    <dgm:cxn modelId="{6A7660C7-9F1C-479E-9EDE-742E6879EF85}" type="presOf" srcId="{84C10938-E9AC-4EC6-A616-2A5B727A7327}" destId="{B64ED6CE-AA86-4392-B56D-382A19CBA5E6}" srcOrd="0" destOrd="0" presId="urn:microsoft.com/office/officeart/2005/8/layout/balance1"/>
    <dgm:cxn modelId="{E155F7D3-044A-4237-BD61-DFCF757A4CA2}" type="presOf" srcId="{22C98DF4-D133-4BFF-9971-48EFFA0A65C5}" destId="{00FC0960-B6FD-4538-BBBB-62C8AD595D59}" srcOrd="0" destOrd="0" presId="urn:microsoft.com/office/officeart/2005/8/layout/balance1"/>
    <dgm:cxn modelId="{B77BFD70-3326-45D0-ACC7-AF79702CD638}" srcId="{405D6D28-20AE-4C50-B998-4A641F3455B1}" destId="{22C98DF4-D133-4BFF-9971-48EFFA0A65C5}" srcOrd="0" destOrd="0" parTransId="{C564BCFA-50FD-48B8-AE2F-48E126A2098C}" sibTransId="{299C345B-4296-49A7-BB99-7E30B8A1321C}"/>
    <dgm:cxn modelId="{3995C13A-F83B-46A0-BDCC-33810DAFEA09}" type="presOf" srcId="{D8CC233A-782B-440C-8414-DDF157069121}" destId="{CA078E12-9759-4D6C-A675-F85CE8CE27DA}" srcOrd="0" destOrd="0" presId="urn:microsoft.com/office/officeart/2005/8/layout/balance1"/>
    <dgm:cxn modelId="{D3DDA2C6-E2C1-4590-BF48-8B9918CE9F87}" type="presOf" srcId="{405D6D28-20AE-4C50-B998-4A641F3455B1}" destId="{FC805319-97F5-4FA1-9B10-BF09AD70F445}" srcOrd="0" destOrd="0" presId="urn:microsoft.com/office/officeart/2005/8/layout/balance1"/>
    <dgm:cxn modelId="{6A7C57F5-E434-4DBB-A82B-8E7ED7A708FE}" type="presOf" srcId="{A0DEB346-95AD-4D1A-998F-71F3468C7BD1}" destId="{D61DC1EE-96EC-4562-B260-129CCD548225}" srcOrd="0" destOrd="0" presId="urn:microsoft.com/office/officeart/2005/8/layout/balance1"/>
    <dgm:cxn modelId="{882173AA-7275-4F23-A922-2AAF95DFCA2C}" type="presOf" srcId="{6062C9F1-D72A-4E90-889A-F146AF070EAA}" destId="{5BAC790A-DDF5-45B2-BF18-20DD10857E51}" srcOrd="0" destOrd="0" presId="urn:microsoft.com/office/officeart/2005/8/layout/balance1"/>
    <dgm:cxn modelId="{DE67E5EB-AA13-4101-98BD-6048C18DDD8B}" type="presParOf" srcId="{D61DC1EE-96EC-4562-B260-129CCD548225}" destId="{D7BEEDCB-5C03-4680-951B-9F73E33B5DDD}" srcOrd="0" destOrd="0" presId="urn:microsoft.com/office/officeart/2005/8/layout/balance1"/>
    <dgm:cxn modelId="{539D69DD-C7E4-45B2-9B36-5BBD625CB8DA}" type="presParOf" srcId="{D61DC1EE-96EC-4562-B260-129CCD548225}" destId="{F82BF91B-C6A9-495D-B353-D0E6E99935E2}" srcOrd="1" destOrd="0" presId="urn:microsoft.com/office/officeart/2005/8/layout/balance1"/>
    <dgm:cxn modelId="{CF867331-13E1-426C-B85B-6DDB9834ED77}" type="presParOf" srcId="{F82BF91B-C6A9-495D-B353-D0E6E99935E2}" destId="{B64ED6CE-AA86-4392-B56D-382A19CBA5E6}" srcOrd="0" destOrd="0" presId="urn:microsoft.com/office/officeart/2005/8/layout/balance1"/>
    <dgm:cxn modelId="{BA36D744-D3CD-4AE5-AE8D-0FA285E8C343}" type="presParOf" srcId="{F82BF91B-C6A9-495D-B353-D0E6E99935E2}" destId="{FC805319-97F5-4FA1-9B10-BF09AD70F445}" srcOrd="1" destOrd="0" presId="urn:microsoft.com/office/officeart/2005/8/layout/balance1"/>
    <dgm:cxn modelId="{1F28FCF9-D5D4-46E3-8C47-494D40BCC3AB}" type="presParOf" srcId="{D61DC1EE-96EC-4562-B260-129CCD548225}" destId="{542148A5-227E-4949-8951-57F908E4EF8A}" srcOrd="2" destOrd="0" presId="urn:microsoft.com/office/officeart/2005/8/layout/balance1"/>
    <dgm:cxn modelId="{9A5022EF-527D-4B53-A376-E15D1930AF7B}" type="presParOf" srcId="{542148A5-227E-4949-8951-57F908E4EF8A}" destId="{84D342F4-EF13-4C48-94A7-8B76B7C98337}" srcOrd="0" destOrd="0" presId="urn:microsoft.com/office/officeart/2005/8/layout/balance1"/>
    <dgm:cxn modelId="{763942D1-6E82-4D64-8E71-8B2DDB908B35}" type="presParOf" srcId="{542148A5-227E-4949-8951-57F908E4EF8A}" destId="{A10DB45C-72B7-4D0C-9714-4428A46DA181}" srcOrd="1" destOrd="0" presId="urn:microsoft.com/office/officeart/2005/8/layout/balance1"/>
    <dgm:cxn modelId="{078D2374-CCEA-420E-8BE2-0EBC10E6485B}" type="presParOf" srcId="{542148A5-227E-4949-8951-57F908E4EF8A}" destId="{B1FFB605-AEC4-4201-A39F-3D0F27C22716}" srcOrd="2" destOrd="0" presId="urn:microsoft.com/office/officeart/2005/8/layout/balance1"/>
    <dgm:cxn modelId="{72F7E8AB-7827-4ACE-876B-BA64182FEB9C}" type="presParOf" srcId="{542148A5-227E-4949-8951-57F908E4EF8A}" destId="{00FC0960-B6FD-4538-BBBB-62C8AD595D59}" srcOrd="3" destOrd="0" presId="urn:microsoft.com/office/officeart/2005/8/layout/balance1"/>
    <dgm:cxn modelId="{B81A0B34-A78E-423E-89F8-732C8F776D67}" type="presParOf" srcId="{542148A5-227E-4949-8951-57F908E4EF8A}" destId="{60EC914F-3807-4F94-B5F3-85EF6790A14E}" srcOrd="4" destOrd="0" presId="urn:microsoft.com/office/officeart/2005/8/layout/balance1"/>
    <dgm:cxn modelId="{876644D2-F763-4559-B474-77A468B106BB}" type="presParOf" srcId="{542148A5-227E-4949-8951-57F908E4EF8A}" destId="{5BAC790A-DDF5-45B2-BF18-20DD10857E51}" srcOrd="5" destOrd="0" presId="urn:microsoft.com/office/officeart/2005/8/layout/balance1"/>
    <dgm:cxn modelId="{8A408BB7-C119-4A42-BD34-084BBE98041D}" type="presParOf" srcId="{542148A5-227E-4949-8951-57F908E4EF8A}" destId="{CA078E12-9759-4D6C-A675-F85CE8CE27DA}" srcOrd="6"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7E3438-6C44-4361-B00C-69875B534767}" type="doc">
      <dgm:prSet loTypeId="urn:microsoft.com/office/officeart/2005/8/layout/pyramid2" loCatId="pyramid" qsTypeId="urn:microsoft.com/office/officeart/2005/8/quickstyle/simple1" qsCatId="simple" csTypeId="urn:microsoft.com/office/officeart/2005/8/colors/accent1_2" csCatId="accent1" phldr="1"/>
      <dgm:spPr/>
    </dgm:pt>
    <dgm:pt modelId="{D916248A-7D44-4373-B987-77B6BC4F0706}">
      <dgm:prSet phldrT="[Texte]" custT="1"/>
      <dgm:spPr/>
      <dgm:t>
        <a:bodyPr/>
        <a:lstStyle/>
        <a:p>
          <a:r>
            <a:rPr lang="fr-FR" sz="2000" dirty="0" smtClean="0"/>
            <a:t>1- Heure de prise</a:t>
          </a:r>
          <a:endParaRPr lang="fr-FR" sz="2000" dirty="0"/>
        </a:p>
      </dgm:t>
    </dgm:pt>
    <dgm:pt modelId="{9296B8D5-2A57-4AB7-B391-ED3F7A7087E6}" type="parTrans" cxnId="{97574B01-26C8-47AA-B0F1-C56DBD15DB42}">
      <dgm:prSet/>
      <dgm:spPr/>
      <dgm:t>
        <a:bodyPr/>
        <a:lstStyle/>
        <a:p>
          <a:endParaRPr lang="fr-FR"/>
        </a:p>
      </dgm:t>
    </dgm:pt>
    <dgm:pt modelId="{DFC3692D-A40F-4FA5-BE68-6054B699DA1D}" type="sibTrans" cxnId="{97574B01-26C8-47AA-B0F1-C56DBD15DB42}">
      <dgm:prSet/>
      <dgm:spPr/>
      <dgm:t>
        <a:bodyPr/>
        <a:lstStyle/>
        <a:p>
          <a:endParaRPr lang="fr-FR"/>
        </a:p>
      </dgm:t>
    </dgm:pt>
    <dgm:pt modelId="{F6BB5E92-8542-48E4-8EAC-5221979BE8C7}">
      <dgm:prSet phldrT="[Texte]" custT="1"/>
      <dgm:spPr/>
      <dgm:t>
        <a:bodyPr/>
        <a:lstStyle/>
        <a:p>
          <a:pPr algn="ctr"/>
          <a:r>
            <a:rPr lang="fr-FR" sz="2000" dirty="0" smtClean="0"/>
            <a:t>2- Effets indésirables</a:t>
          </a:r>
          <a:endParaRPr lang="fr-FR" sz="2000" dirty="0"/>
        </a:p>
      </dgm:t>
    </dgm:pt>
    <dgm:pt modelId="{A96A4590-7F4F-4B6F-A441-0BBBB35F22BA}" type="parTrans" cxnId="{C03DECEA-21DF-4B21-A00C-9D9A7839C597}">
      <dgm:prSet/>
      <dgm:spPr/>
      <dgm:t>
        <a:bodyPr/>
        <a:lstStyle/>
        <a:p>
          <a:endParaRPr lang="fr-FR"/>
        </a:p>
      </dgm:t>
    </dgm:pt>
    <dgm:pt modelId="{8C0923A5-29EB-4005-B805-F4724931AAFE}" type="sibTrans" cxnId="{C03DECEA-21DF-4B21-A00C-9D9A7839C597}">
      <dgm:prSet/>
      <dgm:spPr/>
      <dgm:t>
        <a:bodyPr/>
        <a:lstStyle/>
        <a:p>
          <a:endParaRPr lang="fr-FR"/>
        </a:p>
      </dgm:t>
    </dgm:pt>
    <dgm:pt modelId="{DF116C8D-2E10-4DCE-918C-E2B52DFC88FC}">
      <dgm:prSet phldrT="[Texte]" custT="1"/>
      <dgm:spPr/>
      <dgm:t>
        <a:bodyPr/>
        <a:lstStyle/>
        <a:p>
          <a:r>
            <a:rPr lang="fr-FR" sz="2000" dirty="0" smtClean="0"/>
            <a:t>3- Suivi biologique</a:t>
          </a:r>
          <a:endParaRPr lang="fr-FR" sz="2000" dirty="0"/>
        </a:p>
      </dgm:t>
    </dgm:pt>
    <dgm:pt modelId="{C940F5F2-AEF1-4889-9D80-6471D90D9F20}" type="parTrans" cxnId="{84EB7ECF-7657-4FE4-8F5C-5BA64CF16646}">
      <dgm:prSet/>
      <dgm:spPr/>
      <dgm:t>
        <a:bodyPr/>
        <a:lstStyle/>
        <a:p>
          <a:endParaRPr lang="fr-FR"/>
        </a:p>
      </dgm:t>
    </dgm:pt>
    <dgm:pt modelId="{EF5E4A29-A32F-4794-B77A-A0DF2DB6B5F3}" type="sibTrans" cxnId="{84EB7ECF-7657-4FE4-8F5C-5BA64CF16646}">
      <dgm:prSet/>
      <dgm:spPr/>
      <dgm:t>
        <a:bodyPr/>
        <a:lstStyle/>
        <a:p>
          <a:endParaRPr lang="fr-FR"/>
        </a:p>
      </dgm:t>
    </dgm:pt>
    <dgm:pt modelId="{FD7D29FE-B31C-4D6F-B705-8F222A6D74DD}">
      <dgm:prSet phldrT="[Texte]" custT="1"/>
      <dgm:spPr/>
      <dgm:t>
        <a:bodyPr/>
        <a:lstStyle/>
        <a:p>
          <a:r>
            <a:rPr lang="fr-FR" sz="2000" dirty="0" smtClean="0"/>
            <a:t>4- Nombre de prises par jour</a:t>
          </a:r>
          <a:endParaRPr lang="fr-FR" sz="2000" dirty="0"/>
        </a:p>
      </dgm:t>
    </dgm:pt>
    <dgm:pt modelId="{36C0AFEB-DC2E-42E7-A023-CC7C52506AE8}" type="parTrans" cxnId="{0766D70E-0FA4-46A2-854D-477DEB699EA4}">
      <dgm:prSet/>
      <dgm:spPr/>
      <dgm:t>
        <a:bodyPr/>
        <a:lstStyle/>
        <a:p>
          <a:endParaRPr lang="fr-FR"/>
        </a:p>
      </dgm:t>
    </dgm:pt>
    <dgm:pt modelId="{0646490F-FFC6-442C-8859-2828C306475E}" type="sibTrans" cxnId="{0766D70E-0FA4-46A2-854D-477DEB699EA4}">
      <dgm:prSet/>
      <dgm:spPr/>
      <dgm:t>
        <a:bodyPr/>
        <a:lstStyle/>
        <a:p>
          <a:endParaRPr lang="fr-FR"/>
        </a:p>
      </dgm:t>
    </dgm:pt>
    <dgm:pt modelId="{999104C9-E34A-4321-B520-34FDFDC715F4}" type="pres">
      <dgm:prSet presAssocID="{1B7E3438-6C44-4361-B00C-69875B534767}" presName="compositeShape" presStyleCnt="0">
        <dgm:presLayoutVars>
          <dgm:dir/>
          <dgm:resizeHandles/>
        </dgm:presLayoutVars>
      </dgm:prSet>
      <dgm:spPr/>
    </dgm:pt>
    <dgm:pt modelId="{1034B0E7-7881-4106-B609-8763A9AAAC47}" type="pres">
      <dgm:prSet presAssocID="{1B7E3438-6C44-4361-B00C-69875B534767}" presName="pyramid" presStyleLbl="node1" presStyleIdx="0" presStyleCnt="1"/>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dgm:spPr>
    </dgm:pt>
    <dgm:pt modelId="{7B4C5B29-66AF-453E-BEFB-891D637FCB51}" type="pres">
      <dgm:prSet presAssocID="{1B7E3438-6C44-4361-B00C-69875B534767}" presName="theList" presStyleCnt="0"/>
      <dgm:spPr/>
    </dgm:pt>
    <dgm:pt modelId="{C0A64DE5-5153-4096-84E3-582B7908D8B1}" type="pres">
      <dgm:prSet presAssocID="{D916248A-7D44-4373-B987-77B6BC4F0706}" presName="aNode" presStyleLbl="fgAcc1" presStyleIdx="0" presStyleCnt="4">
        <dgm:presLayoutVars>
          <dgm:bulletEnabled val="1"/>
        </dgm:presLayoutVars>
      </dgm:prSet>
      <dgm:spPr/>
      <dgm:t>
        <a:bodyPr/>
        <a:lstStyle/>
        <a:p>
          <a:endParaRPr lang="fr-FR"/>
        </a:p>
      </dgm:t>
    </dgm:pt>
    <dgm:pt modelId="{36A04BDD-9449-40A2-876E-8D9530A5B542}" type="pres">
      <dgm:prSet presAssocID="{D916248A-7D44-4373-B987-77B6BC4F0706}" presName="aSpace" presStyleCnt="0"/>
      <dgm:spPr/>
    </dgm:pt>
    <dgm:pt modelId="{D22B839A-D79E-47A6-B07C-CA62C1194BF4}" type="pres">
      <dgm:prSet presAssocID="{F6BB5E92-8542-48E4-8EAC-5221979BE8C7}" presName="aNode" presStyleLbl="fgAcc1" presStyleIdx="1" presStyleCnt="4">
        <dgm:presLayoutVars>
          <dgm:bulletEnabled val="1"/>
        </dgm:presLayoutVars>
      </dgm:prSet>
      <dgm:spPr/>
      <dgm:t>
        <a:bodyPr/>
        <a:lstStyle/>
        <a:p>
          <a:endParaRPr lang="fr-FR"/>
        </a:p>
      </dgm:t>
    </dgm:pt>
    <dgm:pt modelId="{1D082731-253D-47CD-9B9D-8BBEDE236E8C}" type="pres">
      <dgm:prSet presAssocID="{F6BB5E92-8542-48E4-8EAC-5221979BE8C7}" presName="aSpace" presStyleCnt="0"/>
      <dgm:spPr/>
    </dgm:pt>
    <dgm:pt modelId="{289D4082-3481-4B6E-9546-A7E2686F74CC}" type="pres">
      <dgm:prSet presAssocID="{DF116C8D-2E10-4DCE-918C-E2B52DFC88FC}" presName="aNode" presStyleLbl="fgAcc1" presStyleIdx="2" presStyleCnt="4">
        <dgm:presLayoutVars>
          <dgm:bulletEnabled val="1"/>
        </dgm:presLayoutVars>
      </dgm:prSet>
      <dgm:spPr/>
      <dgm:t>
        <a:bodyPr/>
        <a:lstStyle/>
        <a:p>
          <a:endParaRPr lang="fr-FR"/>
        </a:p>
      </dgm:t>
    </dgm:pt>
    <dgm:pt modelId="{197C550D-EAA7-40D5-9E35-188937AEC406}" type="pres">
      <dgm:prSet presAssocID="{DF116C8D-2E10-4DCE-918C-E2B52DFC88FC}" presName="aSpace" presStyleCnt="0"/>
      <dgm:spPr/>
    </dgm:pt>
    <dgm:pt modelId="{1BB7F035-C367-4634-9D26-0D5471D83CDE}" type="pres">
      <dgm:prSet presAssocID="{FD7D29FE-B31C-4D6F-B705-8F222A6D74DD}" presName="aNode" presStyleLbl="fgAcc1" presStyleIdx="3" presStyleCnt="4">
        <dgm:presLayoutVars>
          <dgm:bulletEnabled val="1"/>
        </dgm:presLayoutVars>
      </dgm:prSet>
      <dgm:spPr/>
      <dgm:t>
        <a:bodyPr/>
        <a:lstStyle/>
        <a:p>
          <a:endParaRPr lang="fr-FR"/>
        </a:p>
      </dgm:t>
    </dgm:pt>
    <dgm:pt modelId="{F0898954-F51E-4FD8-9B1A-37021804F71D}" type="pres">
      <dgm:prSet presAssocID="{FD7D29FE-B31C-4D6F-B705-8F222A6D74DD}" presName="aSpace" presStyleCnt="0"/>
      <dgm:spPr/>
    </dgm:pt>
  </dgm:ptLst>
  <dgm:cxnLst>
    <dgm:cxn modelId="{97574B01-26C8-47AA-B0F1-C56DBD15DB42}" srcId="{1B7E3438-6C44-4361-B00C-69875B534767}" destId="{D916248A-7D44-4373-B987-77B6BC4F0706}" srcOrd="0" destOrd="0" parTransId="{9296B8D5-2A57-4AB7-B391-ED3F7A7087E6}" sibTransId="{DFC3692D-A40F-4FA5-BE68-6054B699DA1D}"/>
    <dgm:cxn modelId="{C03DECEA-21DF-4B21-A00C-9D9A7839C597}" srcId="{1B7E3438-6C44-4361-B00C-69875B534767}" destId="{F6BB5E92-8542-48E4-8EAC-5221979BE8C7}" srcOrd="1" destOrd="0" parTransId="{A96A4590-7F4F-4B6F-A441-0BBBB35F22BA}" sibTransId="{8C0923A5-29EB-4005-B805-F4724931AAFE}"/>
    <dgm:cxn modelId="{7D723950-ACC3-41B0-9310-FCB0402BC288}" type="presOf" srcId="{1B7E3438-6C44-4361-B00C-69875B534767}" destId="{999104C9-E34A-4321-B520-34FDFDC715F4}" srcOrd="0" destOrd="0" presId="urn:microsoft.com/office/officeart/2005/8/layout/pyramid2"/>
    <dgm:cxn modelId="{5A91832A-ECF2-4099-A1E1-8F09DAEEC176}" type="presOf" srcId="{DF116C8D-2E10-4DCE-918C-E2B52DFC88FC}" destId="{289D4082-3481-4B6E-9546-A7E2686F74CC}" srcOrd="0" destOrd="0" presId="urn:microsoft.com/office/officeart/2005/8/layout/pyramid2"/>
    <dgm:cxn modelId="{FA06388E-9728-4EE5-B084-2B1415B0B60C}" type="presOf" srcId="{D916248A-7D44-4373-B987-77B6BC4F0706}" destId="{C0A64DE5-5153-4096-84E3-582B7908D8B1}" srcOrd="0" destOrd="0" presId="urn:microsoft.com/office/officeart/2005/8/layout/pyramid2"/>
    <dgm:cxn modelId="{84EB7ECF-7657-4FE4-8F5C-5BA64CF16646}" srcId="{1B7E3438-6C44-4361-B00C-69875B534767}" destId="{DF116C8D-2E10-4DCE-918C-E2B52DFC88FC}" srcOrd="2" destOrd="0" parTransId="{C940F5F2-AEF1-4889-9D80-6471D90D9F20}" sibTransId="{EF5E4A29-A32F-4794-B77A-A0DF2DB6B5F3}"/>
    <dgm:cxn modelId="{E7DA4BBD-9F2C-4C57-BE58-BB7C277ED67B}" type="presOf" srcId="{FD7D29FE-B31C-4D6F-B705-8F222A6D74DD}" destId="{1BB7F035-C367-4634-9D26-0D5471D83CDE}" srcOrd="0" destOrd="0" presId="urn:microsoft.com/office/officeart/2005/8/layout/pyramid2"/>
    <dgm:cxn modelId="{0766D70E-0FA4-46A2-854D-477DEB699EA4}" srcId="{1B7E3438-6C44-4361-B00C-69875B534767}" destId="{FD7D29FE-B31C-4D6F-B705-8F222A6D74DD}" srcOrd="3" destOrd="0" parTransId="{36C0AFEB-DC2E-42E7-A023-CC7C52506AE8}" sibTransId="{0646490F-FFC6-442C-8859-2828C306475E}"/>
    <dgm:cxn modelId="{1B02DDAF-7D87-4C16-8A21-BD5187DD9734}" type="presOf" srcId="{F6BB5E92-8542-48E4-8EAC-5221979BE8C7}" destId="{D22B839A-D79E-47A6-B07C-CA62C1194BF4}" srcOrd="0" destOrd="0" presId="urn:microsoft.com/office/officeart/2005/8/layout/pyramid2"/>
    <dgm:cxn modelId="{49C0442E-3D84-4A76-AE93-854B88DC04E7}" type="presParOf" srcId="{999104C9-E34A-4321-B520-34FDFDC715F4}" destId="{1034B0E7-7881-4106-B609-8763A9AAAC47}" srcOrd="0" destOrd="0" presId="urn:microsoft.com/office/officeart/2005/8/layout/pyramid2"/>
    <dgm:cxn modelId="{6FAA3E2B-5934-4DD3-AB66-E3484DB3319F}" type="presParOf" srcId="{999104C9-E34A-4321-B520-34FDFDC715F4}" destId="{7B4C5B29-66AF-453E-BEFB-891D637FCB51}" srcOrd="1" destOrd="0" presId="urn:microsoft.com/office/officeart/2005/8/layout/pyramid2"/>
    <dgm:cxn modelId="{FEEA5D1D-AA4D-4D71-AB17-4A4168C29524}" type="presParOf" srcId="{7B4C5B29-66AF-453E-BEFB-891D637FCB51}" destId="{C0A64DE5-5153-4096-84E3-582B7908D8B1}" srcOrd="0" destOrd="0" presId="urn:microsoft.com/office/officeart/2005/8/layout/pyramid2"/>
    <dgm:cxn modelId="{E7F97235-D906-429A-9E7C-E2E4B7B33227}" type="presParOf" srcId="{7B4C5B29-66AF-453E-BEFB-891D637FCB51}" destId="{36A04BDD-9449-40A2-876E-8D9530A5B542}" srcOrd="1" destOrd="0" presId="urn:microsoft.com/office/officeart/2005/8/layout/pyramid2"/>
    <dgm:cxn modelId="{59A3A5D2-E016-45D4-9BC8-FF7E7538B9A6}" type="presParOf" srcId="{7B4C5B29-66AF-453E-BEFB-891D637FCB51}" destId="{D22B839A-D79E-47A6-B07C-CA62C1194BF4}" srcOrd="2" destOrd="0" presId="urn:microsoft.com/office/officeart/2005/8/layout/pyramid2"/>
    <dgm:cxn modelId="{74F8D648-0D2C-41AF-9748-184788FE2E87}" type="presParOf" srcId="{7B4C5B29-66AF-453E-BEFB-891D637FCB51}" destId="{1D082731-253D-47CD-9B9D-8BBEDE236E8C}" srcOrd="3" destOrd="0" presId="urn:microsoft.com/office/officeart/2005/8/layout/pyramid2"/>
    <dgm:cxn modelId="{19E5CA37-43FD-4FE1-9054-1E6DF7DA59C4}" type="presParOf" srcId="{7B4C5B29-66AF-453E-BEFB-891D637FCB51}" destId="{289D4082-3481-4B6E-9546-A7E2686F74CC}" srcOrd="4" destOrd="0" presId="urn:microsoft.com/office/officeart/2005/8/layout/pyramid2"/>
    <dgm:cxn modelId="{43B82B65-CEFC-4EC7-AEAF-658636B7E5EE}" type="presParOf" srcId="{7B4C5B29-66AF-453E-BEFB-891D637FCB51}" destId="{197C550D-EAA7-40D5-9E35-188937AEC406}" srcOrd="5" destOrd="0" presId="urn:microsoft.com/office/officeart/2005/8/layout/pyramid2"/>
    <dgm:cxn modelId="{FBA51795-1794-49C2-9958-96E04B509E4E}" type="presParOf" srcId="{7B4C5B29-66AF-453E-BEFB-891D637FCB51}" destId="{1BB7F035-C367-4634-9D26-0D5471D83CDE}" srcOrd="6" destOrd="0" presId="urn:microsoft.com/office/officeart/2005/8/layout/pyramid2"/>
    <dgm:cxn modelId="{E80130E5-0ECF-476E-B272-DFB3449D460E}" type="presParOf" srcId="{7B4C5B29-66AF-453E-BEFB-891D637FCB51}" destId="{F0898954-F51E-4FD8-9B1A-37021804F71D}"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C7A45F-9225-4371-81F4-C3763158DA1D}" type="doc">
      <dgm:prSet loTypeId="urn:microsoft.com/office/officeart/2005/8/layout/arrow2" loCatId="process" qsTypeId="urn:microsoft.com/office/officeart/2005/8/quickstyle/simple1" qsCatId="simple" csTypeId="urn:microsoft.com/office/officeart/2005/8/colors/colorful1#1" csCatId="colorful" phldr="1"/>
      <dgm:spPr/>
      <dgm:t>
        <a:bodyPr/>
        <a:lstStyle/>
        <a:p>
          <a:endParaRPr lang="fr-FR"/>
        </a:p>
      </dgm:t>
    </dgm:pt>
    <dgm:pt modelId="{72E31467-FD93-4D95-960E-BB89AD206697}">
      <dgm:prSet phldrT="[Texte]" custT="1"/>
      <dgm:spPr/>
      <dgm:t>
        <a:bodyPr/>
        <a:lstStyle/>
        <a:p>
          <a:r>
            <a:rPr lang="fr-FR" sz="1600" b="1" dirty="0" smtClean="0">
              <a:solidFill>
                <a:schemeClr val="tx1"/>
              </a:solidFill>
            </a:rPr>
            <a:t>Bilan pré-greffe en pneumologie</a:t>
          </a:r>
          <a:endParaRPr lang="fr-FR" sz="1600" b="1" dirty="0">
            <a:solidFill>
              <a:schemeClr val="tx1"/>
            </a:solidFill>
          </a:endParaRPr>
        </a:p>
      </dgm:t>
    </dgm:pt>
    <dgm:pt modelId="{8ECF708B-84D6-4114-953B-15273BE042F1}" type="parTrans" cxnId="{09069098-D01C-4857-8DD1-33010A14A466}">
      <dgm:prSet/>
      <dgm:spPr/>
      <dgm:t>
        <a:bodyPr/>
        <a:lstStyle/>
        <a:p>
          <a:endParaRPr lang="fr-FR"/>
        </a:p>
      </dgm:t>
    </dgm:pt>
    <dgm:pt modelId="{7434CEFA-3B86-4A60-B027-AC5B404E36DD}" type="sibTrans" cxnId="{09069098-D01C-4857-8DD1-33010A14A466}">
      <dgm:prSet/>
      <dgm:spPr/>
      <dgm:t>
        <a:bodyPr/>
        <a:lstStyle/>
        <a:p>
          <a:endParaRPr lang="fr-FR"/>
        </a:p>
      </dgm:t>
    </dgm:pt>
    <dgm:pt modelId="{1E27BA0C-7474-4027-9E2E-7CAB78F64D8A}">
      <dgm:prSet phldrT="[Texte]" custT="1"/>
      <dgm:spPr/>
      <dgm:t>
        <a:bodyPr/>
        <a:lstStyle/>
        <a:p>
          <a:r>
            <a:rPr lang="fr-FR" sz="1600" b="1" dirty="0" smtClean="0"/>
            <a:t>Transplantation</a:t>
          </a:r>
          <a:endParaRPr lang="fr-FR" sz="1600" b="1" dirty="0"/>
        </a:p>
      </dgm:t>
    </dgm:pt>
    <dgm:pt modelId="{B066CD1A-72A8-435A-BEBE-175547C2E363}" type="parTrans" cxnId="{7FCDF62B-3A73-4E38-AC88-17986987490D}">
      <dgm:prSet/>
      <dgm:spPr/>
      <dgm:t>
        <a:bodyPr/>
        <a:lstStyle/>
        <a:p>
          <a:endParaRPr lang="fr-FR"/>
        </a:p>
      </dgm:t>
    </dgm:pt>
    <dgm:pt modelId="{B5274FF0-A0CF-4621-929E-564D13E04330}" type="sibTrans" cxnId="{7FCDF62B-3A73-4E38-AC88-17986987490D}">
      <dgm:prSet/>
      <dgm:spPr/>
      <dgm:t>
        <a:bodyPr/>
        <a:lstStyle/>
        <a:p>
          <a:endParaRPr lang="fr-FR"/>
        </a:p>
      </dgm:t>
    </dgm:pt>
    <dgm:pt modelId="{C7261F6C-504C-46F3-B6EA-E073CF538707}">
      <dgm:prSet phldrT="[Texte]" custT="1"/>
      <dgm:spPr/>
      <dgm:t>
        <a:bodyPr/>
        <a:lstStyle/>
        <a:p>
          <a:r>
            <a:rPr lang="fr-FR" sz="1600" b="1" dirty="0" smtClean="0"/>
            <a:t>Post-op immédiat en réanimation</a:t>
          </a:r>
        </a:p>
      </dgm:t>
    </dgm:pt>
    <dgm:pt modelId="{91BD9B4B-719D-4DEA-9779-6B38C9CCB2AC}" type="parTrans" cxnId="{B99D938B-A939-4F11-9F60-00788B10FD9A}">
      <dgm:prSet/>
      <dgm:spPr/>
      <dgm:t>
        <a:bodyPr/>
        <a:lstStyle/>
        <a:p>
          <a:endParaRPr lang="fr-FR"/>
        </a:p>
      </dgm:t>
    </dgm:pt>
    <dgm:pt modelId="{B84B6651-748F-4199-95CB-8BB88C9CCA66}" type="sibTrans" cxnId="{B99D938B-A939-4F11-9F60-00788B10FD9A}">
      <dgm:prSet/>
      <dgm:spPr/>
      <dgm:t>
        <a:bodyPr/>
        <a:lstStyle/>
        <a:p>
          <a:endParaRPr lang="fr-FR"/>
        </a:p>
      </dgm:t>
    </dgm:pt>
    <dgm:pt modelId="{FB08ACBC-C2A5-4457-BABC-7A18494AA009}">
      <dgm:prSet phldrT="[Texte]" custT="1"/>
      <dgm:spPr/>
      <dgm:t>
        <a:bodyPr/>
        <a:lstStyle/>
        <a:p>
          <a:r>
            <a:rPr lang="fr-FR" sz="1600" b="1" dirty="0" smtClean="0"/>
            <a:t>Post-op en secteur de </a:t>
          </a:r>
          <a:r>
            <a:rPr lang="fr-FR" sz="1600" b="1" dirty="0" err="1" smtClean="0"/>
            <a:t>chir</a:t>
          </a:r>
          <a:r>
            <a:rPr lang="fr-FR" sz="1600" b="1" dirty="0" smtClean="0"/>
            <a:t> thoracique</a:t>
          </a:r>
        </a:p>
      </dgm:t>
    </dgm:pt>
    <dgm:pt modelId="{84CA1A89-484B-4928-9DF2-4C95A3257D17}" type="parTrans" cxnId="{873D81DC-B44E-4C2D-84B3-96885F91F324}">
      <dgm:prSet/>
      <dgm:spPr/>
      <dgm:t>
        <a:bodyPr/>
        <a:lstStyle/>
        <a:p>
          <a:endParaRPr lang="fr-FR"/>
        </a:p>
      </dgm:t>
    </dgm:pt>
    <dgm:pt modelId="{D604BE6E-F45F-4944-B322-BB2F9812F30E}" type="sibTrans" cxnId="{873D81DC-B44E-4C2D-84B3-96885F91F324}">
      <dgm:prSet/>
      <dgm:spPr/>
      <dgm:t>
        <a:bodyPr/>
        <a:lstStyle/>
        <a:p>
          <a:endParaRPr lang="fr-FR"/>
        </a:p>
      </dgm:t>
    </dgm:pt>
    <dgm:pt modelId="{5D028F3A-5D41-4189-A294-103A191A4634}">
      <dgm:prSet phldrT="[Texte]" custT="1"/>
      <dgm:spPr/>
      <dgm:t>
        <a:bodyPr/>
        <a:lstStyle/>
        <a:p>
          <a:r>
            <a:rPr lang="fr-FR" sz="1600" b="1" dirty="0" smtClean="0"/>
            <a:t>Réadaptation SSR Avicenne </a:t>
          </a:r>
        </a:p>
      </dgm:t>
    </dgm:pt>
    <dgm:pt modelId="{B35E8985-F8BA-4085-B1B7-C37D9FA4B67B}" type="parTrans" cxnId="{88F33E6F-B44A-4B33-974D-8CE1E652C302}">
      <dgm:prSet/>
      <dgm:spPr/>
      <dgm:t>
        <a:bodyPr/>
        <a:lstStyle/>
        <a:p>
          <a:endParaRPr lang="fr-FR"/>
        </a:p>
      </dgm:t>
    </dgm:pt>
    <dgm:pt modelId="{22D8B9A6-4447-4A19-8816-B0F0341DE495}" type="sibTrans" cxnId="{88F33E6F-B44A-4B33-974D-8CE1E652C302}">
      <dgm:prSet/>
      <dgm:spPr/>
      <dgm:t>
        <a:bodyPr/>
        <a:lstStyle/>
        <a:p>
          <a:endParaRPr lang="fr-FR"/>
        </a:p>
      </dgm:t>
    </dgm:pt>
    <dgm:pt modelId="{4D22C874-27D0-498D-BE00-75A76C5C542B}">
      <dgm:prSet phldrT="[Texte]"/>
      <dgm:spPr/>
      <dgm:t>
        <a:bodyPr/>
        <a:lstStyle/>
        <a:p>
          <a:endParaRPr lang="fr-FR" dirty="0"/>
        </a:p>
      </dgm:t>
    </dgm:pt>
    <dgm:pt modelId="{5B61034A-A0F1-4600-A1AC-030D38F2DAA9}" type="parTrans" cxnId="{423A327D-96A2-4115-9519-FBF8228184EF}">
      <dgm:prSet/>
      <dgm:spPr/>
      <dgm:t>
        <a:bodyPr/>
        <a:lstStyle/>
        <a:p>
          <a:endParaRPr lang="fr-FR"/>
        </a:p>
      </dgm:t>
    </dgm:pt>
    <dgm:pt modelId="{63283FC2-A75F-42CD-B563-486466437000}" type="sibTrans" cxnId="{423A327D-96A2-4115-9519-FBF8228184EF}">
      <dgm:prSet/>
      <dgm:spPr/>
      <dgm:t>
        <a:bodyPr/>
        <a:lstStyle/>
        <a:p>
          <a:endParaRPr lang="fr-FR"/>
        </a:p>
      </dgm:t>
    </dgm:pt>
    <dgm:pt modelId="{11481487-6BB5-4B7F-A0D1-0CBECE60AB27}">
      <dgm:prSet phldrT="[Texte]" custT="1"/>
      <dgm:spPr/>
      <dgm:t>
        <a:bodyPr/>
        <a:lstStyle/>
        <a:p>
          <a:endParaRPr lang="fr-FR" dirty="0"/>
        </a:p>
      </dgm:t>
    </dgm:pt>
    <dgm:pt modelId="{C53B4138-76F1-4B66-B55A-89687C5E9C55}" type="parTrans" cxnId="{63B4CE30-807C-4D08-829C-6E51A1DDDD1E}">
      <dgm:prSet/>
      <dgm:spPr/>
      <dgm:t>
        <a:bodyPr/>
        <a:lstStyle/>
        <a:p>
          <a:endParaRPr lang="fr-FR"/>
        </a:p>
      </dgm:t>
    </dgm:pt>
    <dgm:pt modelId="{B16E13BD-5A1C-40B8-B01B-8D6B06BB0008}" type="sibTrans" cxnId="{63B4CE30-807C-4D08-829C-6E51A1DDDD1E}">
      <dgm:prSet/>
      <dgm:spPr/>
      <dgm:t>
        <a:bodyPr/>
        <a:lstStyle/>
        <a:p>
          <a:endParaRPr lang="fr-FR"/>
        </a:p>
      </dgm:t>
    </dgm:pt>
    <dgm:pt modelId="{E25B74EC-7FD9-4AE6-B333-BD608332FB76}">
      <dgm:prSet phldrT="[Texte]" custScaleX="118445" custScaleY="28343" custLinFactX="-42766" custLinFactNeighborX="-100000" custLinFactNeighborY="-17495"/>
      <dgm:spPr/>
      <dgm:t>
        <a:bodyPr/>
        <a:lstStyle/>
        <a:p>
          <a:endParaRPr lang="fr-FR" dirty="0"/>
        </a:p>
      </dgm:t>
    </dgm:pt>
    <dgm:pt modelId="{2E02E7C4-94A7-4FAB-8FC8-CB0D6DA423DE}" type="parTrans" cxnId="{4380082E-1FB5-495D-AEC0-30BFF9C16E80}">
      <dgm:prSet/>
      <dgm:spPr/>
      <dgm:t>
        <a:bodyPr/>
        <a:lstStyle/>
        <a:p>
          <a:endParaRPr lang="fr-FR"/>
        </a:p>
      </dgm:t>
    </dgm:pt>
    <dgm:pt modelId="{0C8173F4-3D74-48FD-95FA-2D0AC0418FDF}" type="sibTrans" cxnId="{4380082E-1FB5-495D-AEC0-30BFF9C16E80}">
      <dgm:prSet/>
      <dgm:spPr/>
      <dgm:t>
        <a:bodyPr/>
        <a:lstStyle/>
        <a:p>
          <a:endParaRPr lang="fr-FR"/>
        </a:p>
      </dgm:t>
    </dgm:pt>
    <dgm:pt modelId="{082B4D29-D4EC-4C0A-A3AB-61E1A2F1B44D}">
      <dgm:prSet phldrT="[Texte]" custScaleX="118445" custScaleY="28343" custLinFactX="-42766" custLinFactNeighborX="-100000" custLinFactNeighborY="-17495"/>
      <dgm:spPr/>
      <dgm:t>
        <a:bodyPr/>
        <a:lstStyle/>
        <a:p>
          <a:endParaRPr lang="fr-FR" dirty="0"/>
        </a:p>
      </dgm:t>
    </dgm:pt>
    <dgm:pt modelId="{A83AAF0C-3C95-41E8-890A-32748CE8CE6E}" type="parTrans" cxnId="{7AEA50AB-6065-4D4F-8389-03D163B5EA92}">
      <dgm:prSet/>
      <dgm:spPr/>
      <dgm:t>
        <a:bodyPr/>
        <a:lstStyle/>
        <a:p>
          <a:endParaRPr lang="fr-FR"/>
        </a:p>
      </dgm:t>
    </dgm:pt>
    <dgm:pt modelId="{5EDF0B66-759D-4E9D-AA1D-04611FE92FC5}" type="sibTrans" cxnId="{7AEA50AB-6065-4D4F-8389-03D163B5EA92}">
      <dgm:prSet/>
      <dgm:spPr/>
      <dgm:t>
        <a:bodyPr/>
        <a:lstStyle/>
        <a:p>
          <a:endParaRPr lang="fr-FR"/>
        </a:p>
      </dgm:t>
    </dgm:pt>
    <dgm:pt modelId="{85BA1135-A971-43D1-A3B0-27C7870532FB}">
      <dgm:prSet phldrT="[Texte]" custScaleX="118445" custScaleY="28343" custLinFactX="-42766" custLinFactNeighborX="-100000" custLinFactNeighborY="-17495"/>
      <dgm:spPr/>
      <dgm:t>
        <a:bodyPr/>
        <a:lstStyle/>
        <a:p>
          <a:endParaRPr lang="fr-FR" dirty="0"/>
        </a:p>
      </dgm:t>
    </dgm:pt>
    <dgm:pt modelId="{3B848780-FADB-488E-A6BB-08829690647E}" type="parTrans" cxnId="{B05FC344-E70C-425E-9222-BDE85797CF76}">
      <dgm:prSet/>
      <dgm:spPr/>
      <dgm:t>
        <a:bodyPr/>
        <a:lstStyle/>
        <a:p>
          <a:endParaRPr lang="fr-FR"/>
        </a:p>
      </dgm:t>
    </dgm:pt>
    <dgm:pt modelId="{D3F81F22-1208-4750-949C-1E4FB6C4294F}" type="sibTrans" cxnId="{B05FC344-E70C-425E-9222-BDE85797CF76}">
      <dgm:prSet/>
      <dgm:spPr/>
      <dgm:t>
        <a:bodyPr/>
        <a:lstStyle/>
        <a:p>
          <a:endParaRPr lang="fr-FR"/>
        </a:p>
      </dgm:t>
    </dgm:pt>
    <dgm:pt modelId="{44C74BDF-64A1-48BC-8CE3-ACCDDEBA3E21}" type="pres">
      <dgm:prSet presAssocID="{FCC7A45F-9225-4371-81F4-C3763158DA1D}" presName="arrowDiagram" presStyleCnt="0">
        <dgm:presLayoutVars>
          <dgm:chMax val="5"/>
          <dgm:dir/>
          <dgm:resizeHandles val="exact"/>
        </dgm:presLayoutVars>
      </dgm:prSet>
      <dgm:spPr/>
      <dgm:t>
        <a:bodyPr/>
        <a:lstStyle/>
        <a:p>
          <a:endParaRPr lang="fr-FR"/>
        </a:p>
      </dgm:t>
    </dgm:pt>
    <dgm:pt modelId="{4263ADFA-0020-4B56-9B06-10A3FC47EA64}" type="pres">
      <dgm:prSet presAssocID="{FCC7A45F-9225-4371-81F4-C3763158DA1D}" presName="arrow" presStyleLbl="bgShp" presStyleIdx="0" presStyleCnt="1" custLinFactNeighborX="414" custLinFactNeighborY="-4154"/>
      <dgm:spPr/>
      <dgm:t>
        <a:bodyPr/>
        <a:lstStyle/>
        <a:p>
          <a:endParaRPr lang="fr-FR"/>
        </a:p>
      </dgm:t>
    </dgm:pt>
    <dgm:pt modelId="{B5ECAD97-3C50-4D0A-AA86-13894C44C84C}" type="pres">
      <dgm:prSet presAssocID="{FCC7A45F-9225-4371-81F4-C3763158DA1D}" presName="arrowDiagram5" presStyleCnt="0"/>
      <dgm:spPr/>
      <dgm:t>
        <a:bodyPr/>
        <a:lstStyle/>
        <a:p>
          <a:endParaRPr lang="fr-FR"/>
        </a:p>
      </dgm:t>
    </dgm:pt>
    <dgm:pt modelId="{863C2DD3-1E44-4E43-9FB5-226BC5A98F7D}" type="pres">
      <dgm:prSet presAssocID="{72E31467-FD93-4D95-960E-BB89AD206697}" presName="bullet5a" presStyleLbl="node1" presStyleIdx="0" presStyleCnt="5" custLinFactX="-96654" custLinFactY="100000" custLinFactNeighborX="-100000" custLinFactNeighborY="137914"/>
      <dgm:spPr>
        <a:solidFill>
          <a:srgbClr val="00B050"/>
        </a:solidFill>
      </dgm:spPr>
      <dgm:t>
        <a:bodyPr/>
        <a:lstStyle/>
        <a:p>
          <a:endParaRPr lang="fr-FR"/>
        </a:p>
      </dgm:t>
    </dgm:pt>
    <dgm:pt modelId="{D6581B02-A03E-48EA-A080-2860AADE0220}" type="pres">
      <dgm:prSet presAssocID="{72E31467-FD93-4D95-960E-BB89AD206697}" presName="textBox5a" presStyleLbl="revTx" presStyleIdx="0" presStyleCnt="5" custScaleX="177844" custScaleY="38667" custLinFactNeighborX="-11206" custLinFactNeighborY="24263">
        <dgm:presLayoutVars>
          <dgm:bulletEnabled val="1"/>
        </dgm:presLayoutVars>
      </dgm:prSet>
      <dgm:spPr/>
      <dgm:t>
        <a:bodyPr/>
        <a:lstStyle/>
        <a:p>
          <a:endParaRPr lang="fr-FR"/>
        </a:p>
      </dgm:t>
    </dgm:pt>
    <dgm:pt modelId="{26499823-8BA0-4EAD-B7C0-893164F2700F}" type="pres">
      <dgm:prSet presAssocID="{1E27BA0C-7474-4027-9E2E-7CAB78F64D8A}" presName="bullet5b" presStyleLbl="node1" presStyleIdx="1" presStyleCnt="5" custLinFactX="-100000" custLinFactY="100000" custLinFactNeighborX="-199999" custLinFactNeighborY="147941"/>
      <dgm:spPr>
        <a:solidFill>
          <a:srgbClr val="00B050"/>
        </a:solidFill>
      </dgm:spPr>
      <dgm:t>
        <a:bodyPr/>
        <a:lstStyle/>
        <a:p>
          <a:endParaRPr lang="fr-FR"/>
        </a:p>
      </dgm:t>
    </dgm:pt>
    <dgm:pt modelId="{A855A5B8-1EDA-4279-992A-27EB33CEB23E}" type="pres">
      <dgm:prSet presAssocID="{1E27BA0C-7474-4027-9E2E-7CAB78F64D8A}" presName="textBox5b" presStyleLbl="revTx" presStyleIdx="1" presStyleCnt="5" custScaleX="160886" custScaleY="15567" custLinFactNeighborX="-45203" custLinFactNeighborY="5878">
        <dgm:presLayoutVars>
          <dgm:bulletEnabled val="1"/>
        </dgm:presLayoutVars>
      </dgm:prSet>
      <dgm:spPr/>
      <dgm:t>
        <a:bodyPr/>
        <a:lstStyle/>
        <a:p>
          <a:endParaRPr lang="fr-FR"/>
        </a:p>
      </dgm:t>
    </dgm:pt>
    <dgm:pt modelId="{E105BDBC-A31A-4D3B-99B6-48F411BD5018}" type="pres">
      <dgm:prSet presAssocID="{C7261F6C-504C-46F3-B6EA-E073CF538707}" presName="bullet5c" presStyleLbl="node1" presStyleIdx="2" presStyleCnt="5" custLinFactX="-165804" custLinFactY="100000" custLinFactNeighborX="-200000" custLinFactNeighborY="111049"/>
      <dgm:spPr>
        <a:solidFill>
          <a:srgbClr val="00B050"/>
        </a:solidFill>
      </dgm:spPr>
      <dgm:t>
        <a:bodyPr/>
        <a:lstStyle/>
        <a:p>
          <a:endParaRPr lang="fr-FR"/>
        </a:p>
      </dgm:t>
    </dgm:pt>
    <dgm:pt modelId="{1F0DF434-5C73-4B67-A985-168E2A973AE6}" type="pres">
      <dgm:prSet presAssocID="{C7261F6C-504C-46F3-B6EA-E073CF538707}" presName="textBox5c" presStyleLbl="revTx" presStyleIdx="2" presStyleCnt="5" custScaleX="140006" custScaleY="14413" custLinFactNeighborX="-86473" custLinFactNeighborY="-643">
        <dgm:presLayoutVars>
          <dgm:bulletEnabled val="1"/>
        </dgm:presLayoutVars>
      </dgm:prSet>
      <dgm:spPr/>
      <dgm:t>
        <a:bodyPr/>
        <a:lstStyle/>
        <a:p>
          <a:endParaRPr lang="fr-FR"/>
        </a:p>
      </dgm:t>
    </dgm:pt>
    <dgm:pt modelId="{BF62E097-E984-41B6-AF7C-83F3FA7BAF57}" type="pres">
      <dgm:prSet presAssocID="{FB08ACBC-C2A5-4457-BABC-7A18494AA009}" presName="bullet5d" presStyleLbl="node1" presStyleIdx="3" presStyleCnt="5" custLinFactX="-191572" custLinFactY="54273" custLinFactNeighborX="-200000" custLinFactNeighborY="100000"/>
      <dgm:spPr>
        <a:solidFill>
          <a:srgbClr val="00B050"/>
        </a:solidFill>
      </dgm:spPr>
      <dgm:t>
        <a:bodyPr/>
        <a:lstStyle/>
        <a:p>
          <a:endParaRPr lang="fr-FR"/>
        </a:p>
      </dgm:t>
    </dgm:pt>
    <dgm:pt modelId="{E3A4A815-3E15-455E-AC21-062AF724DCB8}" type="pres">
      <dgm:prSet presAssocID="{FB08ACBC-C2A5-4457-BABC-7A18494AA009}" presName="textBox5d" presStyleLbl="revTx" presStyleIdx="3" presStyleCnt="5" custScaleX="170293" custScaleY="26463" custLinFactNeighborX="-98104" custLinFactNeighborY="-4061">
        <dgm:presLayoutVars>
          <dgm:bulletEnabled val="1"/>
        </dgm:presLayoutVars>
      </dgm:prSet>
      <dgm:spPr/>
      <dgm:t>
        <a:bodyPr/>
        <a:lstStyle/>
        <a:p>
          <a:endParaRPr lang="fr-FR"/>
        </a:p>
      </dgm:t>
    </dgm:pt>
    <dgm:pt modelId="{4E7EC326-8CC9-4633-9A34-BBF83E84A099}" type="pres">
      <dgm:prSet presAssocID="{5D028F3A-5D41-4189-A294-103A191A4634}" presName="bullet5e" presStyleLbl="node1" presStyleIdx="4" presStyleCnt="5" custLinFactX="-122895" custLinFactNeighborX="-200000" custLinFactNeighborY="73584"/>
      <dgm:spPr>
        <a:blipFill rotWithShape="0">
          <a:blip xmlns:r="http://schemas.openxmlformats.org/officeDocument/2006/relationships" r:embed="rId1"/>
          <a:stretch>
            <a:fillRect/>
          </a:stretch>
        </a:blipFill>
      </dgm:spPr>
      <dgm:t>
        <a:bodyPr/>
        <a:lstStyle/>
        <a:p>
          <a:endParaRPr lang="fr-FR"/>
        </a:p>
      </dgm:t>
    </dgm:pt>
    <dgm:pt modelId="{5EB2F3E5-75B9-4FD5-9FF1-1B10A1A6FBE9}" type="pres">
      <dgm:prSet presAssocID="{5D028F3A-5D41-4189-A294-103A191A4634}" presName="textBox5e" presStyleLbl="revTx" presStyleIdx="4" presStyleCnt="5" custScaleX="118445" custScaleY="11725" custLinFactX="-52748" custLinFactNeighborX="-100000" custLinFactNeighborY="-20239">
        <dgm:presLayoutVars>
          <dgm:bulletEnabled val="1"/>
        </dgm:presLayoutVars>
      </dgm:prSet>
      <dgm:spPr/>
      <dgm:t>
        <a:bodyPr/>
        <a:lstStyle/>
        <a:p>
          <a:endParaRPr lang="fr-FR"/>
        </a:p>
      </dgm:t>
    </dgm:pt>
  </dgm:ptLst>
  <dgm:cxnLst>
    <dgm:cxn modelId="{7AEA50AB-6065-4D4F-8389-03D163B5EA92}" srcId="{FCC7A45F-9225-4371-81F4-C3763158DA1D}" destId="{082B4D29-D4EC-4C0A-A3AB-61E1A2F1B44D}" srcOrd="8" destOrd="0" parTransId="{A83AAF0C-3C95-41E8-890A-32748CE8CE6E}" sibTransId="{5EDF0B66-759D-4E9D-AA1D-04611FE92FC5}"/>
    <dgm:cxn modelId="{63B4CE30-807C-4D08-829C-6E51A1DDDD1E}" srcId="{FCC7A45F-9225-4371-81F4-C3763158DA1D}" destId="{11481487-6BB5-4B7F-A0D1-0CBECE60AB27}" srcOrd="7" destOrd="0" parTransId="{C53B4138-76F1-4B66-B55A-89687C5E9C55}" sibTransId="{B16E13BD-5A1C-40B8-B01B-8D6B06BB0008}"/>
    <dgm:cxn modelId="{E361082C-2B73-4A00-8DBA-348C65DC0B96}" type="presOf" srcId="{FCC7A45F-9225-4371-81F4-C3763158DA1D}" destId="{44C74BDF-64A1-48BC-8CE3-ACCDDEBA3E21}" srcOrd="0" destOrd="0" presId="urn:microsoft.com/office/officeart/2005/8/layout/arrow2"/>
    <dgm:cxn modelId="{873D81DC-B44E-4C2D-84B3-96885F91F324}" srcId="{FCC7A45F-9225-4371-81F4-C3763158DA1D}" destId="{FB08ACBC-C2A5-4457-BABC-7A18494AA009}" srcOrd="3" destOrd="0" parTransId="{84CA1A89-484B-4928-9DF2-4C95A3257D17}" sibTransId="{D604BE6E-F45F-4944-B322-BB2F9812F30E}"/>
    <dgm:cxn modelId="{CE9C7BB5-8C06-432E-8451-45937CB4E9F8}" type="presOf" srcId="{1E27BA0C-7474-4027-9E2E-7CAB78F64D8A}" destId="{A855A5B8-1EDA-4279-992A-27EB33CEB23E}" srcOrd="0" destOrd="0" presId="urn:microsoft.com/office/officeart/2005/8/layout/arrow2"/>
    <dgm:cxn modelId="{B99D938B-A939-4F11-9F60-00788B10FD9A}" srcId="{FCC7A45F-9225-4371-81F4-C3763158DA1D}" destId="{C7261F6C-504C-46F3-B6EA-E073CF538707}" srcOrd="2" destOrd="0" parTransId="{91BD9B4B-719D-4DEA-9779-6B38C9CCB2AC}" sibTransId="{B84B6651-748F-4199-95CB-8BB88C9CCA66}"/>
    <dgm:cxn modelId="{3FCC96E7-F1F6-4344-9850-D96F1E646D20}" type="presOf" srcId="{C7261F6C-504C-46F3-B6EA-E073CF538707}" destId="{1F0DF434-5C73-4B67-A985-168E2A973AE6}" srcOrd="0" destOrd="0" presId="urn:microsoft.com/office/officeart/2005/8/layout/arrow2"/>
    <dgm:cxn modelId="{4380082E-1FB5-495D-AEC0-30BFF9C16E80}" srcId="{FCC7A45F-9225-4371-81F4-C3763158DA1D}" destId="{E25B74EC-7FD9-4AE6-B333-BD608332FB76}" srcOrd="5" destOrd="0" parTransId="{2E02E7C4-94A7-4FAB-8FC8-CB0D6DA423DE}" sibTransId="{0C8173F4-3D74-48FD-95FA-2D0AC0418FDF}"/>
    <dgm:cxn modelId="{423A327D-96A2-4115-9519-FBF8228184EF}" srcId="{FCC7A45F-9225-4371-81F4-C3763158DA1D}" destId="{4D22C874-27D0-498D-BE00-75A76C5C542B}" srcOrd="6" destOrd="0" parTransId="{5B61034A-A0F1-4600-A1AC-030D38F2DAA9}" sibTransId="{63283FC2-A75F-42CD-B563-486466437000}"/>
    <dgm:cxn modelId="{2F8E6798-420A-4C2D-9142-FC27830AF80D}" type="presOf" srcId="{FB08ACBC-C2A5-4457-BABC-7A18494AA009}" destId="{E3A4A815-3E15-455E-AC21-062AF724DCB8}" srcOrd="0" destOrd="0" presId="urn:microsoft.com/office/officeart/2005/8/layout/arrow2"/>
    <dgm:cxn modelId="{1395FB16-28FF-4D03-AFA1-2AC9D6C14754}" type="presOf" srcId="{5D028F3A-5D41-4189-A294-103A191A4634}" destId="{5EB2F3E5-75B9-4FD5-9FF1-1B10A1A6FBE9}" srcOrd="0" destOrd="0" presId="urn:microsoft.com/office/officeart/2005/8/layout/arrow2"/>
    <dgm:cxn modelId="{88F33E6F-B44A-4B33-974D-8CE1E652C302}" srcId="{FCC7A45F-9225-4371-81F4-C3763158DA1D}" destId="{5D028F3A-5D41-4189-A294-103A191A4634}" srcOrd="4" destOrd="0" parTransId="{B35E8985-F8BA-4085-B1B7-C37D9FA4B67B}" sibTransId="{22D8B9A6-4447-4A19-8816-B0F0341DE495}"/>
    <dgm:cxn modelId="{B05FC344-E70C-425E-9222-BDE85797CF76}" srcId="{FCC7A45F-9225-4371-81F4-C3763158DA1D}" destId="{85BA1135-A971-43D1-A3B0-27C7870532FB}" srcOrd="9" destOrd="0" parTransId="{3B848780-FADB-488E-A6BB-08829690647E}" sibTransId="{D3F81F22-1208-4750-949C-1E4FB6C4294F}"/>
    <dgm:cxn modelId="{7FCDF62B-3A73-4E38-AC88-17986987490D}" srcId="{FCC7A45F-9225-4371-81F4-C3763158DA1D}" destId="{1E27BA0C-7474-4027-9E2E-7CAB78F64D8A}" srcOrd="1" destOrd="0" parTransId="{B066CD1A-72A8-435A-BEBE-175547C2E363}" sibTransId="{B5274FF0-A0CF-4621-929E-564D13E04330}"/>
    <dgm:cxn modelId="{D1A88E70-A5F4-48C9-B3C3-D51AF4572435}" type="presOf" srcId="{72E31467-FD93-4D95-960E-BB89AD206697}" destId="{D6581B02-A03E-48EA-A080-2860AADE0220}" srcOrd="0" destOrd="0" presId="urn:microsoft.com/office/officeart/2005/8/layout/arrow2"/>
    <dgm:cxn modelId="{09069098-D01C-4857-8DD1-33010A14A466}" srcId="{FCC7A45F-9225-4371-81F4-C3763158DA1D}" destId="{72E31467-FD93-4D95-960E-BB89AD206697}" srcOrd="0" destOrd="0" parTransId="{8ECF708B-84D6-4114-953B-15273BE042F1}" sibTransId="{7434CEFA-3B86-4A60-B027-AC5B404E36DD}"/>
    <dgm:cxn modelId="{820A401B-9D05-4AB3-BF76-3429DF257B97}" type="presParOf" srcId="{44C74BDF-64A1-48BC-8CE3-ACCDDEBA3E21}" destId="{4263ADFA-0020-4B56-9B06-10A3FC47EA64}" srcOrd="0" destOrd="0" presId="urn:microsoft.com/office/officeart/2005/8/layout/arrow2"/>
    <dgm:cxn modelId="{37F510DF-A922-4931-AA35-EFFD01D9BC66}" type="presParOf" srcId="{44C74BDF-64A1-48BC-8CE3-ACCDDEBA3E21}" destId="{B5ECAD97-3C50-4D0A-AA86-13894C44C84C}" srcOrd="1" destOrd="0" presId="urn:microsoft.com/office/officeart/2005/8/layout/arrow2"/>
    <dgm:cxn modelId="{6B805E2F-1E7C-4676-A6C3-6D8AD5FC9400}" type="presParOf" srcId="{B5ECAD97-3C50-4D0A-AA86-13894C44C84C}" destId="{863C2DD3-1E44-4E43-9FB5-226BC5A98F7D}" srcOrd="0" destOrd="0" presId="urn:microsoft.com/office/officeart/2005/8/layout/arrow2"/>
    <dgm:cxn modelId="{8EB4424C-FFC4-45B1-85A7-69D0A25E67D4}" type="presParOf" srcId="{B5ECAD97-3C50-4D0A-AA86-13894C44C84C}" destId="{D6581B02-A03E-48EA-A080-2860AADE0220}" srcOrd="1" destOrd="0" presId="urn:microsoft.com/office/officeart/2005/8/layout/arrow2"/>
    <dgm:cxn modelId="{B248E6CB-0F12-4FEC-9E89-165BA87CC56E}" type="presParOf" srcId="{B5ECAD97-3C50-4D0A-AA86-13894C44C84C}" destId="{26499823-8BA0-4EAD-B7C0-893164F2700F}" srcOrd="2" destOrd="0" presId="urn:microsoft.com/office/officeart/2005/8/layout/arrow2"/>
    <dgm:cxn modelId="{90728117-8DA9-479D-8989-0CBC12DEEC1C}" type="presParOf" srcId="{B5ECAD97-3C50-4D0A-AA86-13894C44C84C}" destId="{A855A5B8-1EDA-4279-992A-27EB33CEB23E}" srcOrd="3" destOrd="0" presId="urn:microsoft.com/office/officeart/2005/8/layout/arrow2"/>
    <dgm:cxn modelId="{D3AB5530-674E-4A28-B35A-9544D54AF650}" type="presParOf" srcId="{B5ECAD97-3C50-4D0A-AA86-13894C44C84C}" destId="{E105BDBC-A31A-4D3B-99B6-48F411BD5018}" srcOrd="4" destOrd="0" presId="urn:microsoft.com/office/officeart/2005/8/layout/arrow2"/>
    <dgm:cxn modelId="{0B3BDF63-CB84-453B-87BC-3459C12618DE}" type="presParOf" srcId="{B5ECAD97-3C50-4D0A-AA86-13894C44C84C}" destId="{1F0DF434-5C73-4B67-A985-168E2A973AE6}" srcOrd="5" destOrd="0" presId="urn:microsoft.com/office/officeart/2005/8/layout/arrow2"/>
    <dgm:cxn modelId="{C63B92E0-3755-4B29-BCB4-039BB8111B19}" type="presParOf" srcId="{B5ECAD97-3C50-4D0A-AA86-13894C44C84C}" destId="{BF62E097-E984-41B6-AF7C-83F3FA7BAF57}" srcOrd="6" destOrd="0" presId="urn:microsoft.com/office/officeart/2005/8/layout/arrow2"/>
    <dgm:cxn modelId="{846560BA-21FA-4213-B50A-3A1F0AA55CE2}" type="presParOf" srcId="{B5ECAD97-3C50-4D0A-AA86-13894C44C84C}" destId="{E3A4A815-3E15-455E-AC21-062AF724DCB8}" srcOrd="7" destOrd="0" presId="urn:microsoft.com/office/officeart/2005/8/layout/arrow2"/>
    <dgm:cxn modelId="{0F8FCB2A-43C3-4FA5-B660-83D3A1D46723}" type="presParOf" srcId="{B5ECAD97-3C50-4D0A-AA86-13894C44C84C}" destId="{4E7EC326-8CC9-4633-9A34-BBF83E84A099}" srcOrd="8" destOrd="0" presId="urn:microsoft.com/office/officeart/2005/8/layout/arrow2"/>
    <dgm:cxn modelId="{61A34259-3483-4A97-8904-555BF7C4F5B9}" type="presParOf" srcId="{B5ECAD97-3C50-4D0A-AA86-13894C44C84C}" destId="{5EB2F3E5-75B9-4FD5-9FF1-1B10A1A6FBE9}"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8D81E6-ECDF-4833-AD2D-E2116EED41CD}" type="doc">
      <dgm:prSet loTypeId="urn:microsoft.com/office/officeart/2005/8/layout/arrow2" loCatId="process" qsTypeId="urn:microsoft.com/office/officeart/2005/8/quickstyle/simple1" qsCatId="simple" csTypeId="urn:microsoft.com/office/officeart/2005/8/colors/colorful1#2" csCatId="colorful" phldr="1"/>
      <dgm:spPr/>
    </dgm:pt>
    <dgm:pt modelId="{8672411A-6D44-45D6-A4CA-DC59B6122244}">
      <dgm:prSet phldrT="[Texte]" custT="1"/>
      <dgm:spPr/>
      <dgm:t>
        <a:bodyPr/>
        <a:lstStyle/>
        <a:p>
          <a:r>
            <a:rPr lang="fr-FR" sz="1700" b="1" dirty="0" smtClean="0"/>
            <a:t>Rdv mensuels (1</a:t>
          </a:r>
          <a:r>
            <a:rPr lang="fr-FR" sz="1700" b="1" baseline="30000" dirty="0" smtClean="0"/>
            <a:t>ère</a:t>
          </a:r>
          <a:r>
            <a:rPr lang="fr-FR" sz="1700" b="1" dirty="0" smtClean="0"/>
            <a:t> année)</a:t>
          </a:r>
          <a:endParaRPr lang="fr-FR" sz="1700" b="1" dirty="0"/>
        </a:p>
      </dgm:t>
    </dgm:pt>
    <dgm:pt modelId="{EF0D5363-61B8-4A5A-AF34-6ACBBACA1400}" type="parTrans" cxnId="{FA0BA96A-954D-463A-9B38-C55B91AB988A}">
      <dgm:prSet/>
      <dgm:spPr/>
      <dgm:t>
        <a:bodyPr/>
        <a:lstStyle/>
        <a:p>
          <a:endParaRPr lang="fr-FR"/>
        </a:p>
      </dgm:t>
    </dgm:pt>
    <dgm:pt modelId="{A1FC2F1C-61D5-4F1D-83C3-261B28557B40}" type="sibTrans" cxnId="{FA0BA96A-954D-463A-9B38-C55B91AB988A}">
      <dgm:prSet/>
      <dgm:spPr/>
      <dgm:t>
        <a:bodyPr/>
        <a:lstStyle/>
        <a:p>
          <a:endParaRPr lang="fr-FR"/>
        </a:p>
      </dgm:t>
    </dgm:pt>
    <dgm:pt modelId="{56314508-66E2-4976-BF49-D84B584C2E73}">
      <dgm:prSet phldrT="[Texte]" custT="1"/>
      <dgm:spPr/>
      <dgm:t>
        <a:bodyPr/>
        <a:lstStyle/>
        <a:p>
          <a:r>
            <a:rPr lang="fr-FR" sz="1700" b="1" dirty="0" smtClean="0"/>
            <a:t>1 an post-greffe</a:t>
          </a:r>
          <a:endParaRPr lang="fr-FR" sz="1700" b="1" dirty="0"/>
        </a:p>
      </dgm:t>
    </dgm:pt>
    <dgm:pt modelId="{F7ED11AE-1169-4372-B647-D77883851DA9}" type="parTrans" cxnId="{81DA7973-19F0-48F3-A783-D631D140CDD3}">
      <dgm:prSet/>
      <dgm:spPr/>
      <dgm:t>
        <a:bodyPr/>
        <a:lstStyle/>
        <a:p>
          <a:endParaRPr lang="fr-FR"/>
        </a:p>
      </dgm:t>
    </dgm:pt>
    <dgm:pt modelId="{AED007FC-9388-41A6-816E-022957AB741A}" type="sibTrans" cxnId="{81DA7973-19F0-48F3-A783-D631D140CDD3}">
      <dgm:prSet/>
      <dgm:spPr/>
      <dgm:t>
        <a:bodyPr/>
        <a:lstStyle/>
        <a:p>
          <a:endParaRPr lang="fr-FR"/>
        </a:p>
      </dgm:t>
    </dgm:pt>
    <dgm:pt modelId="{05C2A341-CC8B-42D8-ADC4-0E5F84E6DE87}">
      <dgm:prSet phldrT="[Texte]"/>
      <dgm:spPr/>
      <dgm:t>
        <a:bodyPr/>
        <a:lstStyle/>
        <a:p>
          <a:endParaRPr lang="fr-FR" dirty="0"/>
        </a:p>
      </dgm:t>
    </dgm:pt>
    <dgm:pt modelId="{E37A6A75-0E4F-43BD-89CA-C45CDE7AC9A4}" type="parTrans" cxnId="{44224650-E2A6-4BE2-A15B-3AB0127DB57E}">
      <dgm:prSet/>
      <dgm:spPr/>
      <dgm:t>
        <a:bodyPr/>
        <a:lstStyle/>
        <a:p>
          <a:endParaRPr lang="fr-FR"/>
        </a:p>
      </dgm:t>
    </dgm:pt>
    <dgm:pt modelId="{6409BDD3-8DE2-4909-A52E-EE2A0BEB1530}" type="sibTrans" cxnId="{44224650-E2A6-4BE2-A15B-3AB0127DB57E}">
      <dgm:prSet/>
      <dgm:spPr/>
      <dgm:t>
        <a:bodyPr/>
        <a:lstStyle/>
        <a:p>
          <a:endParaRPr lang="fr-FR"/>
        </a:p>
      </dgm:t>
    </dgm:pt>
    <dgm:pt modelId="{338EEFB2-1417-49F9-A571-ECEA45E08B81}">
      <dgm:prSet phldrT="[Texte]" custT="1"/>
      <dgm:spPr/>
      <dgm:t>
        <a:bodyPr/>
        <a:lstStyle/>
        <a:p>
          <a:r>
            <a:rPr lang="fr-FR" sz="1700" b="1" dirty="0" smtClean="0"/>
            <a:t>6 mois post-greffe</a:t>
          </a:r>
          <a:endParaRPr lang="fr-FR" sz="1700" b="1" dirty="0"/>
        </a:p>
      </dgm:t>
    </dgm:pt>
    <dgm:pt modelId="{0CD838C3-3768-4CA3-BD15-BE02D733E341}" type="parTrans" cxnId="{8842EE03-91B1-4DFA-92D1-4806577AC6BB}">
      <dgm:prSet/>
      <dgm:spPr/>
      <dgm:t>
        <a:bodyPr/>
        <a:lstStyle/>
        <a:p>
          <a:endParaRPr lang="fr-FR"/>
        </a:p>
      </dgm:t>
    </dgm:pt>
    <dgm:pt modelId="{4D97B942-913C-4275-B49A-7901669370B0}" type="sibTrans" cxnId="{8842EE03-91B1-4DFA-92D1-4806577AC6BB}">
      <dgm:prSet/>
      <dgm:spPr/>
      <dgm:t>
        <a:bodyPr/>
        <a:lstStyle/>
        <a:p>
          <a:endParaRPr lang="fr-FR"/>
        </a:p>
      </dgm:t>
    </dgm:pt>
    <dgm:pt modelId="{50DC0770-523E-4BED-B4C4-94861432C5E8}">
      <dgm:prSet phldrT="[Texte]" custT="1"/>
      <dgm:spPr/>
      <dgm:t>
        <a:bodyPr/>
        <a:lstStyle/>
        <a:p>
          <a:r>
            <a:rPr lang="fr-FR" sz="1700" b="1" dirty="0" smtClean="0"/>
            <a:t>2</a:t>
          </a:r>
          <a:r>
            <a:rPr lang="fr-FR" sz="1700" b="1" baseline="30000" dirty="0" smtClean="0"/>
            <a:t>ème</a:t>
          </a:r>
          <a:r>
            <a:rPr lang="fr-FR" sz="1700" b="1" dirty="0" smtClean="0"/>
            <a:t> rdv</a:t>
          </a:r>
          <a:endParaRPr lang="fr-FR" sz="1700" b="1" dirty="0"/>
        </a:p>
      </dgm:t>
    </dgm:pt>
    <dgm:pt modelId="{4E31016F-F9AD-4CB9-A76C-EFF655D8D4FD}" type="parTrans" cxnId="{029920BB-1177-476C-956D-F872116C7DD5}">
      <dgm:prSet/>
      <dgm:spPr/>
      <dgm:t>
        <a:bodyPr/>
        <a:lstStyle/>
        <a:p>
          <a:endParaRPr lang="fr-FR"/>
        </a:p>
      </dgm:t>
    </dgm:pt>
    <dgm:pt modelId="{AED0EEDB-77BD-4ED6-ADD8-36CB88963A40}" type="sibTrans" cxnId="{029920BB-1177-476C-956D-F872116C7DD5}">
      <dgm:prSet/>
      <dgm:spPr/>
      <dgm:t>
        <a:bodyPr/>
        <a:lstStyle/>
        <a:p>
          <a:endParaRPr lang="fr-FR"/>
        </a:p>
      </dgm:t>
    </dgm:pt>
    <dgm:pt modelId="{3B25A593-DAB0-4953-9861-173F4BAC702A}">
      <dgm:prSet phldrT="[Texte]" custT="1"/>
      <dgm:spPr/>
      <dgm:t>
        <a:bodyPr/>
        <a:lstStyle/>
        <a:p>
          <a:r>
            <a:rPr lang="fr-FR" sz="1700" b="1" dirty="0" smtClean="0"/>
            <a:t>3</a:t>
          </a:r>
          <a:r>
            <a:rPr lang="fr-FR" sz="1700" b="1" baseline="30000" dirty="0" smtClean="0"/>
            <a:t>ème</a:t>
          </a:r>
          <a:r>
            <a:rPr lang="fr-FR" sz="1700" b="1" dirty="0" smtClean="0"/>
            <a:t> rdv</a:t>
          </a:r>
          <a:endParaRPr lang="fr-FR" sz="1700" b="1" dirty="0"/>
        </a:p>
      </dgm:t>
    </dgm:pt>
    <dgm:pt modelId="{F815905C-3BF3-48AD-AF73-63D5100395DD}" type="parTrans" cxnId="{1B521D8E-02B9-4B38-AA48-C4DF0F2AD003}">
      <dgm:prSet/>
      <dgm:spPr/>
      <dgm:t>
        <a:bodyPr/>
        <a:lstStyle/>
        <a:p>
          <a:endParaRPr lang="fr-FR"/>
        </a:p>
      </dgm:t>
    </dgm:pt>
    <dgm:pt modelId="{7E238938-613B-4B64-B9DB-8C57D51B481A}" type="sibTrans" cxnId="{1B521D8E-02B9-4B38-AA48-C4DF0F2AD003}">
      <dgm:prSet/>
      <dgm:spPr/>
      <dgm:t>
        <a:bodyPr/>
        <a:lstStyle/>
        <a:p>
          <a:endParaRPr lang="fr-FR"/>
        </a:p>
      </dgm:t>
    </dgm:pt>
    <dgm:pt modelId="{64B3F3F5-94BD-4717-BB41-302C34701A63}" type="pres">
      <dgm:prSet presAssocID="{218D81E6-ECDF-4833-AD2D-E2116EED41CD}" presName="arrowDiagram" presStyleCnt="0">
        <dgm:presLayoutVars>
          <dgm:chMax val="5"/>
          <dgm:dir/>
          <dgm:resizeHandles val="exact"/>
        </dgm:presLayoutVars>
      </dgm:prSet>
      <dgm:spPr/>
    </dgm:pt>
    <dgm:pt modelId="{3B3612BF-A2C4-4B5E-8A0E-41921FF6BB92}" type="pres">
      <dgm:prSet presAssocID="{218D81E6-ECDF-4833-AD2D-E2116EED41CD}" presName="arrow" presStyleLbl="bgShp" presStyleIdx="0" presStyleCnt="1"/>
      <dgm:spPr/>
    </dgm:pt>
    <dgm:pt modelId="{186FEDB5-30F8-4D60-95B2-DC64E8ACED09}" type="pres">
      <dgm:prSet presAssocID="{218D81E6-ECDF-4833-AD2D-E2116EED41CD}" presName="arrowDiagram5" presStyleCnt="0"/>
      <dgm:spPr/>
    </dgm:pt>
    <dgm:pt modelId="{B66A2ECE-0B8E-4664-B790-941F068DBBE8}" type="pres">
      <dgm:prSet presAssocID="{8672411A-6D44-45D6-A4CA-DC59B6122244}" presName="bullet5a" presStyleLbl="node1" presStyleIdx="0" presStyleCnt="5"/>
      <dgm:spPr>
        <a:solidFill>
          <a:schemeClr val="accent3"/>
        </a:solidFill>
      </dgm:spPr>
    </dgm:pt>
    <dgm:pt modelId="{796DEB10-401D-4265-BA22-BA5EEB02E264}" type="pres">
      <dgm:prSet presAssocID="{8672411A-6D44-45D6-A4CA-DC59B6122244}" presName="textBox5a" presStyleLbl="revTx" presStyleIdx="0" presStyleCnt="5" custScaleX="187172" custScaleY="19768" custLinFactNeighborX="25341" custLinFactNeighborY="-18426">
        <dgm:presLayoutVars>
          <dgm:bulletEnabled val="1"/>
        </dgm:presLayoutVars>
      </dgm:prSet>
      <dgm:spPr/>
      <dgm:t>
        <a:bodyPr/>
        <a:lstStyle/>
        <a:p>
          <a:endParaRPr lang="fr-FR"/>
        </a:p>
      </dgm:t>
    </dgm:pt>
    <dgm:pt modelId="{B067ED71-AE7E-4365-AFA4-AE96E8BD5D69}" type="pres">
      <dgm:prSet presAssocID="{50DC0770-523E-4BED-B4C4-94861432C5E8}" presName="bullet5b" presStyleLbl="node1" presStyleIdx="1" presStyleCnt="5"/>
      <dgm:spPr>
        <a:solidFill>
          <a:schemeClr val="accent3"/>
        </a:solidFill>
      </dgm:spPr>
    </dgm:pt>
    <dgm:pt modelId="{8B19E900-5D77-4E05-8D45-F88ED6DEA0EF}" type="pres">
      <dgm:prSet presAssocID="{50DC0770-523E-4BED-B4C4-94861432C5E8}" presName="textBox5b" presStyleLbl="revTx" presStyleIdx="1" presStyleCnt="5">
        <dgm:presLayoutVars>
          <dgm:bulletEnabled val="1"/>
        </dgm:presLayoutVars>
      </dgm:prSet>
      <dgm:spPr/>
      <dgm:t>
        <a:bodyPr/>
        <a:lstStyle/>
        <a:p>
          <a:endParaRPr lang="fr-FR"/>
        </a:p>
      </dgm:t>
    </dgm:pt>
    <dgm:pt modelId="{18A99DA3-42AE-4F3C-9CF0-E74E837D3B98}" type="pres">
      <dgm:prSet presAssocID="{3B25A593-DAB0-4953-9861-173F4BAC702A}" presName="bullet5c" presStyleLbl="node1" presStyleIdx="2" presStyleCnt="5"/>
      <dgm:spPr>
        <a:solidFill>
          <a:schemeClr val="accent3"/>
        </a:solidFill>
      </dgm:spPr>
    </dgm:pt>
    <dgm:pt modelId="{DB4DEB40-6EBD-42AC-A04D-4487419AC010}" type="pres">
      <dgm:prSet presAssocID="{3B25A593-DAB0-4953-9861-173F4BAC702A}" presName="textBox5c" presStyleLbl="revTx" presStyleIdx="2" presStyleCnt="5">
        <dgm:presLayoutVars>
          <dgm:bulletEnabled val="1"/>
        </dgm:presLayoutVars>
      </dgm:prSet>
      <dgm:spPr/>
      <dgm:t>
        <a:bodyPr/>
        <a:lstStyle/>
        <a:p>
          <a:endParaRPr lang="fr-FR"/>
        </a:p>
      </dgm:t>
    </dgm:pt>
    <dgm:pt modelId="{0A6314A4-6364-4AF1-8229-21B0227380AA}" type="pres">
      <dgm:prSet presAssocID="{338EEFB2-1417-49F9-A571-ECEA45E08B81}" presName="bullet5d" presStyleLbl="node1" presStyleIdx="3" presStyleCnt="5"/>
      <dgm:spPr>
        <a:solidFill>
          <a:schemeClr val="accent3"/>
        </a:solidFill>
      </dgm:spPr>
    </dgm:pt>
    <dgm:pt modelId="{67CAC085-8E4F-4507-8B0F-0D377F607642}" type="pres">
      <dgm:prSet presAssocID="{338EEFB2-1417-49F9-A571-ECEA45E08B81}" presName="textBox5d" presStyleLbl="revTx" presStyleIdx="3" presStyleCnt="5">
        <dgm:presLayoutVars>
          <dgm:bulletEnabled val="1"/>
        </dgm:presLayoutVars>
      </dgm:prSet>
      <dgm:spPr/>
      <dgm:t>
        <a:bodyPr/>
        <a:lstStyle/>
        <a:p>
          <a:endParaRPr lang="fr-FR"/>
        </a:p>
      </dgm:t>
    </dgm:pt>
    <dgm:pt modelId="{6771739D-5185-4363-95D5-076BFA918C93}" type="pres">
      <dgm:prSet presAssocID="{56314508-66E2-4976-BF49-D84B584C2E73}" presName="bullet5e" presStyleLbl="node1" presStyleIdx="4" presStyleCnt="5"/>
      <dgm:spPr>
        <a:solidFill>
          <a:schemeClr val="accent3"/>
        </a:solidFill>
      </dgm:spPr>
    </dgm:pt>
    <dgm:pt modelId="{8D459448-21D6-4B7F-86A5-B74AFFAA890F}" type="pres">
      <dgm:prSet presAssocID="{56314508-66E2-4976-BF49-D84B584C2E73}" presName="textBox5e" presStyleLbl="revTx" presStyleIdx="4" presStyleCnt="5" custScaleY="16996" custLinFactNeighborX="-18763" custLinFactNeighborY="-22507">
        <dgm:presLayoutVars>
          <dgm:bulletEnabled val="1"/>
        </dgm:presLayoutVars>
      </dgm:prSet>
      <dgm:spPr/>
      <dgm:t>
        <a:bodyPr/>
        <a:lstStyle/>
        <a:p>
          <a:endParaRPr lang="fr-FR"/>
        </a:p>
      </dgm:t>
    </dgm:pt>
  </dgm:ptLst>
  <dgm:cxnLst>
    <dgm:cxn modelId="{01D32031-1577-4A16-8BE1-75FFAC698D7E}" type="presOf" srcId="{338EEFB2-1417-49F9-A571-ECEA45E08B81}" destId="{67CAC085-8E4F-4507-8B0F-0D377F607642}" srcOrd="0" destOrd="0" presId="urn:microsoft.com/office/officeart/2005/8/layout/arrow2"/>
    <dgm:cxn modelId="{06798537-4B87-41FD-BC4F-C3E648AC881A}" type="presOf" srcId="{50DC0770-523E-4BED-B4C4-94861432C5E8}" destId="{8B19E900-5D77-4E05-8D45-F88ED6DEA0EF}" srcOrd="0" destOrd="0" presId="urn:microsoft.com/office/officeart/2005/8/layout/arrow2"/>
    <dgm:cxn modelId="{E8895211-9C2A-4635-86FF-AA4C870A2EE6}" type="presOf" srcId="{56314508-66E2-4976-BF49-D84B584C2E73}" destId="{8D459448-21D6-4B7F-86A5-B74AFFAA890F}" srcOrd="0" destOrd="0" presId="urn:microsoft.com/office/officeart/2005/8/layout/arrow2"/>
    <dgm:cxn modelId="{FA0BA96A-954D-463A-9B38-C55B91AB988A}" srcId="{218D81E6-ECDF-4833-AD2D-E2116EED41CD}" destId="{8672411A-6D44-45D6-A4CA-DC59B6122244}" srcOrd="0" destOrd="0" parTransId="{EF0D5363-61B8-4A5A-AF34-6ACBBACA1400}" sibTransId="{A1FC2F1C-61D5-4F1D-83C3-261B28557B40}"/>
    <dgm:cxn modelId="{029920BB-1177-476C-956D-F872116C7DD5}" srcId="{218D81E6-ECDF-4833-AD2D-E2116EED41CD}" destId="{50DC0770-523E-4BED-B4C4-94861432C5E8}" srcOrd="1" destOrd="0" parTransId="{4E31016F-F9AD-4CB9-A76C-EFF655D8D4FD}" sibTransId="{AED0EEDB-77BD-4ED6-ADD8-36CB88963A40}"/>
    <dgm:cxn modelId="{81DA7973-19F0-48F3-A783-D631D140CDD3}" srcId="{218D81E6-ECDF-4833-AD2D-E2116EED41CD}" destId="{56314508-66E2-4976-BF49-D84B584C2E73}" srcOrd="4" destOrd="0" parTransId="{F7ED11AE-1169-4372-B647-D77883851DA9}" sibTransId="{AED007FC-9388-41A6-816E-022957AB741A}"/>
    <dgm:cxn modelId="{6BAFC9A7-74CC-4489-8618-F42454B83B4F}" type="presOf" srcId="{3B25A593-DAB0-4953-9861-173F4BAC702A}" destId="{DB4DEB40-6EBD-42AC-A04D-4487419AC010}" srcOrd="0" destOrd="0" presId="urn:microsoft.com/office/officeart/2005/8/layout/arrow2"/>
    <dgm:cxn modelId="{8842EE03-91B1-4DFA-92D1-4806577AC6BB}" srcId="{218D81E6-ECDF-4833-AD2D-E2116EED41CD}" destId="{338EEFB2-1417-49F9-A571-ECEA45E08B81}" srcOrd="3" destOrd="0" parTransId="{0CD838C3-3768-4CA3-BD15-BE02D733E341}" sibTransId="{4D97B942-913C-4275-B49A-7901669370B0}"/>
    <dgm:cxn modelId="{40CFDCB5-E3EC-40D0-8681-9894BAAB9B32}" type="presOf" srcId="{8672411A-6D44-45D6-A4CA-DC59B6122244}" destId="{796DEB10-401D-4265-BA22-BA5EEB02E264}" srcOrd="0" destOrd="0" presId="urn:microsoft.com/office/officeart/2005/8/layout/arrow2"/>
    <dgm:cxn modelId="{1B521D8E-02B9-4B38-AA48-C4DF0F2AD003}" srcId="{218D81E6-ECDF-4833-AD2D-E2116EED41CD}" destId="{3B25A593-DAB0-4953-9861-173F4BAC702A}" srcOrd="2" destOrd="0" parTransId="{F815905C-3BF3-48AD-AF73-63D5100395DD}" sibTransId="{7E238938-613B-4B64-B9DB-8C57D51B481A}"/>
    <dgm:cxn modelId="{44224650-E2A6-4BE2-A15B-3AB0127DB57E}" srcId="{218D81E6-ECDF-4833-AD2D-E2116EED41CD}" destId="{05C2A341-CC8B-42D8-ADC4-0E5F84E6DE87}" srcOrd="5" destOrd="0" parTransId="{E37A6A75-0E4F-43BD-89CA-C45CDE7AC9A4}" sibTransId="{6409BDD3-8DE2-4909-A52E-EE2A0BEB1530}"/>
    <dgm:cxn modelId="{7843A296-66DC-46E4-9840-70997F144FFE}" type="presOf" srcId="{218D81E6-ECDF-4833-AD2D-E2116EED41CD}" destId="{64B3F3F5-94BD-4717-BB41-302C34701A63}" srcOrd="0" destOrd="0" presId="urn:microsoft.com/office/officeart/2005/8/layout/arrow2"/>
    <dgm:cxn modelId="{538FDF8B-9408-4DA1-9E92-219E268108D6}" type="presParOf" srcId="{64B3F3F5-94BD-4717-BB41-302C34701A63}" destId="{3B3612BF-A2C4-4B5E-8A0E-41921FF6BB92}" srcOrd="0" destOrd="0" presId="urn:microsoft.com/office/officeart/2005/8/layout/arrow2"/>
    <dgm:cxn modelId="{581F2222-F461-4504-B082-2B65C2146863}" type="presParOf" srcId="{64B3F3F5-94BD-4717-BB41-302C34701A63}" destId="{186FEDB5-30F8-4D60-95B2-DC64E8ACED09}" srcOrd="1" destOrd="0" presId="urn:microsoft.com/office/officeart/2005/8/layout/arrow2"/>
    <dgm:cxn modelId="{C2356144-ED8C-4C1C-B6ED-78A9BFB00197}" type="presParOf" srcId="{186FEDB5-30F8-4D60-95B2-DC64E8ACED09}" destId="{B66A2ECE-0B8E-4664-B790-941F068DBBE8}" srcOrd="0" destOrd="0" presId="urn:microsoft.com/office/officeart/2005/8/layout/arrow2"/>
    <dgm:cxn modelId="{D5D19A97-2460-4143-88A1-3B90DBA68399}" type="presParOf" srcId="{186FEDB5-30F8-4D60-95B2-DC64E8ACED09}" destId="{796DEB10-401D-4265-BA22-BA5EEB02E264}" srcOrd="1" destOrd="0" presId="urn:microsoft.com/office/officeart/2005/8/layout/arrow2"/>
    <dgm:cxn modelId="{3F5534CA-6587-4302-A2ED-C7236372C7F4}" type="presParOf" srcId="{186FEDB5-30F8-4D60-95B2-DC64E8ACED09}" destId="{B067ED71-AE7E-4365-AFA4-AE96E8BD5D69}" srcOrd="2" destOrd="0" presId="urn:microsoft.com/office/officeart/2005/8/layout/arrow2"/>
    <dgm:cxn modelId="{B08B156C-D775-47F7-A842-E21A6F041995}" type="presParOf" srcId="{186FEDB5-30F8-4D60-95B2-DC64E8ACED09}" destId="{8B19E900-5D77-4E05-8D45-F88ED6DEA0EF}" srcOrd="3" destOrd="0" presId="urn:microsoft.com/office/officeart/2005/8/layout/arrow2"/>
    <dgm:cxn modelId="{28AE67B0-B3C6-433E-8877-F6BDD8506269}" type="presParOf" srcId="{186FEDB5-30F8-4D60-95B2-DC64E8ACED09}" destId="{18A99DA3-42AE-4F3C-9CF0-E74E837D3B98}" srcOrd="4" destOrd="0" presId="urn:microsoft.com/office/officeart/2005/8/layout/arrow2"/>
    <dgm:cxn modelId="{506D85F4-1123-435C-91EC-70ACBF922E44}" type="presParOf" srcId="{186FEDB5-30F8-4D60-95B2-DC64E8ACED09}" destId="{DB4DEB40-6EBD-42AC-A04D-4487419AC010}" srcOrd="5" destOrd="0" presId="urn:microsoft.com/office/officeart/2005/8/layout/arrow2"/>
    <dgm:cxn modelId="{C5509E9B-BD34-4B04-94C1-6A6F7333D0F3}" type="presParOf" srcId="{186FEDB5-30F8-4D60-95B2-DC64E8ACED09}" destId="{0A6314A4-6364-4AF1-8229-21B0227380AA}" srcOrd="6" destOrd="0" presId="urn:microsoft.com/office/officeart/2005/8/layout/arrow2"/>
    <dgm:cxn modelId="{F40DB3FA-9582-4CB6-810F-B9832147DE1E}" type="presParOf" srcId="{186FEDB5-30F8-4D60-95B2-DC64E8ACED09}" destId="{67CAC085-8E4F-4507-8B0F-0D377F607642}" srcOrd="7" destOrd="0" presId="urn:microsoft.com/office/officeart/2005/8/layout/arrow2"/>
    <dgm:cxn modelId="{85D67EDC-2A3B-431A-A8CC-A7548E2A62D2}" type="presParOf" srcId="{186FEDB5-30F8-4D60-95B2-DC64E8ACED09}" destId="{6771739D-5185-4363-95D5-076BFA918C93}" srcOrd="8" destOrd="0" presId="urn:microsoft.com/office/officeart/2005/8/layout/arrow2"/>
    <dgm:cxn modelId="{56A72FA8-611E-4616-AFE5-A3F9C9B49459}" type="presParOf" srcId="{186FEDB5-30F8-4D60-95B2-DC64E8ACED09}" destId="{8D459448-21D6-4B7F-86A5-B74AFFAA890F}"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8195DA-EF10-4D5F-A2F5-D8EAA95B20C8}">
      <dsp:nvSpPr>
        <dsp:cNvPr id="0" name=""/>
        <dsp:cNvSpPr/>
      </dsp:nvSpPr>
      <dsp:spPr>
        <a:xfrm>
          <a:off x="570513" y="545"/>
          <a:ext cx="1809238" cy="1085542"/>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Nombre de médicaments</a:t>
          </a:r>
          <a:endParaRPr lang="fr-FR" sz="1800" kern="1200" dirty="0"/>
        </a:p>
      </dsp:txBody>
      <dsp:txXfrm>
        <a:off x="570513" y="545"/>
        <a:ext cx="1809238" cy="1085542"/>
      </dsp:txXfrm>
    </dsp:sp>
    <dsp:sp modelId="{5B0E1075-A470-40D4-89B0-853A64A7B370}">
      <dsp:nvSpPr>
        <dsp:cNvPr id="0" name=""/>
        <dsp:cNvSpPr/>
      </dsp:nvSpPr>
      <dsp:spPr>
        <a:xfrm>
          <a:off x="2591088" y="21138"/>
          <a:ext cx="1809238" cy="1085542"/>
        </a:xfrm>
        <a:prstGeom prst="rect">
          <a:avLst/>
        </a:prstGeom>
        <a:solidFill>
          <a:schemeClr val="accent4">
            <a:hueOff val="304510"/>
            <a:satOff val="-5268"/>
            <a:lumOff val="-112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Nombre de prises</a:t>
          </a:r>
          <a:endParaRPr lang="fr-FR" sz="1800" kern="1200" dirty="0"/>
        </a:p>
      </dsp:txBody>
      <dsp:txXfrm>
        <a:off x="2591088" y="21138"/>
        <a:ext cx="1809238" cy="1085542"/>
      </dsp:txXfrm>
    </dsp:sp>
    <dsp:sp modelId="{3716EC87-3938-4396-8019-E3B560A33991}">
      <dsp:nvSpPr>
        <dsp:cNvPr id="0" name=""/>
        <dsp:cNvSpPr/>
      </dsp:nvSpPr>
      <dsp:spPr>
        <a:xfrm>
          <a:off x="570513" y="1267012"/>
          <a:ext cx="1809238" cy="1085542"/>
        </a:xfrm>
        <a:prstGeom prst="rect">
          <a:avLst/>
        </a:prstGeom>
        <a:solidFill>
          <a:schemeClr val="accent4">
            <a:hueOff val="609020"/>
            <a:satOff val="-10536"/>
            <a:lumOff val="-225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Contraintes liées à la prise</a:t>
          </a:r>
          <a:endParaRPr lang="fr-FR" sz="1800" kern="1200" dirty="0"/>
        </a:p>
      </dsp:txBody>
      <dsp:txXfrm>
        <a:off x="570513" y="1267012"/>
        <a:ext cx="1809238" cy="1085542"/>
      </dsp:txXfrm>
    </dsp:sp>
    <dsp:sp modelId="{137A4B03-54A8-46BB-9ADF-59C645C838E5}">
      <dsp:nvSpPr>
        <dsp:cNvPr id="0" name=""/>
        <dsp:cNvSpPr/>
      </dsp:nvSpPr>
      <dsp:spPr>
        <a:xfrm>
          <a:off x="2560674" y="1267012"/>
          <a:ext cx="1809238" cy="1085542"/>
        </a:xfrm>
        <a:prstGeom prst="rect">
          <a:avLst/>
        </a:prstGeom>
        <a:solidFill>
          <a:schemeClr val="accent4">
            <a:hueOff val="913530"/>
            <a:satOff val="-15804"/>
            <a:lumOff val="-338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Effets indésirables</a:t>
          </a:r>
          <a:endParaRPr lang="fr-FR" sz="1800" kern="1200" dirty="0"/>
        </a:p>
      </dsp:txBody>
      <dsp:txXfrm>
        <a:off x="2560674" y="1267012"/>
        <a:ext cx="1809238" cy="1085542"/>
      </dsp:txXfrm>
    </dsp:sp>
    <dsp:sp modelId="{566B6828-D742-40C0-8156-BDA49CA75827}">
      <dsp:nvSpPr>
        <dsp:cNvPr id="0" name=""/>
        <dsp:cNvSpPr/>
      </dsp:nvSpPr>
      <dsp:spPr>
        <a:xfrm>
          <a:off x="1565593" y="2533479"/>
          <a:ext cx="1809238" cy="1085542"/>
        </a:xfrm>
        <a:prstGeom prst="rect">
          <a:avLst/>
        </a:prstGeom>
        <a:solidFill>
          <a:schemeClr val="accent4">
            <a:hueOff val="1218040"/>
            <a:satOff val="-21072"/>
            <a:lumOff val="-4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Durée du traitement</a:t>
          </a:r>
          <a:endParaRPr lang="fr-FR" sz="1800" kern="1200" dirty="0"/>
        </a:p>
      </dsp:txBody>
      <dsp:txXfrm>
        <a:off x="1565593" y="2533479"/>
        <a:ext cx="1809238" cy="10855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4ED6CE-AA86-4392-B56D-382A19CBA5E6}">
      <dsp:nvSpPr>
        <dsp:cNvPr id="0" name=""/>
        <dsp:cNvSpPr/>
      </dsp:nvSpPr>
      <dsp:spPr>
        <a:xfrm>
          <a:off x="21437" y="0"/>
          <a:ext cx="2729321" cy="1170793"/>
        </a:xfrm>
        <a:prstGeom prst="roundRect">
          <a:avLst>
            <a:gd name="adj" fmla="val 10000"/>
          </a:avLst>
        </a:prstGeom>
        <a:solidFill>
          <a:srgbClr val="92D050">
            <a:alpha val="90000"/>
          </a:srgbClr>
        </a:solidFill>
        <a:ln w="55000" cap="flat" cmpd="thickThin" algn="ctr">
          <a:solidFill>
            <a:srgbClr val="00B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t>50% </a:t>
          </a:r>
          <a:r>
            <a:rPr lang="fr-FR" sz="1500" kern="1200" dirty="0" smtClean="0"/>
            <a:t>(3) des patients ont bien vécu leur « opération » de transplantation</a:t>
          </a:r>
          <a:endParaRPr lang="fr-FR" sz="1500" kern="1200" dirty="0"/>
        </a:p>
      </dsp:txBody>
      <dsp:txXfrm>
        <a:off x="21437" y="0"/>
        <a:ext cx="2729321" cy="1170793"/>
      </dsp:txXfrm>
    </dsp:sp>
    <dsp:sp modelId="{FC805319-97F5-4FA1-9B10-BF09AD70F445}">
      <dsp:nvSpPr>
        <dsp:cNvPr id="0" name=""/>
        <dsp:cNvSpPr/>
      </dsp:nvSpPr>
      <dsp:spPr>
        <a:xfrm>
          <a:off x="3384369" y="0"/>
          <a:ext cx="3450789" cy="1170402"/>
        </a:xfrm>
        <a:prstGeom prst="roundRect">
          <a:avLst>
            <a:gd name="adj" fmla="val 10000"/>
          </a:avLst>
        </a:prstGeom>
        <a:solidFill>
          <a:schemeClr val="accent2">
            <a:lumMod val="60000"/>
            <a:lumOff val="40000"/>
            <a:alpha val="90000"/>
          </a:schemeClr>
        </a:solidFill>
        <a:ln w="55000" cap="flat" cmpd="thickThin"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t>50%</a:t>
          </a:r>
          <a:r>
            <a:rPr lang="fr-FR" sz="1500" kern="1200" dirty="0" smtClean="0"/>
            <a:t> (3) des patients, ont eu une période d’avant greffe et un début de « post-greffe » assez difficile</a:t>
          </a:r>
          <a:endParaRPr lang="fr-FR" sz="1500" kern="1200" dirty="0"/>
        </a:p>
      </dsp:txBody>
      <dsp:txXfrm>
        <a:off x="3384369" y="0"/>
        <a:ext cx="3450789" cy="1170402"/>
      </dsp:txXfrm>
    </dsp:sp>
    <dsp:sp modelId="{A10DB45C-72B7-4D0C-9714-4428A46DA181}">
      <dsp:nvSpPr>
        <dsp:cNvPr id="0" name=""/>
        <dsp:cNvSpPr/>
      </dsp:nvSpPr>
      <dsp:spPr>
        <a:xfrm>
          <a:off x="2997244" y="4039031"/>
          <a:ext cx="667032" cy="667032"/>
        </a:xfrm>
        <a:prstGeom prst="triangle">
          <a:avLst/>
        </a:prstGeom>
        <a:solidFill>
          <a:schemeClr val="accent1">
            <a:lumMod val="60000"/>
            <a:lumOff val="4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FFB605-AEC4-4201-A39F-3D0F27C22716}">
      <dsp:nvSpPr>
        <dsp:cNvPr id="0" name=""/>
        <dsp:cNvSpPr/>
      </dsp:nvSpPr>
      <dsp:spPr>
        <a:xfrm>
          <a:off x="1329662" y="3759767"/>
          <a:ext cx="4002196" cy="270370"/>
        </a:xfrm>
        <a:prstGeom prst="rect">
          <a:avLst/>
        </a:prstGeom>
        <a:solidFill>
          <a:schemeClr val="accent1">
            <a:lumMod val="60000"/>
            <a:lumOff val="40000"/>
            <a:alpha val="9000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C0960-B6FD-4538-BBBB-62C8AD595D59}">
      <dsp:nvSpPr>
        <dsp:cNvPr id="0" name=""/>
        <dsp:cNvSpPr/>
      </dsp:nvSpPr>
      <dsp:spPr>
        <a:xfrm>
          <a:off x="3147992" y="2612178"/>
          <a:ext cx="3867882" cy="1060228"/>
        </a:xfrm>
        <a:prstGeom prst="roundRect">
          <a:avLst/>
        </a:prstGeom>
        <a:solidFill>
          <a:schemeClr val="accent2">
            <a:lumMod val="40000"/>
            <a:lumOff val="60000"/>
          </a:schemeClr>
        </a:solidFill>
        <a:ln w="55000" cap="flat" cmpd="thickThin"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i="1" kern="1200" dirty="0" smtClean="0">
              <a:solidFill>
                <a:schemeClr val="tx1"/>
              </a:solidFill>
            </a:rPr>
            <a:t>« Ma famille et moi nous n’avons pas été suffisamment informés et préparés avant la greffe » </a:t>
          </a:r>
          <a:endParaRPr lang="fr-FR" sz="1500" kern="1200" dirty="0">
            <a:solidFill>
              <a:schemeClr val="tx1"/>
            </a:solidFill>
          </a:endParaRPr>
        </a:p>
      </dsp:txBody>
      <dsp:txXfrm>
        <a:off x="3147992" y="2612178"/>
        <a:ext cx="3867882" cy="1060228"/>
      </dsp:txXfrm>
    </dsp:sp>
    <dsp:sp modelId="{60EC914F-3807-4F94-B5F3-85EF6790A14E}">
      <dsp:nvSpPr>
        <dsp:cNvPr id="0" name=""/>
        <dsp:cNvSpPr/>
      </dsp:nvSpPr>
      <dsp:spPr>
        <a:xfrm>
          <a:off x="3183219" y="1383369"/>
          <a:ext cx="3801558" cy="1136911"/>
        </a:xfrm>
        <a:prstGeom prst="roundRect">
          <a:avLst/>
        </a:prstGeom>
        <a:solidFill>
          <a:schemeClr val="accent2">
            <a:lumMod val="40000"/>
            <a:lumOff val="60000"/>
          </a:schemeClr>
        </a:solidFill>
        <a:ln w="55000" cap="flat" cmpd="thickThin"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i="1" kern="1200" dirty="0" smtClean="0">
              <a:solidFill>
                <a:schemeClr val="tx1"/>
              </a:solidFill>
            </a:rPr>
            <a:t>« C’est la période d’avant greffe qui a été le plus dur physiquement et psychologiquement pour ma famille et moi »</a:t>
          </a:r>
          <a:endParaRPr lang="fr-FR" sz="1500" kern="1200" dirty="0">
            <a:solidFill>
              <a:schemeClr val="tx1"/>
            </a:solidFill>
          </a:endParaRPr>
        </a:p>
      </dsp:txBody>
      <dsp:txXfrm>
        <a:off x="3183219" y="1383369"/>
        <a:ext cx="3801558" cy="1136911"/>
      </dsp:txXfrm>
    </dsp:sp>
    <dsp:sp modelId="{5BAC790A-DDF5-45B2-BF18-20DD10857E51}">
      <dsp:nvSpPr>
        <dsp:cNvPr id="0" name=""/>
        <dsp:cNvSpPr/>
      </dsp:nvSpPr>
      <dsp:spPr>
        <a:xfrm>
          <a:off x="283132" y="2641435"/>
          <a:ext cx="2186800" cy="942517"/>
        </a:xfrm>
        <a:prstGeom prst="roundRect">
          <a:avLst/>
        </a:prstGeom>
        <a:solidFill>
          <a:srgbClr val="6FE38D"/>
        </a:solidFill>
        <a:ln w="55000" cap="flat" cmpd="thickThin"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bg2">
                  <a:lumMod val="25000"/>
                </a:schemeClr>
              </a:solidFill>
            </a:rPr>
            <a:t>« </a:t>
          </a:r>
          <a:r>
            <a:rPr lang="fr-FR" sz="1600" i="1" kern="1200" dirty="0" smtClean="0">
              <a:solidFill>
                <a:schemeClr val="bg2">
                  <a:lumMod val="25000"/>
                </a:schemeClr>
              </a:solidFill>
            </a:rPr>
            <a:t>Résultat parfait </a:t>
          </a:r>
          <a:r>
            <a:rPr lang="fr-FR" sz="1600" kern="1200" dirty="0" smtClean="0">
              <a:solidFill>
                <a:schemeClr val="bg2">
                  <a:lumMod val="25000"/>
                </a:schemeClr>
              </a:solidFill>
            </a:rPr>
            <a:t>»</a:t>
          </a:r>
          <a:endParaRPr lang="fr-FR" sz="1600" kern="1200" dirty="0">
            <a:solidFill>
              <a:schemeClr val="bg2">
                <a:lumMod val="25000"/>
              </a:schemeClr>
            </a:solidFill>
          </a:endParaRPr>
        </a:p>
      </dsp:txBody>
      <dsp:txXfrm>
        <a:off x="283132" y="2641435"/>
        <a:ext cx="2186800" cy="942517"/>
      </dsp:txXfrm>
    </dsp:sp>
    <dsp:sp modelId="{CA078E12-9759-4D6C-A675-F85CE8CE27DA}">
      <dsp:nvSpPr>
        <dsp:cNvPr id="0" name=""/>
        <dsp:cNvSpPr/>
      </dsp:nvSpPr>
      <dsp:spPr>
        <a:xfrm>
          <a:off x="171287" y="1340127"/>
          <a:ext cx="2357277" cy="1138402"/>
        </a:xfrm>
        <a:prstGeom prst="roundRect">
          <a:avLst/>
        </a:prstGeom>
        <a:solidFill>
          <a:srgbClr val="6FE38D"/>
        </a:solidFill>
        <a:ln w="55000" cap="flat" cmpd="thickThin"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bg2">
                  <a:lumMod val="25000"/>
                </a:schemeClr>
              </a:solidFill>
            </a:rPr>
            <a:t>« </a:t>
          </a:r>
          <a:r>
            <a:rPr lang="fr-FR" sz="1600" i="1" kern="1200" dirty="0" smtClean="0">
              <a:solidFill>
                <a:schemeClr val="bg2">
                  <a:lumMod val="25000"/>
                </a:schemeClr>
              </a:solidFill>
            </a:rPr>
            <a:t>grand changement évident</a:t>
          </a:r>
          <a:r>
            <a:rPr lang="fr-FR" sz="1600" kern="1200" dirty="0" smtClean="0">
              <a:solidFill>
                <a:schemeClr val="bg2">
                  <a:lumMod val="25000"/>
                </a:schemeClr>
              </a:solidFill>
            </a:rPr>
            <a:t> »</a:t>
          </a:r>
          <a:endParaRPr lang="fr-FR" sz="1600" kern="1200" dirty="0">
            <a:solidFill>
              <a:schemeClr val="bg2">
                <a:lumMod val="25000"/>
              </a:schemeClr>
            </a:solidFill>
          </a:endParaRPr>
        </a:p>
      </dsp:txBody>
      <dsp:txXfrm>
        <a:off x="171287" y="1340127"/>
        <a:ext cx="2357277" cy="11384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34B0E7-7881-4106-B609-8763A9AAAC47}">
      <dsp:nvSpPr>
        <dsp:cNvPr id="0" name=""/>
        <dsp:cNvSpPr/>
      </dsp:nvSpPr>
      <dsp:spPr>
        <a:xfrm>
          <a:off x="828091" y="0"/>
          <a:ext cx="4320480" cy="4320480"/>
        </a:xfrm>
        <a:prstGeom prst="triangle">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64DE5-5153-4096-84E3-582B7908D8B1}">
      <dsp:nvSpPr>
        <dsp:cNvPr id="0" name=""/>
        <dsp:cNvSpPr/>
      </dsp:nvSpPr>
      <dsp:spPr>
        <a:xfrm>
          <a:off x="2988331" y="432469"/>
          <a:ext cx="2808312" cy="76789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1- Heure de prise</a:t>
          </a:r>
          <a:endParaRPr lang="fr-FR" sz="2000" kern="1200" dirty="0"/>
        </a:p>
      </dsp:txBody>
      <dsp:txXfrm>
        <a:off x="2988331" y="432469"/>
        <a:ext cx="2808312" cy="767897"/>
      </dsp:txXfrm>
    </dsp:sp>
    <dsp:sp modelId="{D22B839A-D79E-47A6-B07C-CA62C1194BF4}">
      <dsp:nvSpPr>
        <dsp:cNvPr id="0" name=""/>
        <dsp:cNvSpPr/>
      </dsp:nvSpPr>
      <dsp:spPr>
        <a:xfrm>
          <a:off x="2988331" y="1296354"/>
          <a:ext cx="2808312" cy="76789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2- Effets indésirables</a:t>
          </a:r>
          <a:endParaRPr lang="fr-FR" sz="2000" kern="1200" dirty="0"/>
        </a:p>
      </dsp:txBody>
      <dsp:txXfrm>
        <a:off x="2988331" y="1296354"/>
        <a:ext cx="2808312" cy="767897"/>
      </dsp:txXfrm>
    </dsp:sp>
    <dsp:sp modelId="{289D4082-3481-4B6E-9546-A7E2686F74CC}">
      <dsp:nvSpPr>
        <dsp:cNvPr id="0" name=""/>
        <dsp:cNvSpPr/>
      </dsp:nvSpPr>
      <dsp:spPr>
        <a:xfrm>
          <a:off x="2988331" y="2160240"/>
          <a:ext cx="2808312" cy="76789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3- Suivi biologique</a:t>
          </a:r>
          <a:endParaRPr lang="fr-FR" sz="2000" kern="1200" dirty="0"/>
        </a:p>
      </dsp:txBody>
      <dsp:txXfrm>
        <a:off x="2988331" y="2160240"/>
        <a:ext cx="2808312" cy="767897"/>
      </dsp:txXfrm>
    </dsp:sp>
    <dsp:sp modelId="{1BB7F035-C367-4634-9D26-0D5471D83CDE}">
      <dsp:nvSpPr>
        <dsp:cNvPr id="0" name=""/>
        <dsp:cNvSpPr/>
      </dsp:nvSpPr>
      <dsp:spPr>
        <a:xfrm>
          <a:off x="2988331" y="3024125"/>
          <a:ext cx="2808312" cy="76789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4- Nombre de prises par jour</a:t>
          </a:r>
          <a:endParaRPr lang="fr-FR" sz="2000" kern="1200" dirty="0"/>
        </a:p>
      </dsp:txBody>
      <dsp:txXfrm>
        <a:off x="2988331" y="3024125"/>
        <a:ext cx="2808312" cy="7678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63ADFA-0020-4B56-9B06-10A3FC47EA64}">
      <dsp:nvSpPr>
        <dsp:cNvPr id="0" name=""/>
        <dsp:cNvSpPr/>
      </dsp:nvSpPr>
      <dsp:spPr>
        <a:xfrm>
          <a:off x="267942" y="0"/>
          <a:ext cx="7737272" cy="4835795"/>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C2DD3-1E44-4E43-9FB5-226BC5A98F7D}">
      <dsp:nvSpPr>
        <dsp:cNvPr id="0" name=""/>
        <dsp:cNvSpPr/>
      </dsp:nvSpPr>
      <dsp:spPr>
        <a:xfrm>
          <a:off x="648071" y="4019282"/>
          <a:ext cx="177957" cy="177957"/>
        </a:xfrm>
        <a:prstGeom prst="ellipse">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81B02-A03E-48EA-A080-2860AADE0220}">
      <dsp:nvSpPr>
        <dsp:cNvPr id="0" name=""/>
        <dsp:cNvSpPr/>
      </dsp:nvSpPr>
      <dsp:spPr>
        <a:xfrm>
          <a:off x="578921" y="4317069"/>
          <a:ext cx="1802595" cy="445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96" tIns="0" rIns="0" bIns="0" numCol="1" spcCol="1270" anchor="t" anchorCtr="0">
          <a:noAutofit/>
        </a:bodyPr>
        <a:lstStyle/>
        <a:p>
          <a:pPr lvl="0" algn="l" defTabSz="711200">
            <a:lnSpc>
              <a:spcPct val="90000"/>
            </a:lnSpc>
            <a:spcBef>
              <a:spcPct val="0"/>
            </a:spcBef>
            <a:spcAft>
              <a:spcPct val="35000"/>
            </a:spcAft>
          </a:pPr>
          <a:r>
            <a:rPr lang="fr-FR" sz="1600" b="1" kern="1200" dirty="0" smtClean="0">
              <a:solidFill>
                <a:schemeClr val="tx1"/>
              </a:solidFill>
            </a:rPr>
            <a:t>Bilan pré-greffe en pneumologie</a:t>
          </a:r>
          <a:endParaRPr lang="fr-FR" sz="1600" b="1" kern="1200" dirty="0">
            <a:solidFill>
              <a:schemeClr val="tx1"/>
            </a:solidFill>
          </a:endParaRPr>
        </a:p>
      </dsp:txBody>
      <dsp:txXfrm>
        <a:off x="578921" y="4317069"/>
        <a:ext cx="1802595" cy="445025"/>
      </dsp:txXfrm>
    </dsp:sp>
    <dsp:sp modelId="{26499823-8BA0-4EAD-B7C0-893164F2700F}">
      <dsp:nvSpPr>
        <dsp:cNvPr id="0" name=""/>
        <dsp:cNvSpPr/>
      </dsp:nvSpPr>
      <dsp:spPr>
        <a:xfrm>
          <a:off x="1125699" y="3360945"/>
          <a:ext cx="278541" cy="278541"/>
        </a:xfrm>
        <a:prstGeom prst="ellipse">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5A5B8-1EDA-4279-992A-27EB33CEB23E}">
      <dsp:nvSpPr>
        <dsp:cNvPr id="0" name=""/>
        <dsp:cNvSpPr/>
      </dsp:nvSpPr>
      <dsp:spPr>
        <a:xfrm>
          <a:off x="1129005" y="3784086"/>
          <a:ext cx="2066399" cy="31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94" tIns="0" rIns="0" bIns="0" numCol="1" spcCol="1270" anchor="t" anchorCtr="0">
          <a:noAutofit/>
        </a:bodyPr>
        <a:lstStyle/>
        <a:p>
          <a:pPr lvl="0" algn="l" defTabSz="711200">
            <a:lnSpc>
              <a:spcPct val="90000"/>
            </a:lnSpc>
            <a:spcBef>
              <a:spcPct val="0"/>
            </a:spcBef>
            <a:spcAft>
              <a:spcPct val="35000"/>
            </a:spcAft>
          </a:pPr>
          <a:r>
            <a:rPr lang="fr-FR" sz="1600" b="1" kern="1200" dirty="0" smtClean="0"/>
            <a:t>Transplantation</a:t>
          </a:r>
          <a:endParaRPr lang="fr-FR" sz="1600" b="1" kern="1200" dirty="0"/>
        </a:p>
      </dsp:txBody>
      <dsp:txXfrm>
        <a:off x="1129005" y="3784086"/>
        <a:ext cx="2066399" cy="315418"/>
      </dsp:txXfrm>
    </dsp:sp>
    <dsp:sp modelId="{E105BDBC-A31A-4D3B-99B6-48F411BD5018}">
      <dsp:nvSpPr>
        <dsp:cNvPr id="0" name=""/>
        <dsp:cNvSpPr/>
      </dsp:nvSpPr>
      <dsp:spPr>
        <a:xfrm>
          <a:off x="1840729" y="2716196"/>
          <a:ext cx="371389" cy="371389"/>
        </a:xfrm>
        <a:prstGeom prst="ellipse">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DF434-5C73-4B67-A985-168E2A973AE6}">
      <dsp:nvSpPr>
        <dsp:cNvPr id="0" name=""/>
        <dsp:cNvSpPr/>
      </dsp:nvSpPr>
      <dsp:spPr>
        <a:xfrm>
          <a:off x="1794980" y="3263609"/>
          <a:ext cx="2090700" cy="39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91" tIns="0" rIns="0" bIns="0" numCol="1" spcCol="1270" anchor="t" anchorCtr="0">
          <a:noAutofit/>
        </a:bodyPr>
        <a:lstStyle/>
        <a:p>
          <a:pPr lvl="0" algn="l" defTabSz="711200">
            <a:lnSpc>
              <a:spcPct val="90000"/>
            </a:lnSpc>
            <a:spcBef>
              <a:spcPct val="0"/>
            </a:spcBef>
            <a:spcAft>
              <a:spcPct val="35000"/>
            </a:spcAft>
          </a:pPr>
          <a:r>
            <a:rPr lang="fr-FR" sz="1600" b="1" kern="1200" dirty="0" smtClean="0"/>
            <a:t>Post-op immédiat en réanimation</a:t>
          </a:r>
        </a:p>
      </dsp:txBody>
      <dsp:txXfrm>
        <a:off x="1794980" y="3263609"/>
        <a:ext cx="2090700" cy="391704"/>
      </dsp:txXfrm>
    </dsp:sp>
    <dsp:sp modelId="{BF62E097-E984-41B6-AF7C-83F3FA7BAF57}">
      <dsp:nvSpPr>
        <dsp:cNvPr id="0" name=""/>
        <dsp:cNvSpPr/>
      </dsp:nvSpPr>
      <dsp:spPr>
        <a:xfrm>
          <a:off x="2760004" y="2096021"/>
          <a:ext cx="479710" cy="479710"/>
        </a:xfrm>
        <a:prstGeom prst="ellipse">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A4A815-3E15-455E-AC21-062AF724DCB8}">
      <dsp:nvSpPr>
        <dsp:cNvPr id="0" name=""/>
        <dsp:cNvSpPr/>
      </dsp:nvSpPr>
      <dsp:spPr>
        <a:xfrm>
          <a:off x="2816282" y="2655529"/>
          <a:ext cx="2635206" cy="857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89" tIns="0" rIns="0" bIns="0" numCol="1" spcCol="1270" anchor="t" anchorCtr="0">
          <a:noAutofit/>
        </a:bodyPr>
        <a:lstStyle/>
        <a:p>
          <a:pPr lvl="0" algn="l" defTabSz="711200">
            <a:lnSpc>
              <a:spcPct val="90000"/>
            </a:lnSpc>
            <a:spcBef>
              <a:spcPct val="0"/>
            </a:spcBef>
            <a:spcAft>
              <a:spcPct val="35000"/>
            </a:spcAft>
          </a:pPr>
          <a:r>
            <a:rPr lang="fr-FR" sz="1600" b="1" kern="1200" dirty="0" smtClean="0"/>
            <a:t>Post-op en secteur de </a:t>
          </a:r>
          <a:r>
            <a:rPr lang="fr-FR" sz="1600" b="1" kern="1200" dirty="0" err="1" smtClean="0"/>
            <a:t>chir</a:t>
          </a:r>
          <a:r>
            <a:rPr lang="fr-FR" sz="1600" b="1" kern="1200" dirty="0" smtClean="0"/>
            <a:t> thoracique</a:t>
          </a:r>
        </a:p>
      </dsp:txBody>
      <dsp:txXfrm>
        <a:off x="2816282" y="2655529"/>
        <a:ext cx="2635206" cy="857396"/>
      </dsp:txXfrm>
    </dsp:sp>
    <dsp:sp modelId="{4E7EC326-8CC9-4633-9A34-BBF83E84A099}">
      <dsp:nvSpPr>
        <dsp:cNvPr id="0" name=""/>
        <dsp:cNvSpPr/>
      </dsp:nvSpPr>
      <dsp:spPr>
        <a:xfrm>
          <a:off x="4146427" y="1420805"/>
          <a:ext cx="611244" cy="611244"/>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2F3E5-75B9-4FD5-9FF1-1B10A1A6FBE9}">
      <dsp:nvSpPr>
        <dsp:cNvPr id="0" name=""/>
        <dsp:cNvSpPr/>
      </dsp:nvSpPr>
      <dsp:spPr>
        <a:xfrm>
          <a:off x="3919307" y="2127232"/>
          <a:ext cx="1832882" cy="417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86" tIns="0" rIns="0" bIns="0" numCol="1" spcCol="1270" anchor="t" anchorCtr="0">
          <a:noAutofit/>
        </a:bodyPr>
        <a:lstStyle/>
        <a:p>
          <a:pPr lvl="0" algn="l" defTabSz="711200">
            <a:lnSpc>
              <a:spcPct val="90000"/>
            </a:lnSpc>
            <a:spcBef>
              <a:spcPct val="0"/>
            </a:spcBef>
            <a:spcAft>
              <a:spcPct val="35000"/>
            </a:spcAft>
          </a:pPr>
          <a:r>
            <a:rPr lang="fr-FR" sz="1600" b="1" kern="1200" dirty="0" smtClean="0"/>
            <a:t>Réadaptation SSR Avicenne </a:t>
          </a:r>
        </a:p>
      </dsp:txBody>
      <dsp:txXfrm>
        <a:off x="3919307" y="2127232"/>
        <a:ext cx="1832882" cy="41730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3612BF-A2C4-4B5E-8A0E-41921FF6BB92}">
      <dsp:nvSpPr>
        <dsp:cNvPr id="0" name=""/>
        <dsp:cNvSpPr/>
      </dsp:nvSpPr>
      <dsp:spPr>
        <a:xfrm>
          <a:off x="1005530" y="0"/>
          <a:ext cx="7132939" cy="4458087"/>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A2ECE-0B8E-4664-B790-941F068DBBE8}">
      <dsp:nvSpPr>
        <dsp:cNvPr id="0" name=""/>
        <dsp:cNvSpPr/>
      </dsp:nvSpPr>
      <dsp:spPr>
        <a:xfrm>
          <a:off x="1708124" y="3315033"/>
          <a:ext cx="164057" cy="164057"/>
        </a:xfrm>
        <a:prstGeom prst="ellipse">
          <a:avLst/>
        </a:prstGeom>
        <a:solidFill>
          <a:schemeClr val="accent3"/>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DEB10-401D-4265-BA22-BA5EEB02E264}">
      <dsp:nvSpPr>
        <dsp:cNvPr id="0" name=""/>
        <dsp:cNvSpPr/>
      </dsp:nvSpPr>
      <dsp:spPr>
        <a:xfrm>
          <a:off x="1619669" y="3627198"/>
          <a:ext cx="1748963" cy="20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31" tIns="0" rIns="0" bIns="0" numCol="1" spcCol="1270" anchor="t" anchorCtr="0">
          <a:noAutofit/>
        </a:bodyPr>
        <a:lstStyle/>
        <a:p>
          <a:pPr lvl="0" algn="l" defTabSz="755650">
            <a:lnSpc>
              <a:spcPct val="90000"/>
            </a:lnSpc>
            <a:spcBef>
              <a:spcPct val="0"/>
            </a:spcBef>
            <a:spcAft>
              <a:spcPct val="35000"/>
            </a:spcAft>
          </a:pPr>
          <a:r>
            <a:rPr lang="fr-FR" sz="1700" b="1" kern="1200" dirty="0" smtClean="0"/>
            <a:t>Rdv mensuels (1</a:t>
          </a:r>
          <a:r>
            <a:rPr lang="fr-FR" sz="1700" b="1" kern="1200" baseline="30000" dirty="0" smtClean="0"/>
            <a:t>ère</a:t>
          </a:r>
          <a:r>
            <a:rPr lang="fr-FR" sz="1700" b="1" kern="1200" dirty="0" smtClean="0"/>
            <a:t> année)</a:t>
          </a:r>
          <a:endParaRPr lang="fr-FR" sz="1700" b="1" kern="1200" dirty="0"/>
        </a:p>
      </dsp:txBody>
      <dsp:txXfrm>
        <a:off x="1619669" y="3627198"/>
        <a:ext cx="1748963" cy="209743"/>
      </dsp:txXfrm>
    </dsp:sp>
    <dsp:sp modelId="{B067ED71-AE7E-4365-AFA4-AE96E8BD5D69}">
      <dsp:nvSpPr>
        <dsp:cNvPr id="0" name=""/>
        <dsp:cNvSpPr/>
      </dsp:nvSpPr>
      <dsp:spPr>
        <a:xfrm>
          <a:off x="2596175" y="2461755"/>
          <a:ext cx="256785" cy="256785"/>
        </a:xfrm>
        <a:prstGeom prst="ellipse">
          <a:avLst/>
        </a:prstGeom>
        <a:solidFill>
          <a:schemeClr val="accent3"/>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9E900-5D77-4E05-8D45-F88ED6DEA0EF}">
      <dsp:nvSpPr>
        <dsp:cNvPr id="0" name=""/>
        <dsp:cNvSpPr/>
      </dsp:nvSpPr>
      <dsp:spPr>
        <a:xfrm>
          <a:off x="2724568" y="2590148"/>
          <a:ext cx="1184067" cy="186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65" tIns="0" rIns="0" bIns="0" numCol="1" spcCol="1270" anchor="t" anchorCtr="0">
          <a:noAutofit/>
        </a:bodyPr>
        <a:lstStyle/>
        <a:p>
          <a:pPr lvl="0" algn="l" defTabSz="755650">
            <a:lnSpc>
              <a:spcPct val="90000"/>
            </a:lnSpc>
            <a:spcBef>
              <a:spcPct val="0"/>
            </a:spcBef>
            <a:spcAft>
              <a:spcPct val="35000"/>
            </a:spcAft>
          </a:pPr>
          <a:r>
            <a:rPr lang="fr-FR" sz="1700" b="1" kern="1200" dirty="0" smtClean="0"/>
            <a:t>2</a:t>
          </a:r>
          <a:r>
            <a:rPr lang="fr-FR" sz="1700" b="1" kern="1200" baseline="30000" dirty="0" smtClean="0"/>
            <a:t>ème</a:t>
          </a:r>
          <a:r>
            <a:rPr lang="fr-FR" sz="1700" b="1" kern="1200" dirty="0" smtClean="0"/>
            <a:t> rdv</a:t>
          </a:r>
          <a:endParaRPr lang="fr-FR" sz="1700" b="1" kern="1200" dirty="0"/>
        </a:p>
      </dsp:txBody>
      <dsp:txXfrm>
        <a:off x="2724568" y="2590148"/>
        <a:ext cx="1184067" cy="1867938"/>
      </dsp:txXfrm>
    </dsp:sp>
    <dsp:sp modelId="{18A99DA3-42AE-4F3C-9CF0-E74E837D3B98}">
      <dsp:nvSpPr>
        <dsp:cNvPr id="0" name=""/>
        <dsp:cNvSpPr/>
      </dsp:nvSpPr>
      <dsp:spPr>
        <a:xfrm>
          <a:off x="3737446" y="1781451"/>
          <a:ext cx="342381" cy="342381"/>
        </a:xfrm>
        <a:prstGeom prst="ellipse">
          <a:avLst/>
        </a:prstGeom>
        <a:solidFill>
          <a:schemeClr val="accent3"/>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DEB40-6EBD-42AC-A04D-4487419AC010}">
      <dsp:nvSpPr>
        <dsp:cNvPr id="0" name=""/>
        <dsp:cNvSpPr/>
      </dsp:nvSpPr>
      <dsp:spPr>
        <a:xfrm>
          <a:off x="3908636" y="1952642"/>
          <a:ext cx="1376657" cy="250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21" tIns="0" rIns="0" bIns="0" numCol="1" spcCol="1270" anchor="t" anchorCtr="0">
          <a:noAutofit/>
        </a:bodyPr>
        <a:lstStyle/>
        <a:p>
          <a:pPr lvl="0" algn="l" defTabSz="755650">
            <a:lnSpc>
              <a:spcPct val="90000"/>
            </a:lnSpc>
            <a:spcBef>
              <a:spcPct val="0"/>
            </a:spcBef>
            <a:spcAft>
              <a:spcPct val="35000"/>
            </a:spcAft>
          </a:pPr>
          <a:r>
            <a:rPr lang="fr-FR" sz="1700" b="1" kern="1200" dirty="0" smtClean="0"/>
            <a:t>3</a:t>
          </a:r>
          <a:r>
            <a:rPr lang="fr-FR" sz="1700" b="1" kern="1200" baseline="30000" dirty="0" smtClean="0"/>
            <a:t>ème</a:t>
          </a:r>
          <a:r>
            <a:rPr lang="fr-FR" sz="1700" b="1" kern="1200" dirty="0" smtClean="0"/>
            <a:t> rdv</a:t>
          </a:r>
          <a:endParaRPr lang="fr-FR" sz="1700" b="1" kern="1200" dirty="0"/>
        </a:p>
      </dsp:txBody>
      <dsp:txXfrm>
        <a:off x="3908636" y="1952642"/>
        <a:ext cx="1376657" cy="2505444"/>
      </dsp:txXfrm>
    </dsp:sp>
    <dsp:sp modelId="{0A6314A4-6364-4AF1-8229-21B0227380AA}">
      <dsp:nvSpPr>
        <dsp:cNvPr id="0" name=""/>
        <dsp:cNvSpPr/>
      </dsp:nvSpPr>
      <dsp:spPr>
        <a:xfrm>
          <a:off x="5064172" y="1250047"/>
          <a:ext cx="442242" cy="442242"/>
        </a:xfrm>
        <a:prstGeom prst="ellipse">
          <a:avLst/>
        </a:prstGeom>
        <a:solidFill>
          <a:schemeClr val="accent3"/>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AC085-8E4F-4507-8B0F-0D377F607642}">
      <dsp:nvSpPr>
        <dsp:cNvPr id="0" name=""/>
        <dsp:cNvSpPr/>
      </dsp:nvSpPr>
      <dsp:spPr>
        <a:xfrm>
          <a:off x="5285293" y="1471168"/>
          <a:ext cx="1426587" cy="2986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335" tIns="0" rIns="0" bIns="0" numCol="1" spcCol="1270" anchor="t" anchorCtr="0">
          <a:noAutofit/>
        </a:bodyPr>
        <a:lstStyle/>
        <a:p>
          <a:pPr lvl="0" algn="l" defTabSz="755650">
            <a:lnSpc>
              <a:spcPct val="90000"/>
            </a:lnSpc>
            <a:spcBef>
              <a:spcPct val="0"/>
            </a:spcBef>
            <a:spcAft>
              <a:spcPct val="35000"/>
            </a:spcAft>
          </a:pPr>
          <a:r>
            <a:rPr lang="fr-FR" sz="1700" b="1" kern="1200" dirty="0" smtClean="0"/>
            <a:t>6 mois post-greffe</a:t>
          </a:r>
          <a:endParaRPr lang="fr-FR" sz="1700" b="1" kern="1200" dirty="0"/>
        </a:p>
      </dsp:txBody>
      <dsp:txXfrm>
        <a:off x="5285293" y="1471168"/>
        <a:ext cx="1426587" cy="2986918"/>
      </dsp:txXfrm>
    </dsp:sp>
    <dsp:sp modelId="{6771739D-5185-4363-95D5-076BFA918C93}">
      <dsp:nvSpPr>
        <dsp:cNvPr id="0" name=""/>
        <dsp:cNvSpPr/>
      </dsp:nvSpPr>
      <dsp:spPr>
        <a:xfrm>
          <a:off x="6430130" y="895183"/>
          <a:ext cx="563502" cy="563502"/>
        </a:xfrm>
        <a:prstGeom prst="ellipse">
          <a:avLst/>
        </a:prstGeom>
        <a:solidFill>
          <a:schemeClr val="accent3"/>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59448-21D6-4B7F-86A5-B74AFFAA890F}">
      <dsp:nvSpPr>
        <dsp:cNvPr id="0" name=""/>
        <dsp:cNvSpPr/>
      </dsp:nvSpPr>
      <dsp:spPr>
        <a:xfrm>
          <a:off x="6444211" y="1800189"/>
          <a:ext cx="1426587" cy="557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588" tIns="0" rIns="0" bIns="0" numCol="1" spcCol="1270" anchor="t" anchorCtr="0">
          <a:noAutofit/>
        </a:bodyPr>
        <a:lstStyle/>
        <a:p>
          <a:pPr lvl="0" algn="l" defTabSz="755650">
            <a:lnSpc>
              <a:spcPct val="90000"/>
            </a:lnSpc>
            <a:spcBef>
              <a:spcPct val="0"/>
            </a:spcBef>
            <a:spcAft>
              <a:spcPct val="35000"/>
            </a:spcAft>
          </a:pPr>
          <a:r>
            <a:rPr lang="fr-FR" sz="1700" b="1" kern="1200" dirty="0" smtClean="0"/>
            <a:t>1 an post-greffe</a:t>
          </a:r>
          <a:endParaRPr lang="fr-FR" sz="1700" b="1" kern="1200" dirty="0"/>
        </a:p>
      </dsp:txBody>
      <dsp:txXfrm>
        <a:off x="6444211" y="1800189"/>
        <a:ext cx="1426587" cy="5576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440C32-9D12-4BD5-962B-C589364224E3}" type="datetimeFigureOut">
              <a:rPr lang="fr-FR" smtClean="0"/>
              <a:pPr/>
              <a:t>02/02/2017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94849-6B79-4700-9A82-D869B7D4F68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Présentation</a:t>
            </a:r>
          </a:p>
          <a:p>
            <a:pPr eaLnBrk="1" hangingPunct="1">
              <a:spcBef>
                <a:spcPct val="0"/>
              </a:spcBef>
            </a:pPr>
            <a:r>
              <a:rPr lang="fr-FR" altLang="fr-FR" dirty="0" smtClean="0"/>
              <a:t>CHU Bordeaux</a:t>
            </a:r>
          </a:p>
          <a:p>
            <a:pPr eaLnBrk="1" hangingPunct="1">
              <a:spcBef>
                <a:spcPct val="0"/>
              </a:spcBef>
            </a:pPr>
            <a:r>
              <a:rPr lang="fr-FR" altLang="fr-FR" dirty="0" smtClean="0"/>
              <a:t>Equipe centre transplant</a:t>
            </a:r>
          </a:p>
          <a:p>
            <a:pPr eaLnBrk="1" hangingPunct="1">
              <a:spcBef>
                <a:spcPct val="0"/>
              </a:spcBef>
            </a:pPr>
            <a:r>
              <a:rPr lang="fr-FR" altLang="fr-FR" dirty="0" smtClean="0"/>
              <a:t>Travail se poursuit</a:t>
            </a:r>
          </a:p>
        </p:txBody>
      </p:sp>
      <p:sp>
        <p:nvSpPr>
          <p:cNvPr id="358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0C3A2E-6C1D-4FAE-B9E6-84C31057339B}" type="slidenum">
              <a:rPr lang="fr-FR" smtClean="0"/>
              <a:pPr fontAlgn="base">
                <a:spcBef>
                  <a:spcPct val="0"/>
                </a:spcBef>
                <a:spcAft>
                  <a:spcPct val="0"/>
                </a:spcAft>
                <a:defRPr/>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19 patients</a:t>
            </a:r>
            <a:r>
              <a:rPr lang="fr-FR" baseline="0" dirty="0" smtClean="0"/>
              <a:t> greffés en 2016 qui ont pu bénéficier de ces ateliers</a:t>
            </a:r>
          </a:p>
          <a:p>
            <a:r>
              <a:rPr lang="fr-FR" baseline="0" dirty="0" smtClean="0"/>
              <a:t>Lien V/H: information PS de ville</a:t>
            </a:r>
            <a:endParaRPr lang="fr-FR" dirty="0"/>
          </a:p>
        </p:txBody>
      </p:sp>
      <p:sp>
        <p:nvSpPr>
          <p:cNvPr id="4" name="Espace réservé du numéro de diapositive 3"/>
          <p:cNvSpPr>
            <a:spLocks noGrp="1"/>
          </p:cNvSpPr>
          <p:nvPr>
            <p:ph type="sldNum" sz="quarter" idx="10"/>
          </p:nvPr>
        </p:nvSpPr>
        <p:spPr/>
        <p:txBody>
          <a:bodyPr/>
          <a:lstStyle/>
          <a:p>
            <a:fld id="{82594849-6B79-4700-9A82-D869B7D4F68C}" type="slidenum">
              <a:rPr lang="fr-FR" smtClean="0"/>
              <a:pPr/>
              <a:t>23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Ateliers totalement intégrés au parcours de soins du patient (sécuritaire + renforcement)</a:t>
            </a:r>
          </a:p>
          <a:p>
            <a:pPr eaLnBrk="1" hangingPunct="1">
              <a:spcBef>
                <a:spcPct val="0"/>
              </a:spcBef>
            </a:pPr>
            <a:endParaRPr lang="fr-FR" altLang="fr-FR" dirty="0" smtClean="0"/>
          </a:p>
          <a:p>
            <a:pPr eaLnBrk="1" hangingPunct="1">
              <a:spcBef>
                <a:spcPct val="0"/>
              </a:spcBef>
            </a:pPr>
            <a:r>
              <a:rPr lang="fr-FR" altLang="fr-FR" dirty="0" smtClean="0"/>
              <a:t>Patients greffés DE NOVO</a:t>
            </a:r>
          </a:p>
          <a:p>
            <a:pPr eaLnBrk="1" hangingPunct="1">
              <a:spcBef>
                <a:spcPct val="0"/>
              </a:spcBef>
            </a:pPr>
            <a:r>
              <a:rPr lang="fr-FR" altLang="fr-FR" dirty="0" smtClean="0"/>
              <a:t>Inclus dans le parcours de soins patients greffés. Afin de vérifier l’indication à la greffe et l’absence de contre-indications, un bilan pré greffe est réalisé en pneumologie, c’est la que le patient rencontre première fois équipe éducative.</a:t>
            </a:r>
          </a:p>
          <a:p>
            <a:pPr eaLnBrk="1" hangingPunct="1">
              <a:spcBef>
                <a:spcPct val="0"/>
              </a:spcBef>
            </a:pPr>
            <a:r>
              <a:rPr lang="fr-FR" altLang="fr-FR" dirty="0" smtClean="0"/>
              <a:t>Ateliers sécuritaires réalisés avant le retour à domicile du patient sont des ateliers individuels, qui visent à aider le patient à acquérir les compétences indispensables pour ne pas se mettre en danger une fois rentré a domicile. Par la suite, des ateliers collectifs de renforcement sont proposés aux patients.</a:t>
            </a:r>
          </a:p>
        </p:txBody>
      </p:sp>
      <p:sp>
        <p:nvSpPr>
          <p:cNvPr id="399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870DB4-489D-4F90-B378-6A94334D1EA3}" type="slidenum">
              <a:rPr lang="fr-FR" smtClean="0"/>
              <a:pPr fontAlgn="base">
                <a:spcBef>
                  <a:spcPct val="0"/>
                </a:spcBef>
                <a:spcAft>
                  <a:spcPct val="0"/>
                </a:spcAft>
                <a:defRPr/>
              </a:pPr>
              <a:t>24</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altLang="fr-FR" dirty="0" smtClean="0"/>
              <a:t>Dans une première</a:t>
            </a:r>
            <a:r>
              <a:rPr lang="fr-FR" altLang="fr-FR" baseline="0" dirty="0" smtClean="0"/>
              <a:t> partie, nous présenterons le contexte de la TP, puis nous décrirons la méthode utilisée pour l’analyse des besoins/</a:t>
            </a:r>
            <a:r>
              <a:rPr lang="fr-FR" altLang="fr-FR" baseline="0" dirty="0" err="1" smtClean="0"/>
              <a:t>ttt</a:t>
            </a:r>
            <a:r>
              <a:rPr lang="fr-FR" altLang="fr-FR" baseline="0" dirty="0" smtClean="0"/>
              <a:t> de ces patients. Nous présenterons les résultats, puis nous conclurons et évoquerons les perspectives suite à ce travail.</a:t>
            </a:r>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0767CE13-7870-4725-8206-0CB4243433EA}" type="slidenum">
              <a:rPr lang="fr-FR" smtClean="0"/>
              <a:pPr>
                <a:defRPr/>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altLang="fr-FR" dirty="0" smtClean="0"/>
              <a:t>La transplantation est indiquée pour des patients souffrant de différentes pathologies les conduisant vers une insuffisance respiratoire sévère, et dont le pronostic vital serait engagé dans les 2 ans.</a:t>
            </a:r>
          </a:p>
          <a:p>
            <a:pPr eaLnBrk="1" hangingPunct="1"/>
            <a:r>
              <a:rPr lang="fr-FR" altLang="fr-FR" dirty="0" smtClean="0"/>
              <a:t>On peut distinguer les patients transplantés</a:t>
            </a:r>
            <a:r>
              <a:rPr lang="fr-FR" altLang="fr-FR" baseline="0" dirty="0" smtClean="0"/>
              <a:t> dans une indication de mucoviscidose : i</a:t>
            </a:r>
            <a:r>
              <a:rPr lang="fr-FR" altLang="fr-FR" dirty="0" smtClean="0"/>
              <a:t>ls sont généralement plus jeunes au moment de la transplantation (moins de 35 ans), et ont dû apprendre à vivre avec une maladie chronique depuis leur enfance. Ils sont habitués à prendre de nombreux médicaments, et après la greffe la quantité de soins à réaliser (notamment la kinésithérapie respiratoire) et de médicaments à avaler est souvent bien moindre. Leur qualité de vie est donc considérablement améliorée et la greffe est fréquemment vécue comme une libération, qui leur permet de vivre « comme tout le monde ». Ils ont également déjà bénéficié d’actions éducatives au sein des CRCM.</a:t>
            </a:r>
          </a:p>
          <a:p>
            <a:pPr eaLnBrk="1" hangingPunct="1"/>
            <a:r>
              <a:rPr lang="fr-FR" altLang="fr-FR" dirty="0" smtClean="0"/>
              <a:t>Les patients greffés dans une indication</a:t>
            </a:r>
            <a:r>
              <a:rPr lang="fr-FR" altLang="fr-FR" baseline="0" dirty="0" smtClean="0"/>
              <a:t> de BPCO, FPI ou HTAP : ils sont généralement plus âgés et n’ont encore jamais bénéficié d’une offre éducative pour certains. Avant la greffe, ils prenaient peu de médicaments, ils ont donc une expérience limitée dans la gestion des médications et peuvent se retrouver démunis en post greffe face à un traitement médicamenteux lourd et contraignant</a:t>
            </a:r>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644E26EF-6647-4300-A2BD-9CADD30EE8D0}" type="slidenum">
              <a:rPr lang="fr-FR" smtClean="0"/>
              <a:pPr>
                <a:defRPr/>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altLang="fr-FR" dirty="0" smtClean="0"/>
              <a:t>La TP = renaissance pour les</a:t>
            </a:r>
            <a:r>
              <a:rPr lang="fr-FR" altLang="fr-FR" baseline="0" dirty="0" smtClean="0"/>
              <a:t> </a:t>
            </a:r>
            <a:r>
              <a:rPr lang="fr-FR" altLang="fr-FR" baseline="0" smtClean="0"/>
              <a:t>patients mais </a:t>
            </a:r>
            <a:r>
              <a:rPr lang="fr-FR" altLang="fr-FR" smtClean="0"/>
              <a:t>demeure </a:t>
            </a:r>
            <a:r>
              <a:rPr lang="fr-FR" altLang="fr-FR" dirty="0" smtClean="0"/>
              <a:t>la plus difficile des transplantations d’organes, avec une survie estimée à 5.5 ans. Ce taux de survie, inférieur à celui des autres organes, est lié à la fréquence des complications : liées TK </a:t>
            </a:r>
            <a:r>
              <a:rPr lang="fr-FR" altLang="fr-FR" dirty="0" err="1" smtClean="0"/>
              <a:t>chir</a:t>
            </a:r>
            <a:r>
              <a:rPr lang="fr-FR" altLang="fr-FR" dirty="0" smtClean="0"/>
              <a:t> (opération lourde), risque infectieux important, et rejet. Afin de prévenir ces complications, le patient doit bénéficier d’un suivi rigoureux, </a:t>
            </a:r>
            <a:r>
              <a:rPr lang="fr-FR" altLang="fr-FR" dirty="0" err="1" smtClean="0"/>
              <a:t>etTtt</a:t>
            </a:r>
            <a:r>
              <a:rPr lang="fr-FR" altLang="fr-FR" dirty="0" smtClean="0"/>
              <a:t> immunosuppresseur qui diminue </a:t>
            </a:r>
            <a:r>
              <a:rPr lang="fr-FR" altLang="fr-FR" dirty="0" err="1" smtClean="0"/>
              <a:t>syst</a:t>
            </a:r>
            <a:r>
              <a:rPr lang="fr-FR" altLang="fr-FR" dirty="0" smtClean="0"/>
              <a:t> immunitaire et anti-infectieux.</a:t>
            </a:r>
          </a:p>
        </p:txBody>
      </p:sp>
      <p:sp>
        <p:nvSpPr>
          <p:cNvPr id="4" name="Espace réservé du numéro de diapositive 3"/>
          <p:cNvSpPr>
            <a:spLocks noGrp="1"/>
          </p:cNvSpPr>
          <p:nvPr>
            <p:ph type="sldNum" sz="quarter" idx="5"/>
          </p:nvPr>
        </p:nvSpPr>
        <p:spPr/>
        <p:txBody>
          <a:bodyPr/>
          <a:lstStyle/>
          <a:p>
            <a:pPr>
              <a:defRPr/>
            </a:pPr>
            <a:fld id="{2C3ED2B2-1086-4D01-98AF-515B328CE990}"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Nous</a:t>
            </a:r>
            <a:r>
              <a:rPr lang="fr-FR" altLang="fr-FR" baseline="0" dirty="0" smtClean="0"/>
              <a:t> nous intéresserons dans cette présentation plus particulièrement à la gestion du traitement pour les patients. </a:t>
            </a:r>
            <a:r>
              <a:rPr lang="fr-FR" altLang="fr-FR" dirty="0" smtClean="0"/>
              <a:t>Il s’agit d’un traitement à vie, qui présente de nombreux effets indésirables. Le nombre de médicaments et le nombre de prises quotidiennes sont importants, et des contraintes sont liées aux modalités de prise (</a:t>
            </a:r>
            <a:r>
              <a:rPr lang="fr-FR" altLang="fr-FR" dirty="0" err="1" smtClean="0"/>
              <a:t>tacro</a:t>
            </a:r>
            <a:r>
              <a:rPr lang="fr-FR" altLang="fr-FR" dirty="0" smtClean="0"/>
              <a:t> à jeun, </a:t>
            </a:r>
            <a:r>
              <a:rPr lang="fr-FR" altLang="fr-FR" dirty="0" err="1" smtClean="0"/>
              <a:t>cellcept</a:t>
            </a:r>
            <a:r>
              <a:rPr lang="fr-FR" altLang="fr-FR" dirty="0" smtClean="0"/>
              <a:t> pendant les repas, et les horaires de prise doivent être respectés strictement)</a:t>
            </a:r>
          </a:p>
          <a:p>
            <a:pPr eaLnBrk="1" hangingPunct="1">
              <a:spcBef>
                <a:spcPct val="0"/>
              </a:spcBef>
            </a:pPr>
            <a:r>
              <a:rPr lang="fr-FR" altLang="fr-FR" dirty="0" smtClean="0"/>
              <a:t>Impact négatif sur la qualité de vie et rend l’adhésion au traitement d’autant plus difficile.</a:t>
            </a:r>
          </a:p>
          <a:p>
            <a:pPr eaLnBrk="1" hangingPunct="1">
              <a:spcBef>
                <a:spcPct val="0"/>
              </a:spcBef>
            </a:pPr>
            <a:r>
              <a:rPr lang="fr-FR" altLang="fr-FR" dirty="0" smtClean="0"/>
              <a:t>Intérêt de l’ETP car contraintes +++ pour le patient</a:t>
            </a:r>
          </a:p>
          <a:p>
            <a:pPr eaLnBrk="1" hangingPunct="1">
              <a:spcBef>
                <a:spcPct val="0"/>
              </a:spcBef>
            </a:pPr>
            <a:r>
              <a:rPr lang="fr-FR" altLang="fr-FR" dirty="0" smtClean="0"/>
              <a:t>Afin de construire</a:t>
            </a:r>
            <a:r>
              <a:rPr lang="fr-FR" altLang="fr-FR" baseline="0" dirty="0" smtClean="0"/>
              <a:t> des ateliers « médicaments » les plus adaptés possibles aux attentes des patients, nous avons réalisé une analyse de leurs besoins.</a:t>
            </a:r>
            <a:endParaRPr lang="fr-FR" altLang="fr-FR" dirty="0" smtClean="0"/>
          </a:p>
        </p:txBody>
      </p:sp>
      <p:sp>
        <p:nvSpPr>
          <p:cNvPr id="368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312288-1A9F-4408-9228-1B55078BB7F8}" type="slidenum">
              <a:rPr lang="fr-FR" smtClean="0"/>
              <a:pPr fontAlgn="base">
                <a:spcBef>
                  <a:spcPct val="0"/>
                </a:spcBef>
                <a:spcAft>
                  <a:spcPct val="0"/>
                </a:spcAft>
                <a:defRPr/>
              </a:pPr>
              <a:t>6</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 cours consultation de suivi en HDJ de pneumologie</a:t>
            </a:r>
            <a:endParaRPr lang="fr-FR" dirty="0"/>
          </a:p>
        </p:txBody>
      </p:sp>
      <p:sp>
        <p:nvSpPr>
          <p:cNvPr id="4" name="Espace réservé du numéro de diapositive 3"/>
          <p:cNvSpPr>
            <a:spLocks noGrp="1"/>
          </p:cNvSpPr>
          <p:nvPr>
            <p:ph type="sldNum" sz="quarter" idx="10"/>
          </p:nvPr>
        </p:nvSpPr>
        <p:spPr/>
        <p:txBody>
          <a:bodyPr/>
          <a:lstStyle/>
          <a:p>
            <a:fld id="{82594849-6B79-4700-9A82-D869B7D4F68C}"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Représentations très positives</a:t>
            </a:r>
            <a:endParaRPr lang="fr-FR" dirty="0"/>
          </a:p>
        </p:txBody>
      </p:sp>
      <p:sp>
        <p:nvSpPr>
          <p:cNvPr id="4" name="Espace réservé du numéro de diapositive 3"/>
          <p:cNvSpPr>
            <a:spLocks noGrp="1"/>
          </p:cNvSpPr>
          <p:nvPr>
            <p:ph type="sldNum" sz="quarter" idx="10"/>
          </p:nvPr>
        </p:nvSpPr>
        <p:spPr/>
        <p:txBody>
          <a:bodyPr/>
          <a:lstStyle/>
          <a:p>
            <a:fld id="{82594849-6B79-4700-9A82-D869B7D4F68C}" type="slidenum">
              <a:rPr lang="fr-FR" smtClean="0"/>
              <a:pPr/>
              <a:t>14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Difficultés liées aux caractéristiques du </a:t>
            </a:r>
            <a:r>
              <a:rPr lang="fr-FR" dirty="0" err="1" smtClean="0"/>
              <a:t>ttt</a:t>
            </a:r>
            <a:r>
              <a:rPr lang="fr-FR" dirty="0" smtClean="0"/>
              <a:t> immunosuppresseur</a:t>
            </a:r>
            <a:endParaRPr lang="fr-FR" dirty="0"/>
          </a:p>
        </p:txBody>
      </p:sp>
      <p:sp>
        <p:nvSpPr>
          <p:cNvPr id="4" name="Espace réservé du numéro de diapositive 3"/>
          <p:cNvSpPr>
            <a:spLocks noGrp="1"/>
          </p:cNvSpPr>
          <p:nvPr>
            <p:ph type="sldNum" sz="quarter" idx="10"/>
          </p:nvPr>
        </p:nvSpPr>
        <p:spPr/>
        <p:txBody>
          <a:bodyPr/>
          <a:lstStyle/>
          <a:p>
            <a:fld id="{82594849-6B79-4700-9A82-D869B7D4F68C}" type="slidenum">
              <a:rPr lang="fr-FR" smtClean="0"/>
              <a:pPr/>
              <a:t>18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i="1" dirty="0" smtClean="0"/>
              <a:t>Autorisation programme septembre 2015 et Mise</a:t>
            </a:r>
            <a:r>
              <a:rPr lang="fr-FR" altLang="fr-FR" i="1" baseline="0" dirty="0" smtClean="0"/>
              <a:t> en œuvre du programme janvier 2016</a:t>
            </a:r>
          </a:p>
          <a:p>
            <a:pPr eaLnBrk="1" hangingPunct="1">
              <a:spcBef>
                <a:spcPct val="0"/>
              </a:spcBef>
            </a:pPr>
            <a:r>
              <a:rPr lang="fr-FR" altLang="fr-FR" i="1" baseline="0" dirty="0" smtClean="0"/>
              <a:t>Ateliers sécuritaires + renforcement</a:t>
            </a:r>
            <a:endParaRPr lang="fr-FR" altLang="fr-FR" i="1" dirty="0" smtClean="0"/>
          </a:p>
        </p:txBody>
      </p:sp>
      <p:sp>
        <p:nvSpPr>
          <p:cNvPr id="389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12A712-C55C-4B9E-878E-65901D32404D}" type="slidenum">
              <a:rPr lang="fr-FR" smtClean="0"/>
              <a:pPr fontAlgn="base">
                <a:spcBef>
                  <a:spcPct val="0"/>
                </a:spcBef>
                <a:spcAft>
                  <a:spcPct val="0"/>
                </a:spcAft>
                <a:defRPr/>
              </a:pPr>
              <a:t>22</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8D3222E3-C819-4658-9613-7FB1EB1CA337}" type="datetimeFigureOut">
              <a:rPr lang="fr-FR" smtClean="0"/>
              <a:pPr/>
              <a:t>02/02/2017</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072599D9-8D80-4EF2-A5AB-8A736F52203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D3222E3-C819-4658-9613-7FB1EB1CA337}" type="datetimeFigureOut">
              <a:rPr lang="fr-FR" smtClean="0"/>
              <a:pPr/>
              <a:t>02/02/2017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72599D9-8D80-4EF2-A5AB-8A736F52203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D3222E3-C819-4658-9613-7FB1EB1CA337}" type="datetimeFigureOut">
              <a:rPr lang="fr-FR" smtClean="0"/>
              <a:pPr/>
              <a:t>02/02/2017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72599D9-8D80-4EF2-A5AB-8A736F52203C}"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370013" y="1827213"/>
            <a:ext cx="3579812"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2225" y="1827213"/>
            <a:ext cx="35814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p:txBody>
          <a:bodyPr/>
          <a:lstStyle>
            <a:lvl1pPr>
              <a:defRPr/>
            </a:lvl1pPr>
          </a:lstStyle>
          <a:p>
            <a:pPr>
              <a:defRPr/>
            </a:pPr>
            <a:endParaRPr lang="fr-FR"/>
          </a:p>
        </p:txBody>
      </p:sp>
      <p:sp>
        <p:nvSpPr>
          <p:cNvPr id="6" name="Rectangle 9"/>
          <p:cNvSpPr>
            <a:spLocks noGrp="1" noChangeArrowheads="1"/>
          </p:cNvSpPr>
          <p:nvPr>
            <p:ph type="ftr" sz="quarter" idx="11"/>
          </p:nvPr>
        </p:nvSpPr>
        <p:spPr/>
        <p:txBody>
          <a:bodyPr/>
          <a:lstStyle>
            <a:lvl1pPr>
              <a:defRPr/>
            </a:lvl1pPr>
          </a:lstStyle>
          <a:p>
            <a:pPr>
              <a:defRPr/>
            </a:pPr>
            <a:endParaRPr lang="fr-FR"/>
          </a:p>
        </p:txBody>
      </p:sp>
      <p:sp>
        <p:nvSpPr>
          <p:cNvPr id="7" name="Rectangle 10"/>
          <p:cNvSpPr>
            <a:spLocks noGrp="1" noChangeArrowheads="1"/>
          </p:cNvSpPr>
          <p:nvPr>
            <p:ph type="sldNum" sz="quarter" idx="12"/>
          </p:nvPr>
        </p:nvSpPr>
        <p:spPr/>
        <p:txBody>
          <a:bodyPr/>
          <a:lstStyle>
            <a:lvl1pPr>
              <a:defRPr/>
            </a:lvl1pPr>
          </a:lstStyle>
          <a:p>
            <a:pPr>
              <a:defRPr/>
            </a:pPr>
            <a:fld id="{CABF7EFA-733A-4DF1-B0F2-E5E483175F8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D3222E3-C819-4658-9613-7FB1EB1CA337}" type="datetimeFigureOut">
              <a:rPr lang="fr-FR" smtClean="0"/>
              <a:pPr/>
              <a:t>02/02/2017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72599D9-8D80-4EF2-A5AB-8A736F52203C}" type="slidenum">
              <a:rPr lang="fr-FR" smtClean="0"/>
              <a:pPr/>
              <a:t>‹N°›</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8D3222E3-C819-4658-9613-7FB1EB1CA337}" type="datetimeFigureOut">
              <a:rPr lang="fr-FR" smtClean="0"/>
              <a:pPr/>
              <a:t>02/02/2017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72599D9-8D80-4EF2-A5AB-8A736F52203C}"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D3222E3-C819-4658-9613-7FB1EB1CA337}" type="datetimeFigureOut">
              <a:rPr lang="fr-FR" smtClean="0"/>
              <a:pPr/>
              <a:t>02/02/2017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72599D9-8D80-4EF2-A5AB-8A736F52203C}"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8D3222E3-C819-4658-9613-7FB1EB1CA337}" type="datetimeFigureOut">
              <a:rPr lang="fr-FR" smtClean="0"/>
              <a:pPr/>
              <a:t>02/02/2017</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072599D9-8D80-4EF2-A5AB-8A736F52203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8D3222E3-C819-4658-9613-7FB1EB1CA337}" type="datetimeFigureOut">
              <a:rPr lang="fr-FR" smtClean="0"/>
              <a:pPr/>
              <a:t>02/02/2017</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072599D9-8D80-4EF2-A5AB-8A736F52203C}"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8D3222E3-C819-4658-9613-7FB1EB1CA337}" type="datetimeFigureOut">
              <a:rPr lang="fr-FR" smtClean="0"/>
              <a:pPr/>
              <a:t>02/02/2017</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072599D9-8D80-4EF2-A5AB-8A736F52203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8D3222E3-C819-4658-9613-7FB1EB1CA337}" type="datetimeFigureOut">
              <a:rPr lang="fr-FR" smtClean="0"/>
              <a:pPr/>
              <a:t>02/02/2017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72599D9-8D80-4EF2-A5AB-8A736F52203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8D3222E3-C819-4658-9613-7FB1EB1CA337}" type="datetimeFigureOut">
              <a:rPr lang="fr-FR" smtClean="0"/>
              <a:pPr/>
              <a:t>02/02/2017</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072599D9-8D80-4EF2-A5AB-8A736F52203C}"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3222E3-C819-4658-9613-7FB1EB1CA337}" type="datetimeFigureOut">
              <a:rPr lang="fr-FR" smtClean="0"/>
              <a:pPr/>
              <a:t>02/02/2017</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72599D9-8D80-4EF2-A5AB-8A736F52203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124744"/>
            <a:ext cx="7772400" cy="2160240"/>
          </a:xfrm>
        </p:spPr>
        <p:txBody>
          <a:bodyPr>
            <a:noAutofit/>
          </a:bodyPr>
          <a:lstStyle/>
          <a:p>
            <a:pPr algn="ctr"/>
            <a:r>
              <a:rPr lang="fr-FR" sz="2700" dirty="0" smtClean="0"/>
              <a:t>Education thérapeutique des patients greffés pulmonaires : Quelles sont leurs attentes vis-à-vis de leur traitement ?</a:t>
            </a:r>
            <a:br>
              <a:rPr lang="fr-FR" sz="2700" dirty="0" smtClean="0"/>
            </a:br>
            <a:r>
              <a:rPr lang="fr-FR" sz="2700" dirty="0" smtClean="0"/>
              <a:t> </a:t>
            </a:r>
            <a:br>
              <a:rPr lang="fr-FR" sz="2700" dirty="0" smtClean="0"/>
            </a:br>
            <a:r>
              <a:rPr lang="fr-FR" sz="2000" dirty="0" smtClean="0"/>
              <a:t>M. </a:t>
            </a:r>
            <a:r>
              <a:rPr lang="fr-FR" sz="2000" dirty="0" err="1" smtClean="0"/>
              <a:t>Ledroit</a:t>
            </a:r>
            <a:r>
              <a:rPr lang="fr-FR" sz="2000" dirty="0" smtClean="0"/>
              <a:t>, M. </a:t>
            </a:r>
            <a:r>
              <a:rPr lang="fr-FR" sz="2000" dirty="0" err="1" smtClean="0"/>
              <a:t>Megne</a:t>
            </a:r>
            <a:r>
              <a:rPr lang="fr-FR" sz="2000" dirty="0" smtClean="0"/>
              <a:t> </a:t>
            </a:r>
            <a:r>
              <a:rPr lang="fr-FR" sz="2000" dirty="0" err="1" smtClean="0"/>
              <a:t>Wabo</a:t>
            </a:r>
            <a:r>
              <a:rPr lang="fr-FR" sz="2000" dirty="0" smtClean="0"/>
              <a:t>, A. </a:t>
            </a:r>
            <a:r>
              <a:rPr lang="fr-FR" sz="2000" dirty="0" err="1" smtClean="0"/>
              <a:t>Berroneau</a:t>
            </a:r>
            <a:r>
              <a:rPr lang="fr-FR" sz="2000" dirty="0" smtClean="0"/>
              <a:t>, C. </a:t>
            </a:r>
            <a:r>
              <a:rPr lang="fr-FR" sz="2000" dirty="0" err="1" smtClean="0"/>
              <a:t>Dromer</a:t>
            </a:r>
            <a:r>
              <a:rPr lang="fr-FR" sz="2000" dirty="0" smtClean="0"/>
              <a:t>, J. </a:t>
            </a:r>
            <a:r>
              <a:rPr lang="fr-FR" sz="2000" dirty="0" err="1" smtClean="0"/>
              <a:t>Beretti</a:t>
            </a:r>
            <a:r>
              <a:rPr lang="fr-FR" sz="2000" dirty="0" smtClean="0"/>
              <a:t>, E. </a:t>
            </a:r>
            <a:r>
              <a:rPr lang="fr-FR" sz="2000" dirty="0" err="1" smtClean="0"/>
              <a:t>Terrenes</a:t>
            </a:r>
            <a:r>
              <a:rPr lang="fr-FR" sz="2000" dirty="0" smtClean="0"/>
              <a:t>, S. </a:t>
            </a:r>
            <a:r>
              <a:rPr lang="fr-FR" sz="2000" dirty="0" err="1" smtClean="0"/>
              <a:t>Ducongé</a:t>
            </a:r>
            <a:r>
              <a:rPr lang="fr-FR" sz="2000" dirty="0" smtClean="0"/>
              <a:t>, D. Cassin, L. </a:t>
            </a:r>
            <a:r>
              <a:rPr lang="fr-FR" sz="2000" dirty="0" err="1" smtClean="0"/>
              <a:t>Derlich</a:t>
            </a:r>
            <a:r>
              <a:rPr lang="fr-FR" sz="2000" dirty="0" smtClean="0"/>
              <a:t>, P. </a:t>
            </a:r>
            <a:r>
              <a:rPr lang="fr-FR" sz="2000" dirty="0" err="1" smtClean="0"/>
              <a:t>Lignier</a:t>
            </a:r>
            <a:r>
              <a:rPr lang="fr-FR" sz="2000" dirty="0" smtClean="0"/>
              <a:t>, AC </a:t>
            </a:r>
            <a:r>
              <a:rPr lang="fr-FR" sz="2000" dirty="0" err="1" smtClean="0"/>
              <a:t>Grangé</a:t>
            </a:r>
            <a:r>
              <a:rPr lang="fr-FR" sz="2000" dirty="0" smtClean="0"/>
              <a:t>, F. </a:t>
            </a:r>
            <a:r>
              <a:rPr lang="fr-FR" sz="2000" dirty="0" err="1" smtClean="0"/>
              <a:t>Xuereb</a:t>
            </a:r>
            <a:r>
              <a:rPr lang="fr-FR" sz="2000" dirty="0" smtClean="0"/>
              <a:t>, D. </a:t>
            </a:r>
            <a:r>
              <a:rPr lang="fr-FR" sz="2000" dirty="0" err="1" smtClean="0"/>
              <a:t>Breilh</a:t>
            </a:r>
            <a:endParaRPr lang="fr-FR" sz="2000" dirty="0"/>
          </a:p>
        </p:txBody>
      </p:sp>
      <p:sp>
        <p:nvSpPr>
          <p:cNvPr id="10243" name="Sous-titre 2"/>
          <p:cNvSpPr>
            <a:spLocks noGrp="1"/>
          </p:cNvSpPr>
          <p:nvPr>
            <p:ph type="subTitle" idx="1"/>
          </p:nvPr>
        </p:nvSpPr>
        <p:spPr>
          <a:xfrm>
            <a:off x="2627784" y="3789040"/>
            <a:ext cx="3312368" cy="1080765"/>
          </a:xfrm>
        </p:spPr>
        <p:txBody>
          <a:bodyPr>
            <a:normAutofit/>
          </a:bodyPr>
          <a:lstStyle/>
          <a:p>
            <a:pPr marR="0" algn="ctr" eaLnBrk="1" hangingPunct="1"/>
            <a:r>
              <a:rPr lang="fr-FR" altLang="fr-FR" sz="1900" dirty="0" smtClean="0"/>
              <a:t>Communication orale</a:t>
            </a:r>
          </a:p>
          <a:p>
            <a:pPr marR="0" algn="ctr" eaLnBrk="1" hangingPunct="1"/>
            <a:r>
              <a:rPr lang="fr-FR" altLang="fr-FR" sz="1900" dirty="0" smtClean="0"/>
              <a:t>Congrès de l’AFDET</a:t>
            </a:r>
          </a:p>
          <a:p>
            <a:pPr marR="0" algn="ctr" eaLnBrk="1" hangingPunct="1"/>
            <a:r>
              <a:rPr lang="fr-FR" altLang="fr-FR" sz="1900" dirty="0" smtClean="0"/>
              <a:t>2 et 3 février 2017 </a:t>
            </a:r>
          </a:p>
        </p:txBody>
      </p:sp>
      <p:pic>
        <p:nvPicPr>
          <p:cNvPr id="10244" name="Picture 2" descr="Afficher l'image d'origine"/>
          <p:cNvPicPr>
            <a:picLocks noChangeAspect="1" noChangeArrowheads="1"/>
          </p:cNvPicPr>
          <p:nvPr/>
        </p:nvPicPr>
        <p:blipFill>
          <a:blip r:embed="rId3" cstate="print"/>
          <a:srcRect/>
          <a:stretch>
            <a:fillRect/>
          </a:stretch>
        </p:blipFill>
        <p:spPr bwMode="auto">
          <a:xfrm>
            <a:off x="395288" y="5756275"/>
            <a:ext cx="1587500" cy="70008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19205" t="7287" r="65485" b="82414"/>
          <a:stretch>
            <a:fillRect/>
          </a:stretch>
        </p:blipFill>
        <p:spPr bwMode="auto">
          <a:xfrm>
            <a:off x="2555776" y="5733256"/>
            <a:ext cx="1860186" cy="747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Grille d’entretien</a:t>
            </a:r>
          </a:p>
          <a:p>
            <a:pPr lvl="1"/>
            <a:endParaRPr lang="fr-FR" dirty="0" smtClean="0"/>
          </a:p>
          <a:p>
            <a:pPr lvl="1">
              <a:buNone/>
            </a:pPr>
            <a:r>
              <a:rPr lang="fr-FR" b="1" dirty="0" smtClean="0">
                <a:solidFill>
                  <a:schemeClr val="bg2">
                    <a:lumMod val="25000"/>
                  </a:schemeClr>
                </a:solidFill>
              </a:rPr>
              <a:t>2- la greffe : vécu, représentations</a:t>
            </a:r>
          </a:p>
          <a:p>
            <a:pPr lvl="1">
              <a:buNone/>
            </a:pPr>
            <a:endParaRPr lang="fr-FR" dirty="0" smtClean="0">
              <a:solidFill>
                <a:schemeClr val="bg2">
                  <a:lumMod val="25000"/>
                </a:schemeClr>
              </a:solidFill>
            </a:endParaRPr>
          </a:p>
          <a:p>
            <a:pPr lvl="1">
              <a:buNone/>
            </a:pPr>
            <a:endParaRPr lang="fr-FR" sz="500" dirty="0" smtClean="0">
              <a:solidFill>
                <a:schemeClr val="bg2">
                  <a:lumMod val="25000"/>
                </a:schemeClr>
              </a:solidFill>
            </a:endParaRPr>
          </a:p>
          <a:p>
            <a:pPr lvl="1">
              <a:buNone/>
            </a:pPr>
            <a:r>
              <a:rPr lang="fr-FR" b="1" dirty="0" smtClean="0">
                <a:solidFill>
                  <a:schemeClr val="bg2">
                    <a:lumMod val="25000"/>
                  </a:schemeClr>
                </a:solidFill>
              </a:rPr>
              <a:t>3- les médicaments :</a:t>
            </a:r>
          </a:p>
          <a:p>
            <a:pPr lvl="1">
              <a:buNone/>
            </a:pPr>
            <a:endParaRPr lang="fr-FR" sz="1000" dirty="0" smtClean="0">
              <a:solidFill>
                <a:schemeClr val="bg2">
                  <a:lumMod val="25000"/>
                </a:schemeClr>
              </a:solidFill>
            </a:endParaRPr>
          </a:p>
          <a:p>
            <a:pPr lvl="2">
              <a:buFont typeface="Wingdings" pitchFamily="2" charset="2"/>
              <a:buChar char="Ø"/>
            </a:pPr>
            <a:r>
              <a:rPr lang="fr-FR" dirty="0" smtClean="0"/>
              <a:t> Représentations sur les médicaments</a:t>
            </a:r>
          </a:p>
          <a:p>
            <a:pPr lvl="2">
              <a:buFont typeface="Wingdings" pitchFamily="2" charset="2"/>
              <a:buChar char="Ø"/>
            </a:pPr>
            <a:r>
              <a:rPr lang="fr-FR" dirty="0" smtClean="0"/>
              <a:t> Connaissances des traitements (nom, posologie, moment de prise ?)</a:t>
            </a:r>
          </a:p>
        </p:txBody>
      </p:sp>
      <p:sp>
        <p:nvSpPr>
          <p:cNvPr id="4" name="Rectangle 3"/>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Pentagone 8"/>
          <p:cNvSpPr/>
          <p:nvPr/>
        </p:nvSpPr>
        <p:spPr>
          <a:xfrm>
            <a:off x="215900"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10" name="Chevron 9"/>
          <p:cNvSpPr/>
          <p:nvPr/>
        </p:nvSpPr>
        <p:spPr>
          <a:xfrm>
            <a:off x="1619672" y="188640"/>
            <a:ext cx="3312367"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Analyse des besoins : méthode</a:t>
            </a:r>
            <a:endParaRPr lang="fr-FR" sz="1900" b="1" dirty="0">
              <a:solidFill>
                <a:schemeClr val="tx1"/>
              </a:solidFill>
            </a:endParaRPr>
          </a:p>
        </p:txBody>
      </p:sp>
      <p:sp>
        <p:nvSpPr>
          <p:cNvPr id="11" name="Chevron 10"/>
          <p:cNvSpPr/>
          <p:nvPr/>
        </p:nvSpPr>
        <p:spPr>
          <a:xfrm>
            <a:off x="4832350" y="238125"/>
            <a:ext cx="2151063" cy="6477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Résultats</a:t>
            </a:r>
            <a:endParaRPr lang="fr-FR" sz="1700" dirty="0">
              <a:solidFill>
                <a:schemeClr val="tx1"/>
              </a:solidFill>
            </a:endParaRPr>
          </a:p>
        </p:txBody>
      </p:sp>
      <p:sp>
        <p:nvSpPr>
          <p:cNvPr id="12" name="Chevron 11"/>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481328"/>
            <a:ext cx="8363272" cy="4525963"/>
          </a:xfrm>
        </p:spPr>
        <p:txBody>
          <a:bodyPr>
            <a:normAutofit lnSpcReduction="10000"/>
          </a:bodyPr>
          <a:lstStyle/>
          <a:p>
            <a:r>
              <a:rPr lang="fr-FR" dirty="0" smtClean="0"/>
              <a:t>Grille d’entretien</a:t>
            </a:r>
          </a:p>
          <a:p>
            <a:pPr lvl="1"/>
            <a:endParaRPr lang="fr-FR" dirty="0" smtClean="0"/>
          </a:p>
          <a:p>
            <a:pPr lvl="1">
              <a:buNone/>
            </a:pPr>
            <a:r>
              <a:rPr lang="fr-FR" b="1" dirty="0" smtClean="0">
                <a:solidFill>
                  <a:schemeClr val="bg2">
                    <a:lumMod val="25000"/>
                  </a:schemeClr>
                </a:solidFill>
              </a:rPr>
              <a:t>4- Le traitement au quotidien :</a:t>
            </a:r>
          </a:p>
          <a:p>
            <a:pPr lvl="1">
              <a:buNone/>
            </a:pPr>
            <a:endParaRPr lang="fr-FR" sz="1000" b="1" dirty="0" smtClean="0">
              <a:solidFill>
                <a:schemeClr val="bg2">
                  <a:lumMod val="25000"/>
                </a:schemeClr>
              </a:solidFill>
            </a:endParaRPr>
          </a:p>
          <a:p>
            <a:pPr lvl="2">
              <a:buFont typeface="Wingdings" pitchFamily="2" charset="2"/>
              <a:buChar char="Ø"/>
            </a:pPr>
            <a:r>
              <a:rPr lang="fr-FR" dirty="0" smtClean="0"/>
              <a:t> Qu’est-ce qui est le plus difficile à gérer au quotidien ?</a:t>
            </a:r>
          </a:p>
          <a:p>
            <a:pPr lvl="2">
              <a:buFont typeface="Wingdings" pitchFamily="2" charset="2"/>
              <a:buChar char="Ø"/>
            </a:pPr>
            <a:r>
              <a:rPr lang="fr-FR" dirty="0" smtClean="0"/>
              <a:t> Vécu et gestion des effets indésirables ?</a:t>
            </a:r>
          </a:p>
          <a:p>
            <a:pPr lvl="2">
              <a:buNone/>
            </a:pPr>
            <a:endParaRPr lang="fr-FR" dirty="0" smtClean="0"/>
          </a:p>
          <a:p>
            <a:pPr lvl="1">
              <a:buNone/>
            </a:pPr>
            <a:r>
              <a:rPr lang="fr-FR" b="1" dirty="0" smtClean="0">
                <a:solidFill>
                  <a:schemeClr val="bg2">
                    <a:lumMod val="25000"/>
                  </a:schemeClr>
                </a:solidFill>
              </a:rPr>
              <a:t>5- Besoins et attentes pour un atelier centré sur les médicaments ?</a:t>
            </a:r>
          </a:p>
          <a:p>
            <a:pPr lvl="1">
              <a:buNone/>
            </a:pPr>
            <a:endParaRPr lang="fr-FR" sz="1100" b="1" dirty="0" smtClean="0">
              <a:solidFill>
                <a:schemeClr val="bg2">
                  <a:lumMod val="25000"/>
                </a:schemeClr>
              </a:solidFill>
            </a:endParaRPr>
          </a:p>
          <a:p>
            <a:pPr lvl="2">
              <a:buFont typeface="Wingdings" pitchFamily="2" charset="2"/>
              <a:buChar char="Ø"/>
            </a:pPr>
            <a:r>
              <a:rPr lang="fr-FR" dirty="0" smtClean="0"/>
              <a:t> Ateliers collectifs/individuels ?</a:t>
            </a:r>
          </a:p>
          <a:p>
            <a:pPr lvl="2">
              <a:buFont typeface="Wingdings" pitchFamily="2" charset="2"/>
              <a:buChar char="Ø"/>
            </a:pPr>
            <a:r>
              <a:rPr lang="fr-FR" dirty="0" smtClean="0"/>
              <a:t> Supports éducatifs ?</a:t>
            </a:r>
          </a:p>
          <a:p>
            <a:pPr lvl="2">
              <a:buFont typeface="Wingdings" pitchFamily="2" charset="2"/>
              <a:buChar char="Ø"/>
            </a:pPr>
            <a:r>
              <a:rPr lang="fr-FR" dirty="0" smtClean="0"/>
              <a:t> Objectifs éducatifs…</a:t>
            </a:r>
          </a:p>
          <a:p>
            <a:pPr lvl="1">
              <a:buNone/>
            </a:pPr>
            <a:endParaRPr lang="fr-FR" b="1" dirty="0" smtClean="0">
              <a:solidFill>
                <a:schemeClr val="bg2">
                  <a:lumMod val="25000"/>
                </a:schemeClr>
              </a:solidFill>
            </a:endParaRPr>
          </a:p>
        </p:txBody>
      </p:sp>
      <p:sp>
        <p:nvSpPr>
          <p:cNvPr id="4" name="Rectangle 3"/>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Pentagone 8"/>
          <p:cNvSpPr/>
          <p:nvPr/>
        </p:nvSpPr>
        <p:spPr>
          <a:xfrm>
            <a:off x="215900"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10" name="Chevron 9"/>
          <p:cNvSpPr/>
          <p:nvPr/>
        </p:nvSpPr>
        <p:spPr>
          <a:xfrm>
            <a:off x="1619672" y="188640"/>
            <a:ext cx="3312367"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Analyse des besoins : méthode</a:t>
            </a:r>
            <a:endParaRPr lang="fr-FR" sz="1900" b="1" dirty="0">
              <a:solidFill>
                <a:schemeClr val="tx1"/>
              </a:solidFill>
            </a:endParaRPr>
          </a:p>
        </p:txBody>
      </p:sp>
      <p:sp>
        <p:nvSpPr>
          <p:cNvPr id="11" name="Chevron 10"/>
          <p:cNvSpPr/>
          <p:nvPr/>
        </p:nvSpPr>
        <p:spPr>
          <a:xfrm>
            <a:off x="4832350" y="238125"/>
            <a:ext cx="2151063" cy="6477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Résultats</a:t>
            </a:r>
            <a:endParaRPr lang="fr-FR" sz="1700" dirty="0">
              <a:solidFill>
                <a:schemeClr val="tx1"/>
              </a:solidFill>
            </a:endParaRPr>
          </a:p>
        </p:txBody>
      </p:sp>
      <p:sp>
        <p:nvSpPr>
          <p:cNvPr id="12" name="Chevron 11"/>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FR" sz="2300" b="1" dirty="0" smtClean="0">
                <a:solidFill>
                  <a:schemeClr val="bg2">
                    <a:lumMod val="25000"/>
                  </a:schemeClr>
                </a:solidFill>
              </a:rPr>
              <a:t>6</a:t>
            </a:r>
            <a:r>
              <a:rPr lang="fr-FR" sz="2300" dirty="0" smtClean="0"/>
              <a:t> patients (3H + 3F)</a:t>
            </a:r>
          </a:p>
          <a:p>
            <a:r>
              <a:rPr lang="fr-FR" sz="2300" b="1" dirty="0" smtClean="0">
                <a:solidFill>
                  <a:schemeClr val="bg2">
                    <a:lumMod val="25000"/>
                  </a:schemeClr>
                </a:solidFill>
              </a:rPr>
              <a:t>Âge moyen :</a:t>
            </a:r>
            <a:r>
              <a:rPr lang="fr-FR" sz="2300" dirty="0" smtClean="0"/>
              <a:t> 52,8 ans [47 – 59]</a:t>
            </a:r>
          </a:p>
          <a:p>
            <a:r>
              <a:rPr lang="fr-FR" sz="2300" b="1" dirty="0" smtClean="0">
                <a:solidFill>
                  <a:schemeClr val="bg2">
                    <a:lumMod val="25000"/>
                  </a:schemeClr>
                </a:solidFill>
              </a:rPr>
              <a:t>Indications à la greffe variées :</a:t>
            </a:r>
            <a:endParaRPr lang="fr-FR" sz="2300" dirty="0" smtClean="0"/>
          </a:p>
          <a:p>
            <a:pPr lvl="1"/>
            <a:r>
              <a:rPr lang="fr-FR" sz="2000" dirty="0" smtClean="0"/>
              <a:t>Mucoviscidose</a:t>
            </a:r>
          </a:p>
          <a:p>
            <a:pPr lvl="1"/>
            <a:r>
              <a:rPr lang="fr-FR" sz="2000" dirty="0" smtClean="0"/>
              <a:t>BPCO </a:t>
            </a:r>
          </a:p>
          <a:p>
            <a:pPr lvl="1"/>
            <a:r>
              <a:rPr lang="fr-FR" sz="2000" dirty="0" smtClean="0"/>
              <a:t>Fibrose pulmonaire idiopathique</a:t>
            </a:r>
          </a:p>
          <a:p>
            <a:pPr lvl="1"/>
            <a:r>
              <a:rPr lang="fr-FR" sz="2000" dirty="0" smtClean="0"/>
              <a:t>HTAP idiopathique</a:t>
            </a:r>
          </a:p>
          <a:p>
            <a:pPr lvl="1"/>
            <a:r>
              <a:rPr lang="fr-FR" sz="2000" dirty="0" smtClean="0"/>
              <a:t>Dilatation des bronches</a:t>
            </a:r>
          </a:p>
          <a:p>
            <a:pPr lvl="1"/>
            <a:r>
              <a:rPr lang="fr-FR" sz="2000" dirty="0" smtClean="0"/>
              <a:t>IRC sévère post coqueluche dont l’évolution s’est faite vers un asthme à dyspnée continue compliquée de bronchectasies</a:t>
            </a:r>
          </a:p>
          <a:p>
            <a:pPr lvl="1"/>
            <a:endParaRPr lang="fr-FR" sz="2000" dirty="0" smtClean="0"/>
          </a:p>
          <a:p>
            <a:r>
              <a:rPr lang="fr-FR" sz="2300" b="1" dirty="0" smtClean="0">
                <a:solidFill>
                  <a:schemeClr val="bg2">
                    <a:lumMod val="25000"/>
                  </a:schemeClr>
                </a:solidFill>
              </a:rPr>
              <a:t>Durée moyenne entretiens </a:t>
            </a:r>
            <a:r>
              <a:rPr lang="fr-FR" sz="2300" dirty="0" smtClean="0"/>
              <a:t>: 30 minutes</a:t>
            </a:r>
          </a:p>
          <a:p>
            <a:r>
              <a:rPr lang="fr-FR" sz="2300" b="1" dirty="0" smtClean="0">
                <a:solidFill>
                  <a:schemeClr val="bg2">
                    <a:lumMod val="25000"/>
                  </a:schemeClr>
                </a:solidFill>
              </a:rPr>
              <a:t>Période de recueil l’étude </a:t>
            </a:r>
            <a:r>
              <a:rPr lang="fr-FR" sz="2300" dirty="0" smtClean="0"/>
              <a:t>: juin 2014</a:t>
            </a:r>
          </a:p>
          <a:p>
            <a:endParaRPr lang="fr-FR" sz="2400" dirty="0" smtClean="0"/>
          </a:p>
          <a:p>
            <a:pPr lvl="1">
              <a:buNone/>
            </a:pPr>
            <a:endParaRPr lang="fr-FR" sz="2000" dirty="0" smtClean="0"/>
          </a:p>
        </p:txBody>
      </p:sp>
      <p:sp>
        <p:nvSpPr>
          <p:cNvPr id="9" name="Titre 3"/>
          <p:cNvSpPr>
            <a:spLocks noGrp="1"/>
          </p:cNvSpPr>
          <p:nvPr>
            <p:ph type="title"/>
          </p:nvPr>
        </p:nvSpPr>
        <p:spPr/>
        <p:txBody>
          <a:bodyPr/>
          <a:lstStyle/>
          <a:p>
            <a:pPr eaLnBrk="1" fontAlgn="auto" hangingPunct="1">
              <a:spcAft>
                <a:spcPts val="0"/>
              </a:spcAft>
              <a:defRPr/>
            </a:pPr>
            <a:r>
              <a:rPr lang="fr-FR" sz="2800" dirty="0" smtClean="0"/>
              <a:t>III/ Résultats</a:t>
            </a:r>
            <a:endParaRPr lang="fr-FR"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196752"/>
            <a:ext cx="8229600" cy="5400600"/>
          </a:xfrm>
        </p:spPr>
        <p:txBody>
          <a:bodyPr>
            <a:normAutofit/>
          </a:bodyPr>
          <a:lstStyle/>
          <a:p>
            <a:pPr algn="just">
              <a:buNone/>
            </a:pPr>
            <a:r>
              <a:rPr lang="fr-FR" sz="2300" b="1" dirty="0" smtClean="0">
                <a:solidFill>
                  <a:schemeClr val="bg2">
                    <a:lumMod val="25000"/>
                  </a:schemeClr>
                </a:solidFill>
              </a:rPr>
              <a:t>Vécu de la greffe :</a:t>
            </a:r>
          </a:p>
          <a:p>
            <a:pPr algn="just">
              <a:buNone/>
            </a:pPr>
            <a:endParaRPr lang="fr-FR" sz="2800" dirty="0" smtClean="0"/>
          </a:p>
          <a:p>
            <a:pPr algn="just">
              <a:buFont typeface="Wingdings" pitchFamily="2" charset="2"/>
              <a:buChar char="Ø"/>
            </a:pPr>
            <a:endParaRPr lang="fr-FR" sz="2800" dirty="0" smtClean="0"/>
          </a:p>
          <a:p>
            <a:pPr algn="just">
              <a:buFont typeface="Wingdings" pitchFamily="2" charset="2"/>
              <a:buChar char="Ø"/>
            </a:pPr>
            <a:endParaRPr lang="fr-FR" sz="2800" dirty="0" smtClean="0"/>
          </a:p>
          <a:p>
            <a:pPr algn="just">
              <a:buFont typeface="Wingdings" pitchFamily="2" charset="2"/>
              <a:buChar char="Ø"/>
            </a:pPr>
            <a:endParaRPr lang="fr-FR" sz="2800" dirty="0" smtClean="0"/>
          </a:p>
          <a:p>
            <a:pPr algn="just">
              <a:buFont typeface="Wingdings" pitchFamily="2" charset="2"/>
              <a:buChar char="Ø"/>
            </a:pPr>
            <a:endParaRPr lang="fr-FR" sz="2800" dirty="0" smtClean="0"/>
          </a:p>
          <a:p>
            <a:pPr algn="just">
              <a:buFont typeface="Wingdings" pitchFamily="2" charset="2"/>
              <a:buChar char="Ø"/>
            </a:pPr>
            <a:endParaRPr lang="fr-FR" sz="2800" dirty="0" smtClean="0"/>
          </a:p>
          <a:p>
            <a:pPr algn="just">
              <a:buFont typeface="Wingdings" pitchFamily="2" charset="2"/>
              <a:buChar char="Ø"/>
            </a:pPr>
            <a:endParaRPr lang="fr-FR" sz="2800" dirty="0" smtClean="0"/>
          </a:p>
          <a:p>
            <a:endParaRPr lang="fr-FR" dirty="0" smtClean="0"/>
          </a:p>
        </p:txBody>
      </p:sp>
      <p:sp>
        <p:nvSpPr>
          <p:cNvPr id="4" name="Rectangle 3"/>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aphicFrame>
        <p:nvGraphicFramePr>
          <p:cNvPr id="9" name="Diagramme 8"/>
          <p:cNvGraphicFramePr/>
          <p:nvPr/>
        </p:nvGraphicFramePr>
        <p:xfrm>
          <a:off x="251520" y="1772816"/>
          <a:ext cx="741682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p:cNvSpPr txBox="1"/>
          <p:nvPr/>
        </p:nvSpPr>
        <p:spPr>
          <a:xfrm>
            <a:off x="4536504" y="6021288"/>
            <a:ext cx="4427984"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fr-FR" dirty="0" smtClean="0"/>
              <a:t>Malgré cette période difficile, ils sont tous satisfaits de leur greffe.</a:t>
            </a:r>
          </a:p>
        </p:txBody>
      </p:sp>
      <p:sp>
        <p:nvSpPr>
          <p:cNvPr id="11" name="Pentagone 10"/>
          <p:cNvSpPr/>
          <p:nvPr/>
        </p:nvSpPr>
        <p:spPr>
          <a:xfrm>
            <a:off x="323528"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12" name="Chevron 11"/>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13" name="Chevron 12"/>
          <p:cNvSpPr/>
          <p:nvPr/>
        </p:nvSpPr>
        <p:spPr>
          <a:xfrm>
            <a:off x="4572000" y="188640"/>
            <a:ext cx="233940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Résultats</a:t>
            </a:r>
            <a:endParaRPr lang="fr-FR" sz="1900" b="1" dirty="0">
              <a:solidFill>
                <a:schemeClr val="tx1"/>
              </a:solidFill>
            </a:endParaRPr>
          </a:p>
        </p:txBody>
      </p:sp>
      <p:sp>
        <p:nvSpPr>
          <p:cNvPr id="14" name="Chevron 13"/>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buNone/>
            </a:pPr>
            <a:r>
              <a:rPr lang="fr-FR" sz="2400" b="1" dirty="0" smtClean="0">
                <a:solidFill>
                  <a:schemeClr val="bg2">
                    <a:lumMod val="25000"/>
                  </a:schemeClr>
                </a:solidFill>
              </a:rPr>
              <a:t>Représentations de la greffe :</a:t>
            </a:r>
          </a:p>
        </p:txBody>
      </p:sp>
      <p:sp>
        <p:nvSpPr>
          <p:cNvPr id="4" name="Rectangle 3"/>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Ellipse 8"/>
          <p:cNvSpPr/>
          <p:nvPr/>
        </p:nvSpPr>
        <p:spPr>
          <a:xfrm>
            <a:off x="683568" y="3861048"/>
            <a:ext cx="2592288" cy="12241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bg2">
                    <a:lumMod val="25000"/>
                  </a:schemeClr>
                </a:solidFill>
              </a:rPr>
              <a:t>« Liberté »</a:t>
            </a:r>
            <a:endParaRPr lang="fr-FR" sz="2400" i="1" dirty="0">
              <a:solidFill>
                <a:schemeClr val="bg2">
                  <a:lumMod val="25000"/>
                </a:schemeClr>
              </a:solidFill>
            </a:endParaRPr>
          </a:p>
        </p:txBody>
      </p:sp>
      <p:sp>
        <p:nvSpPr>
          <p:cNvPr id="10" name="Ellipse 9"/>
          <p:cNvSpPr/>
          <p:nvPr/>
        </p:nvSpPr>
        <p:spPr>
          <a:xfrm>
            <a:off x="3059832" y="2276872"/>
            <a:ext cx="2808312" cy="12241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bg2">
                    <a:lumMod val="25000"/>
                  </a:schemeClr>
                </a:solidFill>
              </a:rPr>
              <a:t>« Bonheur »</a:t>
            </a:r>
            <a:endParaRPr lang="fr-FR" sz="2400" i="1" dirty="0">
              <a:solidFill>
                <a:schemeClr val="bg2">
                  <a:lumMod val="25000"/>
                </a:schemeClr>
              </a:solidFill>
            </a:endParaRPr>
          </a:p>
        </p:txBody>
      </p:sp>
      <p:sp>
        <p:nvSpPr>
          <p:cNvPr id="11" name="Ellipse 10"/>
          <p:cNvSpPr/>
          <p:nvPr/>
        </p:nvSpPr>
        <p:spPr>
          <a:xfrm>
            <a:off x="3491880" y="4797152"/>
            <a:ext cx="3528392" cy="12241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bg2">
                    <a:lumMod val="25000"/>
                  </a:schemeClr>
                </a:solidFill>
              </a:rPr>
              <a:t>« Renouveau »</a:t>
            </a:r>
          </a:p>
        </p:txBody>
      </p:sp>
      <p:sp>
        <p:nvSpPr>
          <p:cNvPr id="12" name="Ellipse 11"/>
          <p:cNvSpPr/>
          <p:nvPr/>
        </p:nvSpPr>
        <p:spPr>
          <a:xfrm>
            <a:off x="5364088" y="3356992"/>
            <a:ext cx="3491880" cy="12241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bg2">
                    <a:lumMod val="25000"/>
                  </a:schemeClr>
                </a:solidFill>
              </a:rPr>
              <a:t>« Découverte »</a:t>
            </a:r>
          </a:p>
        </p:txBody>
      </p:sp>
      <p:sp>
        <p:nvSpPr>
          <p:cNvPr id="13" name="Pentagone 12"/>
          <p:cNvSpPr/>
          <p:nvPr/>
        </p:nvSpPr>
        <p:spPr>
          <a:xfrm>
            <a:off x="323528"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14" name="Chevron 13"/>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15" name="Chevron 14"/>
          <p:cNvSpPr/>
          <p:nvPr/>
        </p:nvSpPr>
        <p:spPr>
          <a:xfrm>
            <a:off x="4572000" y="188640"/>
            <a:ext cx="233940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Résultats</a:t>
            </a:r>
            <a:endParaRPr lang="fr-FR" sz="1900" b="1" dirty="0">
              <a:solidFill>
                <a:schemeClr val="tx1"/>
              </a:solidFill>
            </a:endParaRPr>
          </a:p>
        </p:txBody>
      </p:sp>
      <p:sp>
        <p:nvSpPr>
          <p:cNvPr id="16" name="Chevron 15"/>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268760"/>
            <a:ext cx="8229600" cy="4525963"/>
          </a:xfrm>
        </p:spPr>
        <p:txBody>
          <a:bodyPr>
            <a:normAutofit/>
          </a:bodyPr>
          <a:lstStyle/>
          <a:p>
            <a:pPr>
              <a:buNone/>
            </a:pPr>
            <a:r>
              <a:rPr lang="fr-FR" sz="2400" b="1" dirty="0" smtClean="0">
                <a:solidFill>
                  <a:schemeClr val="bg2">
                    <a:lumMod val="25000"/>
                  </a:schemeClr>
                </a:solidFill>
              </a:rPr>
              <a:t>Représentations des médicaments :</a:t>
            </a:r>
          </a:p>
        </p:txBody>
      </p:sp>
      <p:sp>
        <p:nvSpPr>
          <p:cNvPr id="4" name="Rectangle 3"/>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Ellipse 8"/>
          <p:cNvSpPr/>
          <p:nvPr/>
        </p:nvSpPr>
        <p:spPr>
          <a:xfrm>
            <a:off x="395536" y="3717032"/>
            <a:ext cx="2304256" cy="12241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bg2">
                    <a:lumMod val="25000"/>
                  </a:schemeClr>
                </a:solidFill>
              </a:rPr>
              <a:t>« Font partie de la vie »</a:t>
            </a:r>
            <a:endParaRPr lang="fr-FR" sz="2400" i="1" dirty="0">
              <a:solidFill>
                <a:schemeClr val="bg2">
                  <a:lumMod val="25000"/>
                </a:schemeClr>
              </a:solidFill>
            </a:endParaRPr>
          </a:p>
        </p:txBody>
      </p:sp>
      <p:sp>
        <p:nvSpPr>
          <p:cNvPr id="10" name="Ellipse 9"/>
          <p:cNvSpPr/>
          <p:nvPr/>
        </p:nvSpPr>
        <p:spPr>
          <a:xfrm>
            <a:off x="899592" y="1988840"/>
            <a:ext cx="4104456" cy="1584176"/>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tx1"/>
                </a:solidFill>
              </a:rPr>
              <a:t>« C’est bien mais entraînent des complications »</a:t>
            </a:r>
            <a:r>
              <a:rPr lang="fr-FR" sz="2400" dirty="0" smtClean="0">
                <a:solidFill>
                  <a:schemeClr val="tx1"/>
                </a:solidFill>
              </a:rPr>
              <a:t> </a:t>
            </a:r>
            <a:endParaRPr lang="fr-FR" sz="2400" dirty="0">
              <a:solidFill>
                <a:schemeClr val="tx1"/>
              </a:solidFill>
            </a:endParaRPr>
          </a:p>
        </p:txBody>
      </p:sp>
      <p:sp>
        <p:nvSpPr>
          <p:cNvPr id="11" name="Ellipse 10"/>
          <p:cNvSpPr/>
          <p:nvPr/>
        </p:nvSpPr>
        <p:spPr>
          <a:xfrm>
            <a:off x="3059832" y="4149080"/>
            <a:ext cx="3024336" cy="1224136"/>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tx1"/>
                </a:solidFill>
              </a:rPr>
              <a:t>« Le fil qui nous tient debout »</a:t>
            </a:r>
          </a:p>
        </p:txBody>
      </p:sp>
      <p:sp>
        <p:nvSpPr>
          <p:cNvPr id="12" name="Ellipse 11"/>
          <p:cNvSpPr/>
          <p:nvPr/>
        </p:nvSpPr>
        <p:spPr>
          <a:xfrm>
            <a:off x="5220072" y="2348880"/>
            <a:ext cx="3672408" cy="1728192"/>
          </a:xfrm>
          <a:prstGeom prst="ellipse">
            <a:avLst/>
          </a:prstGeom>
          <a:solidFill>
            <a:srgbClr val="6FE38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tx1"/>
                </a:solidFill>
              </a:rPr>
              <a:t>« C’est la vie, si on ne les prend pas on peut mourir »</a:t>
            </a:r>
          </a:p>
        </p:txBody>
      </p:sp>
      <p:sp>
        <p:nvSpPr>
          <p:cNvPr id="13" name="Ellipse 12"/>
          <p:cNvSpPr/>
          <p:nvPr/>
        </p:nvSpPr>
        <p:spPr>
          <a:xfrm>
            <a:off x="6012160" y="5301208"/>
            <a:ext cx="2808312" cy="1224136"/>
          </a:xfrm>
          <a:prstGeom prst="ellipse">
            <a:avLst/>
          </a:prstGeom>
          <a:solidFill>
            <a:srgbClr val="00B050"/>
          </a:solidFill>
          <a:ln>
            <a:solidFill>
              <a:srgbClr val="003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tx1"/>
                </a:solidFill>
              </a:rPr>
              <a:t>« Ce qui nous fait être là »</a:t>
            </a:r>
          </a:p>
        </p:txBody>
      </p:sp>
      <p:sp>
        <p:nvSpPr>
          <p:cNvPr id="14" name="Pentagone 13"/>
          <p:cNvSpPr/>
          <p:nvPr/>
        </p:nvSpPr>
        <p:spPr>
          <a:xfrm>
            <a:off x="323528"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15" name="Chevron 14"/>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16" name="Chevron 15"/>
          <p:cNvSpPr/>
          <p:nvPr/>
        </p:nvSpPr>
        <p:spPr>
          <a:xfrm>
            <a:off x="4572000" y="188640"/>
            <a:ext cx="233940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Résultats</a:t>
            </a:r>
            <a:endParaRPr lang="fr-FR" sz="1900" b="1" dirty="0">
              <a:solidFill>
                <a:schemeClr val="tx1"/>
              </a:solidFill>
            </a:endParaRPr>
          </a:p>
        </p:txBody>
      </p:sp>
      <p:sp>
        <p:nvSpPr>
          <p:cNvPr id="17" name="Chevron 16"/>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412776"/>
            <a:ext cx="8229600" cy="2883776"/>
          </a:xfrm>
        </p:spPr>
        <p:txBody>
          <a:bodyPr>
            <a:normAutofit/>
          </a:bodyPr>
          <a:lstStyle/>
          <a:p>
            <a:pPr>
              <a:buNone/>
            </a:pPr>
            <a:r>
              <a:rPr lang="fr-FR" sz="2400" b="1" dirty="0" smtClean="0">
                <a:solidFill>
                  <a:schemeClr val="bg2">
                    <a:lumMod val="25000"/>
                  </a:schemeClr>
                </a:solidFill>
              </a:rPr>
              <a:t>Connaissances des médicaments :</a:t>
            </a:r>
          </a:p>
          <a:p>
            <a:pPr algn="just">
              <a:lnSpc>
                <a:spcPct val="140000"/>
              </a:lnSpc>
              <a:buFont typeface="Wingdings" pitchFamily="2" charset="2"/>
              <a:buChar char="ü"/>
            </a:pPr>
            <a:r>
              <a:rPr lang="fr-FR" sz="2200" b="1" dirty="0" smtClean="0"/>
              <a:t>83% </a:t>
            </a:r>
            <a:r>
              <a:rPr lang="fr-FR" sz="2200" dirty="0" smtClean="0"/>
              <a:t>des patients (5/6) savaient citer de façon partielle les noms de leurs immunosuppresseurs</a:t>
            </a:r>
          </a:p>
          <a:p>
            <a:pPr algn="just">
              <a:lnSpc>
                <a:spcPct val="140000"/>
              </a:lnSpc>
              <a:buFont typeface="Wingdings" pitchFamily="2" charset="2"/>
              <a:buChar char="ü"/>
            </a:pPr>
            <a:r>
              <a:rPr lang="fr-FR" sz="2200" b="1" dirty="0" smtClean="0"/>
              <a:t>1</a:t>
            </a:r>
            <a:r>
              <a:rPr lang="fr-FR" sz="2200" dirty="0" smtClean="0"/>
              <a:t> patient ne connaissait pas les noms de ses anti-rejets, mais avait son ordonnance</a:t>
            </a:r>
          </a:p>
          <a:p>
            <a:pPr>
              <a:buNone/>
            </a:pPr>
            <a:endParaRPr lang="fr-FR" sz="2800" b="1" dirty="0" smtClean="0">
              <a:solidFill>
                <a:schemeClr val="bg2">
                  <a:lumMod val="25000"/>
                </a:schemeClr>
              </a:solidFill>
            </a:endParaRPr>
          </a:p>
        </p:txBody>
      </p:sp>
      <p:sp>
        <p:nvSpPr>
          <p:cNvPr id="4" name="Rectangle 3"/>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5" name="Groupe 14"/>
          <p:cNvGrpSpPr/>
          <p:nvPr/>
        </p:nvGrpSpPr>
        <p:grpSpPr>
          <a:xfrm>
            <a:off x="395536" y="4365104"/>
            <a:ext cx="8208912" cy="1446550"/>
            <a:chOff x="395536" y="4221088"/>
            <a:chExt cx="8208912" cy="1446550"/>
          </a:xfrm>
        </p:grpSpPr>
        <p:sp>
          <p:nvSpPr>
            <p:cNvPr id="9" name="ZoneTexte 8"/>
            <p:cNvSpPr txBox="1"/>
            <p:nvPr/>
          </p:nvSpPr>
          <p:spPr>
            <a:xfrm>
              <a:off x="1547664" y="4221088"/>
              <a:ext cx="7056784" cy="1446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fr-FR" sz="2200" dirty="0" smtClean="0"/>
                <a:t>Assez bonne connaissance de leurs médicaments en général. </a:t>
              </a:r>
            </a:p>
            <a:p>
              <a:r>
                <a:rPr lang="fr-FR" sz="2200" dirty="0" smtClean="0"/>
                <a:t>Ont tous bien intégré le fait qu’ils ne pourront jamais arrêter leurs traitements.</a:t>
              </a:r>
            </a:p>
          </p:txBody>
        </p:sp>
        <p:sp>
          <p:nvSpPr>
            <p:cNvPr id="10" name="Flèche droite 9"/>
            <p:cNvSpPr/>
            <p:nvPr/>
          </p:nvSpPr>
          <p:spPr>
            <a:xfrm>
              <a:off x="395536" y="4581128"/>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Pentagone 10"/>
          <p:cNvSpPr/>
          <p:nvPr/>
        </p:nvSpPr>
        <p:spPr>
          <a:xfrm>
            <a:off x="323528"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12" name="Chevron 11"/>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13" name="Chevron 12"/>
          <p:cNvSpPr/>
          <p:nvPr/>
        </p:nvSpPr>
        <p:spPr>
          <a:xfrm>
            <a:off x="4572000" y="188640"/>
            <a:ext cx="233940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Résultats</a:t>
            </a:r>
            <a:endParaRPr lang="fr-FR" sz="1900" b="1" dirty="0">
              <a:solidFill>
                <a:schemeClr val="tx1"/>
              </a:solidFill>
            </a:endParaRPr>
          </a:p>
        </p:txBody>
      </p:sp>
      <p:sp>
        <p:nvSpPr>
          <p:cNvPr id="14" name="Chevron 13"/>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Espace réservé du contenu 1"/>
          <p:cNvSpPr>
            <a:spLocks noGrp="1"/>
          </p:cNvSpPr>
          <p:nvPr>
            <p:ph idx="1"/>
          </p:nvPr>
        </p:nvSpPr>
        <p:spPr>
          <a:xfrm>
            <a:off x="467544" y="1340768"/>
            <a:ext cx="8229600" cy="2016224"/>
          </a:xfrm>
        </p:spPr>
        <p:txBody>
          <a:bodyPr>
            <a:normAutofit fontScale="77500" lnSpcReduction="20000"/>
          </a:bodyPr>
          <a:lstStyle/>
          <a:p>
            <a:pPr>
              <a:buNone/>
            </a:pPr>
            <a:r>
              <a:rPr lang="fr-FR" sz="3000" b="1" dirty="0" smtClean="0">
                <a:solidFill>
                  <a:schemeClr val="bg2">
                    <a:lumMod val="25000"/>
                  </a:schemeClr>
                </a:solidFill>
              </a:rPr>
              <a:t>Informations reçues sur les </a:t>
            </a:r>
            <a:r>
              <a:rPr lang="fr-FR" sz="3000" b="1" dirty="0" err="1" smtClean="0">
                <a:solidFill>
                  <a:schemeClr val="bg2">
                    <a:lumMod val="25000"/>
                  </a:schemeClr>
                </a:solidFill>
              </a:rPr>
              <a:t>ttt</a:t>
            </a:r>
            <a:r>
              <a:rPr lang="fr-FR" sz="3000" b="1" dirty="0" smtClean="0">
                <a:solidFill>
                  <a:schemeClr val="bg2">
                    <a:lumMod val="25000"/>
                  </a:schemeClr>
                </a:solidFill>
              </a:rPr>
              <a:t> avant la greffe :</a:t>
            </a:r>
          </a:p>
          <a:p>
            <a:pPr>
              <a:buNone/>
            </a:pPr>
            <a:endParaRPr lang="fr-FR" sz="1400" b="1" dirty="0" smtClean="0">
              <a:solidFill>
                <a:schemeClr val="bg2">
                  <a:lumMod val="25000"/>
                </a:schemeClr>
              </a:solidFill>
            </a:endParaRPr>
          </a:p>
          <a:p>
            <a:pPr>
              <a:buFont typeface="Wingdings" pitchFamily="2" charset="2"/>
              <a:buChar char="ü"/>
            </a:pPr>
            <a:r>
              <a:rPr lang="fr-FR" b="1" dirty="0" smtClean="0"/>
              <a:t>4 patients /6  </a:t>
            </a:r>
            <a:r>
              <a:rPr lang="fr-FR" dirty="0" smtClean="0"/>
              <a:t>ont reçu des informations en pré-greffe et en ont été satisfaits</a:t>
            </a:r>
          </a:p>
          <a:p>
            <a:pPr>
              <a:buFont typeface="Wingdings" pitchFamily="2" charset="2"/>
              <a:buChar char="ü"/>
            </a:pPr>
            <a:r>
              <a:rPr lang="fr-FR" dirty="0" smtClean="0"/>
              <a:t>1 patient a reçu les infos en pré-greffe mais a jugé insuffisant</a:t>
            </a:r>
          </a:p>
          <a:p>
            <a:pPr>
              <a:buFont typeface="Wingdings" pitchFamily="2" charset="2"/>
              <a:buChar char="ü"/>
            </a:pPr>
            <a:r>
              <a:rPr lang="fr-FR" dirty="0" smtClean="0"/>
              <a:t>1 patient n’a pas souhaité avoir des infos.</a:t>
            </a:r>
          </a:p>
          <a:p>
            <a:pPr>
              <a:buNone/>
            </a:pPr>
            <a:endParaRPr lang="fr-FR" sz="3000" dirty="0" smtClean="0"/>
          </a:p>
        </p:txBody>
      </p:sp>
      <p:sp>
        <p:nvSpPr>
          <p:cNvPr id="4" name="Pentagone 3"/>
          <p:cNvSpPr/>
          <p:nvPr/>
        </p:nvSpPr>
        <p:spPr>
          <a:xfrm>
            <a:off x="323528"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5" name="Chevron 4"/>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6" name="Chevron 5"/>
          <p:cNvSpPr/>
          <p:nvPr/>
        </p:nvSpPr>
        <p:spPr>
          <a:xfrm>
            <a:off x="4572000" y="188640"/>
            <a:ext cx="233940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Résultats</a:t>
            </a:r>
            <a:endParaRPr lang="fr-FR" sz="1900" b="1" dirty="0">
              <a:solidFill>
                <a:schemeClr val="tx1"/>
              </a:solidFill>
            </a:endParaRPr>
          </a:p>
        </p:txBody>
      </p:sp>
      <p:sp>
        <p:nvSpPr>
          <p:cNvPr id="7" name="Chevron 6"/>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
        <p:nvSpPr>
          <p:cNvPr id="9" name="Espace réservé du contenu 1"/>
          <p:cNvSpPr txBox="1">
            <a:spLocks/>
          </p:cNvSpPr>
          <p:nvPr/>
        </p:nvSpPr>
        <p:spPr>
          <a:xfrm>
            <a:off x="467544" y="3789040"/>
            <a:ext cx="8229600" cy="2448272"/>
          </a:xfrm>
          <a:prstGeom prst="rect">
            <a:avLst/>
          </a:prstGeom>
        </p:spPr>
        <p:txBody>
          <a:bodyPr vert="horz">
            <a:normAutofit fontScale="77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3000" b="1" i="0" u="none" strike="noStrike" kern="1200" cap="none" spc="0" normalizeH="0" baseline="0" noProof="0" dirty="0" smtClean="0">
                <a:ln>
                  <a:noFill/>
                </a:ln>
                <a:solidFill>
                  <a:schemeClr val="bg2">
                    <a:lumMod val="25000"/>
                  </a:schemeClr>
                </a:solidFill>
                <a:effectLst/>
                <a:uLnTx/>
                <a:uFillTx/>
                <a:latin typeface="+mn-lt"/>
                <a:ea typeface="+mn-ea"/>
                <a:cs typeface="+mn-cs"/>
              </a:rPr>
              <a:t>Modes d’information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fr-FR" sz="1400" b="1" i="0" u="none" strike="noStrike" kern="1200" cap="none" spc="0" normalizeH="0" baseline="0" noProof="0" dirty="0" smtClean="0">
              <a:ln>
                <a:noFill/>
              </a:ln>
              <a:solidFill>
                <a:schemeClr val="bg2">
                  <a:lumMod val="25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ü"/>
              <a:tabLst/>
              <a:defRPr/>
            </a:pPr>
            <a:r>
              <a:rPr kumimoji="0" lang="fr-FR" sz="2700" b="0" i="0" u="none" strike="noStrike" kern="1200" cap="none" spc="0" normalizeH="0" baseline="0" noProof="0" dirty="0" smtClean="0">
                <a:ln>
                  <a:noFill/>
                </a:ln>
                <a:solidFill>
                  <a:schemeClr val="tx1"/>
                </a:solidFill>
                <a:effectLst/>
                <a:uLnTx/>
                <a:uFillTx/>
                <a:latin typeface="+mn-lt"/>
                <a:ea typeface="+mn-ea"/>
                <a:cs typeface="+mn-cs"/>
              </a:rPr>
              <a:t>Entretiens avec IDE et médecins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ü"/>
              <a:tabLst/>
              <a:defRPr/>
            </a:pPr>
            <a:r>
              <a:rPr kumimoji="0" lang="fr-FR" sz="2700" b="0" i="0" u="none" strike="noStrike" kern="1200" cap="none" spc="0" normalizeH="0" baseline="0" noProof="0" dirty="0" smtClean="0">
                <a:ln>
                  <a:noFill/>
                </a:ln>
                <a:solidFill>
                  <a:schemeClr val="tx1"/>
                </a:solidFill>
                <a:effectLst/>
                <a:uLnTx/>
                <a:uFillTx/>
                <a:latin typeface="+mn-lt"/>
                <a:ea typeface="+mn-ea"/>
                <a:cs typeface="+mn-cs"/>
              </a:rPr>
              <a:t>Supports papiers: auxquels ils tiennent tous, car leur permettent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2700" b="0" i="0" u="none" strike="noStrike" kern="1200" cap="none" spc="0" normalizeH="0" baseline="0" noProof="0" dirty="0" smtClean="0">
                <a:ln>
                  <a:noFill/>
                </a:ln>
                <a:solidFill>
                  <a:schemeClr val="tx1"/>
                </a:solidFill>
                <a:effectLst/>
                <a:uLnTx/>
                <a:uFillTx/>
                <a:latin typeface="+mn-lt"/>
                <a:ea typeface="+mn-ea"/>
                <a:cs typeface="+mn-cs"/>
              </a:rPr>
              <a:t>		d’expliquer à leur famille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2700" b="0" i="0" u="none" strike="noStrike" kern="1200" cap="none" spc="0" normalizeH="0" baseline="0" noProof="0" dirty="0" smtClean="0">
                <a:ln>
                  <a:noFill/>
                </a:ln>
                <a:solidFill>
                  <a:schemeClr val="tx1"/>
                </a:solidFill>
                <a:effectLst/>
                <a:uLnTx/>
                <a:uFillTx/>
                <a:latin typeface="+mn-lt"/>
                <a:ea typeface="+mn-ea"/>
                <a:cs typeface="+mn-cs"/>
              </a:rPr>
              <a:t>		de rechercher des informations en cas de doute: </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5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500" b="0" i="1" u="none" strike="noStrike" kern="1200" cap="none" spc="0" normalizeH="0" baseline="0" noProof="0" dirty="0" smtClean="0">
                <a:ln>
                  <a:noFill/>
                </a:ln>
                <a:solidFill>
                  <a:schemeClr val="tx1"/>
                </a:solidFill>
                <a:effectLst/>
                <a:uLnTx/>
                <a:uFillTx/>
                <a:latin typeface="+mn-lt"/>
                <a:ea typeface="+mn-ea"/>
                <a:cs typeface="+mn-cs"/>
              </a:rPr>
              <a:t>Support réconfortant en cas de doute</a:t>
            </a:r>
            <a:r>
              <a:rPr kumimoji="0" lang="fr-FR" sz="25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Espace réservé du contenu 1"/>
          <p:cNvSpPr>
            <a:spLocks noGrp="1"/>
          </p:cNvSpPr>
          <p:nvPr>
            <p:ph idx="1"/>
          </p:nvPr>
        </p:nvSpPr>
        <p:spPr>
          <a:xfrm>
            <a:off x="323528" y="1340768"/>
            <a:ext cx="8229600" cy="4683976"/>
          </a:xfrm>
        </p:spPr>
        <p:txBody>
          <a:bodyPr>
            <a:normAutofit/>
          </a:bodyPr>
          <a:lstStyle/>
          <a:p>
            <a:pPr>
              <a:buNone/>
            </a:pPr>
            <a:r>
              <a:rPr lang="fr-FR" sz="2400" b="1" dirty="0" smtClean="0">
                <a:solidFill>
                  <a:schemeClr val="bg2">
                    <a:lumMod val="25000"/>
                  </a:schemeClr>
                </a:solidFill>
              </a:rPr>
              <a:t>Les difficultés au quotidien :</a:t>
            </a:r>
            <a:endParaRPr lang="fr-FR" sz="2400" dirty="0" smtClean="0"/>
          </a:p>
        </p:txBody>
      </p:sp>
      <p:sp>
        <p:nvSpPr>
          <p:cNvPr id="4" name="Pentagone 3"/>
          <p:cNvSpPr/>
          <p:nvPr/>
        </p:nvSpPr>
        <p:spPr>
          <a:xfrm>
            <a:off x="323528"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5" name="Chevron 4"/>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6" name="Chevron 5"/>
          <p:cNvSpPr/>
          <p:nvPr/>
        </p:nvSpPr>
        <p:spPr>
          <a:xfrm>
            <a:off x="4572000" y="188640"/>
            <a:ext cx="233940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Résultats</a:t>
            </a:r>
            <a:endParaRPr lang="fr-FR" sz="1900" b="1" dirty="0">
              <a:solidFill>
                <a:schemeClr val="tx1"/>
              </a:solidFill>
            </a:endParaRPr>
          </a:p>
        </p:txBody>
      </p:sp>
      <p:sp>
        <p:nvSpPr>
          <p:cNvPr id="7" name="Chevron 6"/>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graphicFrame>
        <p:nvGraphicFramePr>
          <p:cNvPr id="9" name="Diagramme 8"/>
          <p:cNvGraphicFramePr/>
          <p:nvPr/>
        </p:nvGraphicFramePr>
        <p:xfrm>
          <a:off x="1547664" y="1916832"/>
          <a:ext cx="662473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Connecteur droit avec flèche 10"/>
          <p:cNvCxnSpPr/>
          <p:nvPr/>
        </p:nvCxnSpPr>
        <p:spPr>
          <a:xfrm flipV="1">
            <a:off x="1979712" y="2132856"/>
            <a:ext cx="72008" cy="39604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23528" y="2132856"/>
            <a:ext cx="1619672" cy="369332"/>
          </a:xfrm>
          <a:prstGeom prst="rect">
            <a:avLst/>
          </a:prstGeom>
          <a:noFill/>
        </p:spPr>
        <p:txBody>
          <a:bodyPr wrap="square" rtlCol="0">
            <a:spAutoFit/>
          </a:bodyPr>
          <a:lstStyle/>
          <a:p>
            <a:r>
              <a:rPr lang="fr-FR" dirty="0" smtClean="0"/>
              <a:t>Le + difficile</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Espace réservé du contenu 1"/>
          <p:cNvSpPr>
            <a:spLocks noGrp="1"/>
          </p:cNvSpPr>
          <p:nvPr>
            <p:ph idx="1"/>
          </p:nvPr>
        </p:nvSpPr>
        <p:spPr>
          <a:xfrm>
            <a:off x="323528" y="1340768"/>
            <a:ext cx="8229600" cy="4683976"/>
          </a:xfrm>
        </p:spPr>
        <p:txBody>
          <a:bodyPr>
            <a:normAutofit/>
          </a:bodyPr>
          <a:lstStyle/>
          <a:p>
            <a:pPr>
              <a:buNone/>
            </a:pPr>
            <a:r>
              <a:rPr lang="fr-FR" sz="2400" b="1" dirty="0" smtClean="0">
                <a:solidFill>
                  <a:schemeClr val="bg2">
                    <a:lumMod val="25000"/>
                  </a:schemeClr>
                </a:solidFill>
              </a:rPr>
              <a:t>Les difficultés au quotidien :</a:t>
            </a:r>
          </a:p>
          <a:p>
            <a:pPr>
              <a:lnSpc>
                <a:spcPct val="80000"/>
              </a:lnSpc>
              <a:buNone/>
            </a:pPr>
            <a:r>
              <a:rPr lang="fr-FR" sz="2100" dirty="0" smtClean="0"/>
              <a:t>	Difficultés citées par les patients :</a:t>
            </a:r>
          </a:p>
        </p:txBody>
      </p:sp>
      <p:sp>
        <p:nvSpPr>
          <p:cNvPr id="4" name="Pentagone 3"/>
          <p:cNvSpPr/>
          <p:nvPr/>
        </p:nvSpPr>
        <p:spPr>
          <a:xfrm>
            <a:off x="323528"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5" name="Chevron 4"/>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6" name="Chevron 5"/>
          <p:cNvSpPr/>
          <p:nvPr/>
        </p:nvSpPr>
        <p:spPr>
          <a:xfrm>
            <a:off x="4572000" y="188640"/>
            <a:ext cx="233940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Résultats</a:t>
            </a:r>
            <a:endParaRPr lang="fr-FR" sz="1900" b="1" dirty="0">
              <a:solidFill>
                <a:schemeClr val="tx1"/>
              </a:solidFill>
            </a:endParaRPr>
          </a:p>
        </p:txBody>
      </p:sp>
      <p:sp>
        <p:nvSpPr>
          <p:cNvPr id="7" name="Chevron 6"/>
          <p:cNvSpPr/>
          <p:nvPr/>
        </p:nvSpPr>
        <p:spPr>
          <a:xfrm>
            <a:off x="6848475" y="25149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
        <p:nvSpPr>
          <p:cNvPr id="13" name="Rectangle 12"/>
          <p:cNvSpPr/>
          <p:nvPr/>
        </p:nvSpPr>
        <p:spPr>
          <a:xfrm>
            <a:off x="827584" y="2780928"/>
            <a:ext cx="3168352" cy="108012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Gestion du traitement en dehors du domicile </a:t>
            </a:r>
            <a:r>
              <a:rPr lang="fr-FR" dirty="0" smtClean="0">
                <a:solidFill>
                  <a:schemeClr val="tx1"/>
                </a:solidFill>
              </a:rPr>
              <a:t>(restaurant…)</a:t>
            </a:r>
            <a:endParaRPr lang="fr-FR" dirty="0">
              <a:solidFill>
                <a:schemeClr val="tx1"/>
              </a:solidFill>
            </a:endParaRPr>
          </a:p>
        </p:txBody>
      </p:sp>
      <p:sp>
        <p:nvSpPr>
          <p:cNvPr id="14" name="Rectangle 13"/>
          <p:cNvSpPr/>
          <p:nvPr/>
        </p:nvSpPr>
        <p:spPr>
          <a:xfrm>
            <a:off x="4788024" y="2276872"/>
            <a:ext cx="2520280" cy="936104"/>
          </a:xfrm>
          <a:prstGeom prst="rect">
            <a:avLst/>
          </a:prstGeom>
          <a:solidFill>
            <a:schemeClr val="accent3">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Gestion des oublis de prise</a:t>
            </a:r>
            <a:endParaRPr lang="fr-FR" sz="2000" dirty="0">
              <a:solidFill>
                <a:schemeClr val="tx1"/>
              </a:solidFill>
            </a:endParaRPr>
          </a:p>
        </p:txBody>
      </p:sp>
      <p:sp>
        <p:nvSpPr>
          <p:cNvPr id="15" name="Rectangle 14"/>
          <p:cNvSpPr/>
          <p:nvPr/>
        </p:nvSpPr>
        <p:spPr>
          <a:xfrm>
            <a:off x="5292080" y="5445224"/>
            <a:ext cx="1944216" cy="792088"/>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Voyages</a:t>
            </a:r>
            <a:endParaRPr lang="fr-FR" sz="2000" dirty="0">
              <a:solidFill>
                <a:schemeClr val="tx1"/>
              </a:solidFill>
            </a:endParaRPr>
          </a:p>
        </p:txBody>
      </p:sp>
      <p:sp>
        <p:nvSpPr>
          <p:cNvPr id="16" name="Rectangle 15"/>
          <p:cNvSpPr/>
          <p:nvPr/>
        </p:nvSpPr>
        <p:spPr>
          <a:xfrm>
            <a:off x="5868144" y="3861048"/>
            <a:ext cx="2520280" cy="936104"/>
          </a:xfrm>
          <a:prstGeom prst="rect">
            <a:avLst/>
          </a:prstGeom>
          <a:solidFill>
            <a:schemeClr val="accent3">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Vomissements après la prise ?</a:t>
            </a:r>
            <a:endParaRPr lang="fr-FR" sz="2000" dirty="0">
              <a:solidFill>
                <a:schemeClr val="tx1"/>
              </a:solidFill>
            </a:endParaRPr>
          </a:p>
        </p:txBody>
      </p:sp>
      <p:sp>
        <p:nvSpPr>
          <p:cNvPr id="17" name="Rectangle 16"/>
          <p:cNvSpPr/>
          <p:nvPr/>
        </p:nvSpPr>
        <p:spPr>
          <a:xfrm>
            <a:off x="1619672" y="4293096"/>
            <a:ext cx="3168352" cy="1008112"/>
          </a:xfrm>
          <a:prstGeom prst="rect">
            <a:avLst/>
          </a:prstGeom>
          <a:solidFill>
            <a:srgbClr val="FCE4E5"/>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Organisation à domicile </a:t>
            </a:r>
            <a:r>
              <a:rPr lang="fr-FR" dirty="0" smtClean="0">
                <a:solidFill>
                  <a:schemeClr val="tx1"/>
                </a:solidFill>
              </a:rPr>
              <a:t>(piluliers, alertes…)</a:t>
            </a:r>
            <a:endParaRPr lang="fr-FR"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D1B5CE2-268C-4618-AB75-4BC7024228F8}" type="slidenum">
              <a:rPr lang="fr-FR" smtClean="0"/>
              <a:pPr fontAlgn="base">
                <a:spcBef>
                  <a:spcPct val="0"/>
                </a:spcBef>
                <a:spcAft>
                  <a:spcPct val="0"/>
                </a:spcAft>
                <a:defRPr/>
              </a:pPr>
              <a:t>2</a:t>
            </a:fld>
            <a:endParaRPr lang="fr-FR" smtClean="0"/>
          </a:p>
        </p:txBody>
      </p:sp>
      <p:sp>
        <p:nvSpPr>
          <p:cNvPr id="4" name="Titre 3"/>
          <p:cNvSpPr>
            <a:spLocks noGrp="1"/>
          </p:cNvSpPr>
          <p:nvPr>
            <p:ph type="title"/>
          </p:nvPr>
        </p:nvSpPr>
        <p:spPr/>
        <p:txBody>
          <a:bodyPr>
            <a:noAutofit/>
          </a:bodyPr>
          <a:lstStyle/>
          <a:p>
            <a:pPr eaLnBrk="1" fontAlgn="auto" hangingPunct="1">
              <a:spcAft>
                <a:spcPts val="0"/>
              </a:spcAft>
              <a:defRPr/>
            </a:pPr>
            <a:r>
              <a:rPr lang="fr-FR" sz="3200" dirty="0" smtClean="0"/>
              <a:t>Plan</a:t>
            </a:r>
            <a:endParaRPr lang="fr-FR" sz="3200" dirty="0"/>
          </a:p>
        </p:txBody>
      </p:sp>
      <p:sp>
        <p:nvSpPr>
          <p:cNvPr id="5" name="Rectangle 4"/>
          <p:cNvSpPr/>
          <p:nvPr/>
        </p:nvSpPr>
        <p:spPr>
          <a:xfrm>
            <a:off x="467544" y="1484784"/>
            <a:ext cx="8136904" cy="792088"/>
          </a:xfrm>
          <a:prstGeom prst="rect">
            <a:avLst/>
          </a:prstGeom>
          <a:solidFill>
            <a:schemeClr val="accent1">
              <a:lumMod val="40000"/>
              <a:lumOff val="60000"/>
            </a:schemeClr>
          </a:solidFill>
          <a:ln w="190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200" b="1" dirty="0">
                <a:solidFill>
                  <a:schemeClr val="tx1"/>
                </a:solidFill>
              </a:rPr>
              <a:t>   I/ </a:t>
            </a:r>
            <a:r>
              <a:rPr lang="fr-FR" sz="2200" b="1" dirty="0" smtClean="0">
                <a:solidFill>
                  <a:schemeClr val="tx1"/>
                </a:solidFill>
              </a:rPr>
              <a:t>Contexte : la </a:t>
            </a:r>
            <a:r>
              <a:rPr lang="fr-FR" sz="2200" b="1" dirty="0">
                <a:solidFill>
                  <a:schemeClr val="tx1"/>
                </a:solidFill>
              </a:rPr>
              <a:t>greffe pulmonaire et le suivi des patients greffés</a:t>
            </a:r>
          </a:p>
        </p:txBody>
      </p:sp>
      <p:sp>
        <p:nvSpPr>
          <p:cNvPr id="6" name="Rectangle 5"/>
          <p:cNvSpPr/>
          <p:nvPr/>
        </p:nvSpPr>
        <p:spPr>
          <a:xfrm>
            <a:off x="454988" y="2564904"/>
            <a:ext cx="8136904" cy="792088"/>
          </a:xfrm>
          <a:prstGeom prst="rect">
            <a:avLst/>
          </a:prstGeom>
          <a:solidFill>
            <a:schemeClr val="accent1">
              <a:lumMod val="40000"/>
              <a:lumOff val="60000"/>
            </a:schemeClr>
          </a:solidFill>
          <a:ln w="190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sz="2200" b="1" dirty="0">
              <a:solidFill>
                <a:schemeClr val="tx1"/>
              </a:solidFill>
            </a:endParaRPr>
          </a:p>
          <a:p>
            <a:pPr fontAlgn="auto">
              <a:spcBef>
                <a:spcPts val="0"/>
              </a:spcBef>
              <a:spcAft>
                <a:spcPts val="0"/>
              </a:spcAft>
              <a:defRPr/>
            </a:pPr>
            <a:r>
              <a:rPr lang="fr-FR" sz="2200" b="1" dirty="0">
                <a:solidFill>
                  <a:schemeClr val="tx1"/>
                </a:solidFill>
              </a:rPr>
              <a:t>   II</a:t>
            </a:r>
            <a:r>
              <a:rPr lang="fr-FR" sz="2200" b="1" dirty="0" smtClean="0">
                <a:solidFill>
                  <a:schemeClr val="tx1"/>
                </a:solidFill>
              </a:rPr>
              <a:t>/ Analyse des besoins : méthode utilisée</a:t>
            </a:r>
            <a:endParaRPr lang="fr-FR" sz="2200" b="1" dirty="0">
              <a:solidFill>
                <a:schemeClr val="tx1"/>
              </a:solidFill>
            </a:endParaRPr>
          </a:p>
          <a:p>
            <a:pPr algn="ctr" fontAlgn="auto">
              <a:spcBef>
                <a:spcPts val="0"/>
              </a:spcBef>
              <a:spcAft>
                <a:spcPts val="0"/>
              </a:spcAft>
              <a:defRPr/>
            </a:pPr>
            <a:endParaRPr lang="fr-FR" sz="2200" b="1" dirty="0"/>
          </a:p>
        </p:txBody>
      </p:sp>
      <p:sp>
        <p:nvSpPr>
          <p:cNvPr id="7" name="Rectangle 6"/>
          <p:cNvSpPr/>
          <p:nvPr/>
        </p:nvSpPr>
        <p:spPr>
          <a:xfrm>
            <a:off x="467544" y="3717032"/>
            <a:ext cx="8136904" cy="792088"/>
          </a:xfrm>
          <a:prstGeom prst="rect">
            <a:avLst/>
          </a:prstGeom>
          <a:solidFill>
            <a:schemeClr val="accent1">
              <a:lumMod val="40000"/>
              <a:lumOff val="60000"/>
            </a:schemeClr>
          </a:solidFill>
          <a:ln w="190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200" b="1" dirty="0">
                <a:solidFill>
                  <a:schemeClr val="tx1"/>
                </a:solidFill>
              </a:rPr>
              <a:t>  III</a:t>
            </a:r>
            <a:r>
              <a:rPr lang="fr-FR" sz="2200" b="1" dirty="0" smtClean="0">
                <a:solidFill>
                  <a:schemeClr val="tx1"/>
                </a:solidFill>
              </a:rPr>
              <a:t>/ Résultats</a:t>
            </a:r>
            <a:endParaRPr lang="fr-FR" sz="2200" b="1" dirty="0">
              <a:solidFill>
                <a:schemeClr val="tx1"/>
              </a:solidFill>
            </a:endParaRPr>
          </a:p>
        </p:txBody>
      </p:sp>
      <p:sp>
        <p:nvSpPr>
          <p:cNvPr id="8" name="Rectangle 7"/>
          <p:cNvSpPr/>
          <p:nvPr/>
        </p:nvSpPr>
        <p:spPr>
          <a:xfrm>
            <a:off x="467544" y="4869160"/>
            <a:ext cx="8136904" cy="792088"/>
          </a:xfrm>
          <a:prstGeom prst="rect">
            <a:avLst/>
          </a:prstGeom>
          <a:solidFill>
            <a:schemeClr val="accent1">
              <a:lumMod val="40000"/>
              <a:lumOff val="60000"/>
            </a:schemeClr>
          </a:solidFill>
          <a:ln w="19050">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200" b="1" dirty="0">
                <a:solidFill>
                  <a:schemeClr val="tx1"/>
                </a:solidFill>
              </a:rPr>
              <a:t>   IV/ Conclusion et perspectives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55576" y="1224136"/>
            <a:ext cx="8388424" cy="5517232"/>
          </a:xfrm>
        </p:spPr>
        <p:txBody>
          <a:bodyPr>
            <a:normAutofit fontScale="55000" lnSpcReduction="20000"/>
          </a:bodyPr>
          <a:lstStyle/>
          <a:p>
            <a:pPr>
              <a:buNone/>
            </a:pPr>
            <a:r>
              <a:rPr lang="fr-FR" sz="4200" b="1" dirty="0" smtClean="0">
                <a:solidFill>
                  <a:schemeClr val="bg2">
                    <a:lumMod val="25000"/>
                  </a:schemeClr>
                </a:solidFill>
              </a:rPr>
              <a:t>Attentes des patients pour un atelier centré sur les médicaments : </a:t>
            </a:r>
          </a:p>
          <a:p>
            <a:pPr>
              <a:buNone/>
            </a:pPr>
            <a:r>
              <a:rPr lang="fr-FR" sz="3600" dirty="0" smtClean="0">
                <a:solidFill>
                  <a:schemeClr val="bg2">
                    <a:lumMod val="25000"/>
                  </a:schemeClr>
                </a:solidFill>
              </a:rPr>
              <a:t>    =&gt; Quelles autres informations les patients auraient-ils    souhaité avoir ?</a:t>
            </a:r>
            <a:endParaRPr lang="fr-FR" sz="3600" dirty="0" smtClean="0"/>
          </a:p>
          <a:p>
            <a:pPr>
              <a:lnSpc>
                <a:spcPct val="140000"/>
              </a:lnSpc>
              <a:buFont typeface="Wingdings" pitchFamily="2" charset="2"/>
              <a:buChar char="ü"/>
            </a:pPr>
            <a:endParaRPr lang="fr-FR" sz="900" dirty="0" smtClean="0"/>
          </a:p>
          <a:p>
            <a:pPr>
              <a:lnSpc>
                <a:spcPct val="140000"/>
              </a:lnSpc>
              <a:buFont typeface="Wingdings" pitchFamily="2" charset="2"/>
              <a:buChar char="ü"/>
            </a:pPr>
            <a:r>
              <a:rPr lang="fr-FR" sz="3500" dirty="0" smtClean="0"/>
              <a:t>Pourquoi ces modalités de prise strictes ?</a:t>
            </a:r>
          </a:p>
          <a:p>
            <a:pPr>
              <a:lnSpc>
                <a:spcPct val="140000"/>
              </a:lnSpc>
              <a:buFont typeface="Wingdings" pitchFamily="2" charset="2"/>
              <a:buChar char="ü"/>
            </a:pPr>
            <a:r>
              <a:rPr lang="fr-FR" sz="3500" dirty="0" smtClean="0"/>
              <a:t>Comment s’organiser à domicile pour la gestion des </a:t>
            </a:r>
            <a:r>
              <a:rPr lang="fr-FR" sz="3500" dirty="0" err="1" smtClean="0"/>
              <a:t>ttt</a:t>
            </a:r>
            <a:r>
              <a:rPr lang="fr-FR" sz="3500" dirty="0" smtClean="0"/>
              <a:t> (utilisation de piluliers et d’alertes pour aider/ horaires de prise) ?</a:t>
            </a:r>
          </a:p>
          <a:p>
            <a:pPr>
              <a:lnSpc>
                <a:spcPct val="140000"/>
              </a:lnSpc>
              <a:buFont typeface="Wingdings" pitchFamily="2" charset="2"/>
              <a:buChar char="ü"/>
            </a:pPr>
            <a:r>
              <a:rPr lang="fr-FR" sz="3500" dirty="0" smtClean="0"/>
              <a:t>CAT en cas d’oubli ou de décalage de prises ?</a:t>
            </a:r>
          </a:p>
          <a:p>
            <a:pPr>
              <a:lnSpc>
                <a:spcPct val="140000"/>
              </a:lnSpc>
              <a:buFont typeface="Wingdings" pitchFamily="2" charset="2"/>
              <a:buChar char="ü"/>
            </a:pPr>
            <a:r>
              <a:rPr lang="fr-FR" sz="3500" dirty="0" smtClean="0"/>
              <a:t>CAT en cas de vomissements ?</a:t>
            </a:r>
          </a:p>
          <a:p>
            <a:pPr>
              <a:lnSpc>
                <a:spcPct val="140000"/>
              </a:lnSpc>
              <a:buFont typeface="Wingdings" pitchFamily="2" charset="2"/>
              <a:buChar char="ü"/>
            </a:pPr>
            <a:r>
              <a:rPr lang="fr-FR" sz="3500" dirty="0" smtClean="0"/>
              <a:t>Interactions avec alimentation et médicaments</a:t>
            </a:r>
          </a:p>
          <a:p>
            <a:pPr>
              <a:lnSpc>
                <a:spcPct val="140000"/>
              </a:lnSpc>
              <a:buFont typeface="Wingdings" pitchFamily="2" charset="2"/>
              <a:buChar char="ü"/>
            </a:pPr>
            <a:r>
              <a:rPr lang="fr-FR" sz="3500" dirty="0" smtClean="0"/>
              <a:t>Effets indésirables </a:t>
            </a:r>
            <a:r>
              <a:rPr lang="fr-FR" sz="3100" dirty="0" smtClean="0"/>
              <a:t>(mais pas trop)</a:t>
            </a:r>
          </a:p>
          <a:p>
            <a:pPr>
              <a:lnSpc>
                <a:spcPct val="140000"/>
              </a:lnSpc>
              <a:buFont typeface="Wingdings" pitchFamily="2" charset="2"/>
              <a:buChar char="ü"/>
            </a:pPr>
            <a:r>
              <a:rPr lang="fr-FR" sz="3500" dirty="0" smtClean="0"/>
              <a:t>Place des médicaments autres que les immunosuppresseurs</a:t>
            </a:r>
          </a:p>
          <a:p>
            <a:pPr>
              <a:lnSpc>
                <a:spcPct val="140000"/>
              </a:lnSpc>
              <a:buFont typeface="Wingdings" pitchFamily="2" charset="2"/>
              <a:buChar char="ü"/>
            </a:pPr>
            <a:r>
              <a:rPr lang="fr-FR" sz="3500" dirty="0" smtClean="0"/>
              <a:t>Information de la famille</a:t>
            </a:r>
          </a:p>
        </p:txBody>
      </p:sp>
      <p:sp>
        <p:nvSpPr>
          <p:cNvPr id="4" name="Rectangle 3"/>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Pentagone 4"/>
          <p:cNvSpPr/>
          <p:nvPr/>
        </p:nvSpPr>
        <p:spPr>
          <a:xfrm>
            <a:off x="323528"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6" name="Chevron 5"/>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7" name="Chevron 6"/>
          <p:cNvSpPr/>
          <p:nvPr/>
        </p:nvSpPr>
        <p:spPr>
          <a:xfrm>
            <a:off x="4572000" y="188640"/>
            <a:ext cx="233940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Résultats</a:t>
            </a:r>
            <a:endParaRPr lang="fr-FR" sz="1900" b="1" dirty="0">
              <a:solidFill>
                <a:schemeClr val="tx1"/>
              </a:solidFill>
            </a:endParaRPr>
          </a:p>
        </p:txBody>
      </p:sp>
      <p:sp>
        <p:nvSpPr>
          <p:cNvPr id="8" name="Chevron 7"/>
          <p:cNvSpPr/>
          <p:nvPr/>
        </p:nvSpPr>
        <p:spPr>
          <a:xfrm>
            <a:off x="6848475" y="25149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611968"/>
          </a:xfrm>
        </p:spPr>
        <p:txBody>
          <a:bodyPr>
            <a:normAutofit fontScale="85000" lnSpcReduction="20000"/>
          </a:bodyPr>
          <a:lstStyle/>
          <a:p>
            <a:pPr>
              <a:buNone/>
            </a:pPr>
            <a:r>
              <a:rPr lang="fr-FR" sz="2800" b="1" dirty="0" smtClean="0">
                <a:solidFill>
                  <a:schemeClr val="bg2">
                    <a:lumMod val="25000"/>
                  </a:schemeClr>
                </a:solidFill>
              </a:rPr>
              <a:t>Attentes des patients pour un atelier centré sur les médicaments : </a:t>
            </a:r>
          </a:p>
          <a:p>
            <a:pPr>
              <a:buNone/>
            </a:pPr>
            <a:r>
              <a:rPr lang="fr-FR" sz="2800" dirty="0" smtClean="0">
                <a:solidFill>
                  <a:schemeClr val="bg2">
                    <a:lumMod val="25000"/>
                  </a:schemeClr>
                </a:solidFill>
              </a:rPr>
              <a:t>    </a:t>
            </a:r>
            <a:r>
              <a:rPr lang="fr-FR" sz="2600" dirty="0" smtClean="0">
                <a:solidFill>
                  <a:schemeClr val="bg2">
                    <a:lumMod val="25000"/>
                  </a:schemeClr>
                </a:solidFill>
              </a:rPr>
              <a:t>=&gt; Ateliers collectifs/individuels ?</a:t>
            </a:r>
          </a:p>
          <a:p>
            <a:pPr>
              <a:buNone/>
            </a:pPr>
            <a:endParaRPr lang="fr-FR" sz="1200" dirty="0" smtClean="0">
              <a:solidFill>
                <a:schemeClr val="bg2">
                  <a:lumMod val="25000"/>
                </a:schemeClr>
              </a:solidFill>
            </a:endParaRPr>
          </a:p>
          <a:p>
            <a:pPr algn="just">
              <a:lnSpc>
                <a:spcPct val="160000"/>
              </a:lnSpc>
            </a:pPr>
            <a:r>
              <a:rPr lang="fr-FR" sz="2500" dirty="0" smtClean="0"/>
              <a:t>Atelier collectif : </a:t>
            </a:r>
            <a:r>
              <a:rPr lang="fr-FR" sz="2500" i="1" dirty="0" smtClean="0"/>
              <a:t>« pour échanger les expériences »</a:t>
            </a:r>
            <a:r>
              <a:rPr lang="fr-FR" sz="2500" dirty="0" smtClean="0"/>
              <a:t>, </a:t>
            </a:r>
            <a:r>
              <a:rPr lang="fr-FR" sz="2500" i="1" dirty="0" smtClean="0"/>
              <a:t>« surtout pas pour ressasser le passé et parler de tous les EI ressentis car c'est derrière nous »</a:t>
            </a:r>
          </a:p>
          <a:p>
            <a:pPr algn="just">
              <a:lnSpc>
                <a:spcPct val="160000"/>
              </a:lnSpc>
            </a:pPr>
            <a:endParaRPr lang="fr-FR" sz="1900" i="1" dirty="0" smtClean="0"/>
          </a:p>
          <a:p>
            <a:pPr algn="just">
              <a:lnSpc>
                <a:spcPct val="160000"/>
              </a:lnSpc>
            </a:pPr>
            <a:r>
              <a:rPr lang="fr-FR" sz="2500" dirty="0" smtClean="0"/>
              <a:t>Atelier individuel : </a:t>
            </a:r>
            <a:r>
              <a:rPr lang="fr-FR" sz="2500" i="1" dirty="0" smtClean="0"/>
              <a:t>« c'est bien aussi car permettrait à chacun d'exprimer les craintes qu'il ne pourrait pas exprimer en collectif »</a:t>
            </a:r>
          </a:p>
          <a:p>
            <a:pPr>
              <a:lnSpc>
                <a:spcPct val="140000"/>
              </a:lnSpc>
              <a:buFont typeface="Wingdings" pitchFamily="2" charset="2"/>
              <a:buChar char="ü"/>
            </a:pPr>
            <a:endParaRPr lang="fr-FR" sz="2800" dirty="0" smtClean="0"/>
          </a:p>
          <a:p>
            <a:pPr>
              <a:buNone/>
            </a:pPr>
            <a:endParaRPr lang="fr-FR" sz="2600" dirty="0" smtClean="0"/>
          </a:p>
        </p:txBody>
      </p:sp>
      <p:sp>
        <p:nvSpPr>
          <p:cNvPr id="4" name="Rectangle 3"/>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Pentagone 4"/>
          <p:cNvSpPr/>
          <p:nvPr/>
        </p:nvSpPr>
        <p:spPr>
          <a:xfrm>
            <a:off x="323528"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6" name="Chevron 5"/>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7" name="Chevron 6"/>
          <p:cNvSpPr/>
          <p:nvPr/>
        </p:nvSpPr>
        <p:spPr>
          <a:xfrm>
            <a:off x="4572000" y="188640"/>
            <a:ext cx="233940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Résultats</a:t>
            </a:r>
            <a:endParaRPr lang="fr-FR" sz="1900" b="1" dirty="0">
              <a:solidFill>
                <a:schemeClr val="tx1"/>
              </a:solidFill>
            </a:endParaRPr>
          </a:p>
        </p:txBody>
      </p:sp>
      <p:sp>
        <p:nvSpPr>
          <p:cNvPr id="8" name="Chevron 7"/>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511175" y="1493838"/>
            <a:ext cx="7777163" cy="5087937"/>
          </a:xfrm>
          <a:prstGeom prst="rect">
            <a:avLst/>
          </a:prstGeom>
          <a:noFill/>
          <a:ln w="9525">
            <a:noFill/>
            <a:miter lim="800000"/>
            <a:headEnd/>
            <a:tailEnd/>
          </a:ln>
        </p:spPr>
      </p:pic>
      <p:sp>
        <p:nvSpPr>
          <p:cNvPr id="17411" name="Espace réservé du numéro de diapositive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8C7CE08-98DE-4B1F-B594-23079872A621}" type="slidenum">
              <a:rPr lang="fr-FR" smtClean="0"/>
              <a:pPr fontAlgn="base">
                <a:spcBef>
                  <a:spcPct val="0"/>
                </a:spcBef>
                <a:spcAft>
                  <a:spcPct val="0"/>
                </a:spcAft>
                <a:defRPr/>
              </a:pPr>
              <a:t>22</a:t>
            </a:fld>
            <a:endParaRPr lang="fr-FR" smtClean="0"/>
          </a:p>
        </p:txBody>
      </p:sp>
      <p:pic>
        <p:nvPicPr>
          <p:cNvPr id="9" name="Picture 2"/>
          <p:cNvPicPr>
            <a:picLocks noChangeAspect="1" noChangeArrowheads="1"/>
          </p:cNvPicPr>
          <p:nvPr/>
        </p:nvPicPr>
        <p:blipFill>
          <a:blip r:embed="rId4" cstate="print"/>
          <a:srcRect/>
          <a:stretch>
            <a:fillRect/>
          </a:stretch>
        </p:blipFill>
        <p:spPr bwMode="auto">
          <a:xfrm>
            <a:off x="611560" y="1556792"/>
            <a:ext cx="7777163" cy="508793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5655" t="22592" r="49530" b="2579"/>
          <a:stretch>
            <a:fillRect/>
          </a:stretch>
        </p:blipFill>
        <p:spPr bwMode="auto">
          <a:xfrm>
            <a:off x="3275856" y="1196752"/>
            <a:ext cx="1655763" cy="5500687"/>
          </a:xfrm>
          <a:prstGeom prst="rect">
            <a:avLst/>
          </a:prstGeom>
          <a:noFill/>
          <a:ln w="9525">
            <a:noFill/>
            <a:miter lim="800000"/>
            <a:headEnd/>
            <a:tailEnd/>
          </a:ln>
        </p:spPr>
      </p:pic>
      <p:sp>
        <p:nvSpPr>
          <p:cNvPr id="7" name="Ellipse 6"/>
          <p:cNvSpPr/>
          <p:nvPr/>
        </p:nvSpPr>
        <p:spPr>
          <a:xfrm>
            <a:off x="3131840" y="2060848"/>
            <a:ext cx="1800919" cy="47971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ZoneTexte 1"/>
          <p:cNvSpPr txBox="1">
            <a:spLocks noChangeArrowheads="1"/>
          </p:cNvSpPr>
          <p:nvPr/>
        </p:nvSpPr>
        <p:spPr bwMode="auto">
          <a:xfrm>
            <a:off x="1592263" y="1247775"/>
            <a:ext cx="7272337" cy="369888"/>
          </a:xfrm>
          <a:prstGeom prst="rect">
            <a:avLst/>
          </a:prstGeom>
          <a:noFill/>
          <a:ln w="9525">
            <a:noFill/>
            <a:miter lim="800000"/>
            <a:headEnd/>
            <a:tailEnd/>
          </a:ln>
        </p:spPr>
        <p:txBody>
          <a:bodyPr>
            <a:spAutoFit/>
          </a:bodyPr>
          <a:lstStyle/>
          <a:p>
            <a:r>
              <a:rPr lang="fr-FR" altLang="fr-FR" dirty="0"/>
              <a:t>« Mieux vivre ma vie de greffé pulmonaire »</a:t>
            </a:r>
          </a:p>
        </p:txBody>
      </p:sp>
      <p:sp>
        <p:nvSpPr>
          <p:cNvPr id="17" name="Pentagone 16"/>
          <p:cNvSpPr/>
          <p:nvPr/>
        </p:nvSpPr>
        <p:spPr>
          <a:xfrm>
            <a:off x="323528"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18" name="Chevron 17"/>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19" name="Chevron 18"/>
          <p:cNvSpPr/>
          <p:nvPr/>
        </p:nvSpPr>
        <p:spPr>
          <a:xfrm>
            <a:off x="4572001" y="260648"/>
            <a:ext cx="216024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Résultats</a:t>
            </a:r>
            <a:endParaRPr lang="fr-FR" sz="1700" dirty="0">
              <a:solidFill>
                <a:schemeClr val="tx1"/>
              </a:solidFill>
            </a:endParaRPr>
          </a:p>
        </p:txBody>
      </p:sp>
      <p:sp>
        <p:nvSpPr>
          <p:cNvPr id="20" name="Chevron 19"/>
          <p:cNvSpPr/>
          <p:nvPr/>
        </p:nvSpPr>
        <p:spPr>
          <a:xfrm>
            <a:off x="6516216" y="188641"/>
            <a:ext cx="234838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a:solidFill>
                  <a:schemeClr val="tx1"/>
                </a:solidFill>
              </a:rPr>
              <a:t>Conclusion</a:t>
            </a:r>
          </a:p>
        </p:txBody>
      </p:sp>
      <p:sp>
        <p:nvSpPr>
          <p:cNvPr id="21" name="ZoneTexte 20"/>
          <p:cNvSpPr txBox="1"/>
          <p:nvPr/>
        </p:nvSpPr>
        <p:spPr>
          <a:xfrm>
            <a:off x="467544" y="1628800"/>
            <a:ext cx="7704856" cy="1077218"/>
          </a:xfrm>
          <a:prstGeom prst="rect">
            <a:avLst/>
          </a:prstGeom>
          <a:noFill/>
        </p:spPr>
        <p:txBody>
          <a:bodyPr wrap="square" rtlCol="0">
            <a:spAutoFit/>
          </a:bodyPr>
          <a:lstStyle/>
          <a:p>
            <a:pPr>
              <a:buFont typeface="Wingdings" pitchFamily="2" charset="2"/>
              <a:buChar char="Ø"/>
            </a:pPr>
            <a:r>
              <a:rPr lang="fr-FR" sz="2300" dirty="0" smtClean="0"/>
              <a:t> Définition des objectifs éducatifs à partir de cette analyse des besoins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afterEffect">
                                  <p:stCondLst>
                                    <p:cond delay="500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nodeType="withEffect">
                                  <p:stCondLst>
                                    <p:cond delay="5000"/>
                                  </p:stCondLst>
                                  <p:childTnLst>
                                    <p:set>
                                      <p:cBhvr>
                                        <p:cTn id="8" dur="1" fill="hold">
                                          <p:stCondLst>
                                            <p:cond delay="0"/>
                                          </p:stCondLst>
                                        </p:cTn>
                                        <p:tgtEl>
                                          <p:spTgt spid="19458"/>
                                        </p:tgtEl>
                                        <p:attrNameLst>
                                          <p:attrName>style.visibility</p:attrName>
                                        </p:attrNameLst>
                                      </p:cBhvr>
                                      <p:to>
                                        <p:strVal val="visible"/>
                                      </p:to>
                                    </p:set>
                                  </p:childTnLst>
                                </p:cTn>
                              </p:par>
                              <p:par>
                                <p:cTn id="9" presetID="1" presetClass="entr" presetSubtype="0" fill="hold" grpId="0" nodeType="withEffect">
                                  <p:stCondLst>
                                    <p:cond delay="500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2" grpId="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Pentagone 4"/>
          <p:cNvSpPr/>
          <p:nvPr/>
        </p:nvSpPr>
        <p:spPr>
          <a:xfrm>
            <a:off x="323528"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6" name="Chevron 5"/>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7" name="Chevron 6"/>
          <p:cNvSpPr/>
          <p:nvPr/>
        </p:nvSpPr>
        <p:spPr>
          <a:xfrm>
            <a:off x="4572001" y="260648"/>
            <a:ext cx="216024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Résultats</a:t>
            </a:r>
            <a:endParaRPr lang="fr-FR" sz="1700" dirty="0">
              <a:solidFill>
                <a:schemeClr val="tx1"/>
              </a:solidFill>
            </a:endParaRPr>
          </a:p>
        </p:txBody>
      </p:sp>
      <p:sp>
        <p:nvSpPr>
          <p:cNvPr id="8" name="Chevron 7"/>
          <p:cNvSpPr/>
          <p:nvPr/>
        </p:nvSpPr>
        <p:spPr>
          <a:xfrm>
            <a:off x="6516216" y="188641"/>
            <a:ext cx="234838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a:solidFill>
                  <a:schemeClr val="tx1"/>
                </a:solidFill>
              </a:rPr>
              <a:t>Conclusion</a:t>
            </a:r>
          </a:p>
        </p:txBody>
      </p:sp>
      <p:sp>
        <p:nvSpPr>
          <p:cNvPr id="9" name="Espace réservé du contenu 8"/>
          <p:cNvSpPr>
            <a:spLocks noGrp="1"/>
          </p:cNvSpPr>
          <p:nvPr>
            <p:ph idx="1"/>
          </p:nvPr>
        </p:nvSpPr>
        <p:spPr>
          <a:xfrm>
            <a:off x="323528" y="1340768"/>
            <a:ext cx="8363272" cy="4827992"/>
          </a:xfrm>
        </p:spPr>
        <p:txBody>
          <a:bodyPr>
            <a:normAutofit/>
          </a:bodyPr>
          <a:lstStyle/>
          <a:p>
            <a:pPr algn="just"/>
            <a:r>
              <a:rPr lang="fr-FR" sz="2400" b="1" dirty="0" smtClean="0">
                <a:solidFill>
                  <a:schemeClr val="bg2">
                    <a:lumMod val="25000"/>
                  </a:schemeClr>
                </a:solidFill>
              </a:rPr>
              <a:t>Création de 3 ateliers centrés sur les médicaments :</a:t>
            </a:r>
          </a:p>
          <a:p>
            <a:pPr algn="just">
              <a:buNone/>
            </a:pPr>
            <a:endParaRPr lang="fr-FR" sz="500" b="1" dirty="0" smtClean="0">
              <a:solidFill>
                <a:schemeClr val="bg2">
                  <a:lumMod val="25000"/>
                </a:schemeClr>
              </a:solidFill>
            </a:endParaRPr>
          </a:p>
          <a:p>
            <a:pPr lvl="1" algn="just"/>
            <a:r>
              <a:rPr lang="fr-FR" dirty="0" smtClean="0"/>
              <a:t>Un premier atelier centré sur les </a:t>
            </a:r>
            <a:r>
              <a:rPr lang="fr-FR" dirty="0" smtClean="0">
                <a:solidFill>
                  <a:schemeClr val="bg2">
                    <a:lumMod val="25000"/>
                  </a:schemeClr>
                </a:solidFill>
              </a:rPr>
              <a:t>connaissances</a:t>
            </a:r>
            <a:r>
              <a:rPr lang="fr-FR" dirty="0" smtClean="0"/>
              <a:t>/ traitement (horaires de prise, à quoi servent les médicaments…)</a:t>
            </a:r>
          </a:p>
          <a:p>
            <a:pPr lvl="1" algn="just">
              <a:buNone/>
            </a:pPr>
            <a:endParaRPr lang="fr-FR" sz="500" dirty="0" smtClean="0"/>
          </a:p>
          <a:p>
            <a:pPr lvl="1" algn="just"/>
            <a:r>
              <a:rPr lang="fr-FR" dirty="0" smtClean="0"/>
              <a:t>Un second atelier centré sur la </a:t>
            </a:r>
            <a:r>
              <a:rPr lang="fr-FR" dirty="0" smtClean="0">
                <a:solidFill>
                  <a:schemeClr val="bg2">
                    <a:lumMod val="25000"/>
                  </a:schemeClr>
                </a:solidFill>
              </a:rPr>
              <a:t>vie quotidienne </a:t>
            </a:r>
            <a:r>
              <a:rPr lang="fr-FR" dirty="0" smtClean="0"/>
              <a:t>avec les médicaments (CAT en cas d’oublis ou vomissements, voyages</a:t>
            </a:r>
            <a:r>
              <a:rPr lang="fr-FR" dirty="0" smtClean="0"/>
              <a:t>…)</a:t>
            </a:r>
            <a:endParaRPr lang="fr-FR" dirty="0" smtClean="0"/>
          </a:p>
          <a:p>
            <a:pPr lvl="1" algn="just">
              <a:buNone/>
            </a:pPr>
            <a:endParaRPr lang="fr-FR" sz="500" dirty="0" smtClean="0"/>
          </a:p>
          <a:p>
            <a:pPr lvl="1" algn="just"/>
            <a:r>
              <a:rPr lang="fr-FR" dirty="0" smtClean="0"/>
              <a:t>Un troisième atelier collectif sur le </a:t>
            </a:r>
            <a:r>
              <a:rPr lang="fr-FR" dirty="0" smtClean="0">
                <a:solidFill>
                  <a:schemeClr val="bg2">
                    <a:lumMod val="25000"/>
                  </a:schemeClr>
                </a:solidFill>
              </a:rPr>
              <a:t>ressenti</a:t>
            </a:r>
            <a:r>
              <a:rPr lang="fr-FR" dirty="0" smtClean="0"/>
              <a:t> des patients / aux traitements à distance de la greffe</a:t>
            </a:r>
          </a:p>
          <a:p>
            <a:pPr lvl="1" algn="just">
              <a:buNone/>
            </a:pPr>
            <a:endParaRPr lang="fr-FR" sz="1000" dirty="0" smtClean="0"/>
          </a:p>
          <a:p>
            <a:pPr lvl="1" algn="just">
              <a:buNone/>
            </a:pPr>
            <a:endParaRPr lang="fr-FR" sz="500" b="1" dirty="0" smtClean="0">
              <a:solidFill>
                <a:schemeClr val="bg2">
                  <a:lumMod val="25000"/>
                </a:schemeClr>
              </a:solidFill>
            </a:endParaRPr>
          </a:p>
          <a:p>
            <a:pPr algn="just"/>
            <a:r>
              <a:rPr lang="fr-FR" sz="2400" b="1" dirty="0" smtClean="0">
                <a:solidFill>
                  <a:schemeClr val="bg2">
                    <a:lumMod val="25000"/>
                  </a:schemeClr>
                </a:solidFill>
              </a:rPr>
              <a:t>A faire évaluer par les patients pour continuer à les améliorer</a:t>
            </a:r>
          </a:p>
          <a:p>
            <a:pPr>
              <a:buNone/>
            </a:pPr>
            <a:endParaRPr lang="fr-FR" sz="500" b="1" dirty="0" smtClean="0">
              <a:solidFill>
                <a:schemeClr val="bg2">
                  <a:lumMod val="2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179513" y="1137910"/>
          <a:ext cx="8351806" cy="4835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égende encadrée 1 6"/>
          <p:cNvSpPr/>
          <p:nvPr/>
        </p:nvSpPr>
        <p:spPr>
          <a:xfrm>
            <a:off x="2001838" y="2028825"/>
            <a:ext cx="1223962" cy="612775"/>
          </a:xfrm>
          <a:prstGeom prst="borderCallout1">
            <a:avLst>
              <a:gd name="adj1" fmla="val 100590"/>
              <a:gd name="adj2" fmla="val 19068"/>
              <a:gd name="adj3" fmla="val 237967"/>
              <a:gd name="adj4" fmla="val 33323"/>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t>Diagnostic éducatif</a:t>
            </a:r>
          </a:p>
        </p:txBody>
      </p:sp>
      <p:sp>
        <p:nvSpPr>
          <p:cNvPr id="8" name="Légende encadrée 1 7"/>
          <p:cNvSpPr/>
          <p:nvPr/>
        </p:nvSpPr>
        <p:spPr>
          <a:xfrm>
            <a:off x="165100" y="3473450"/>
            <a:ext cx="1152525" cy="612775"/>
          </a:xfrm>
          <a:prstGeom prst="borderCallout1">
            <a:avLst>
              <a:gd name="adj1" fmla="val 97153"/>
              <a:gd name="adj2" fmla="val 39951"/>
              <a:gd name="adj3" fmla="val 272533"/>
              <a:gd name="adj4" fmla="val 59688"/>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t>Première rencontre</a:t>
            </a:r>
          </a:p>
        </p:txBody>
      </p:sp>
      <p:sp>
        <p:nvSpPr>
          <p:cNvPr id="9" name="Légende encadrée 1 8"/>
          <p:cNvSpPr/>
          <p:nvPr/>
        </p:nvSpPr>
        <p:spPr>
          <a:xfrm>
            <a:off x="3571875" y="1531938"/>
            <a:ext cx="1295400" cy="612775"/>
          </a:xfrm>
          <a:prstGeom prst="borderCallout1">
            <a:avLst>
              <a:gd name="adj1" fmla="val 27158"/>
              <a:gd name="adj2" fmla="val -386"/>
              <a:gd name="adj3" fmla="val 236413"/>
              <a:gd name="adj4" fmla="val -16484"/>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t>Ateliers sécuritaires</a:t>
            </a:r>
          </a:p>
        </p:txBody>
      </p:sp>
      <p:sp>
        <p:nvSpPr>
          <p:cNvPr id="11" name="Légende encadrée 1 10"/>
          <p:cNvSpPr/>
          <p:nvPr/>
        </p:nvSpPr>
        <p:spPr>
          <a:xfrm>
            <a:off x="5549900" y="1268413"/>
            <a:ext cx="1204913" cy="323850"/>
          </a:xfrm>
          <a:prstGeom prst="borderCallout1">
            <a:avLst>
              <a:gd name="adj1" fmla="val 98603"/>
              <a:gd name="adj2" fmla="val 49307"/>
              <a:gd name="adj3" fmla="val 198184"/>
              <a:gd name="adj4" fmla="val 52022"/>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t>évaluation</a:t>
            </a:r>
          </a:p>
        </p:txBody>
      </p:sp>
      <p:sp>
        <p:nvSpPr>
          <p:cNvPr id="3" name="Légende encadrée 1 2"/>
          <p:cNvSpPr/>
          <p:nvPr/>
        </p:nvSpPr>
        <p:spPr>
          <a:xfrm>
            <a:off x="7162800" y="4437063"/>
            <a:ext cx="1387475" cy="612775"/>
          </a:xfrm>
          <a:prstGeom prst="borderCallout1">
            <a:avLst>
              <a:gd name="adj1" fmla="val -3683"/>
              <a:gd name="adj2" fmla="val 17268"/>
              <a:gd name="adj3" fmla="val -218038"/>
              <a:gd name="adj4" fmla="val -83157"/>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t>Ateliers sécuritaires</a:t>
            </a:r>
          </a:p>
        </p:txBody>
      </p:sp>
      <p:sp>
        <p:nvSpPr>
          <p:cNvPr id="4" name="Légende encadrée 1 3"/>
          <p:cNvSpPr/>
          <p:nvPr/>
        </p:nvSpPr>
        <p:spPr>
          <a:xfrm>
            <a:off x="3390900" y="5375275"/>
            <a:ext cx="1657350" cy="592138"/>
          </a:xfrm>
          <a:prstGeom prst="borderCallout1">
            <a:avLst>
              <a:gd name="adj1" fmla="val 23038"/>
              <a:gd name="adj2" fmla="val 2413"/>
              <a:gd name="adj3" fmla="val -26621"/>
              <a:gd name="adj4" fmla="val -132423"/>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t>Staff pré-greffe puis inscription</a:t>
            </a:r>
          </a:p>
        </p:txBody>
      </p:sp>
      <p:sp>
        <p:nvSpPr>
          <p:cNvPr id="18441" name="Espace réservé du numéro de diapositive 9"/>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1F9C667-8AE8-4313-A78E-A99F7067048A}" type="slidenum">
              <a:rPr lang="fr-FR" smtClean="0"/>
              <a:pPr fontAlgn="base">
                <a:spcBef>
                  <a:spcPct val="0"/>
                </a:spcBef>
                <a:spcAft>
                  <a:spcPct val="0"/>
                </a:spcAft>
                <a:defRPr/>
              </a:pPr>
              <a:t>24</a:t>
            </a:fld>
            <a:endParaRPr lang="fr-FR" smtClean="0"/>
          </a:p>
        </p:txBody>
      </p:sp>
      <p:sp>
        <p:nvSpPr>
          <p:cNvPr id="13" name="Ellipse 12"/>
          <p:cNvSpPr/>
          <p:nvPr/>
        </p:nvSpPr>
        <p:spPr>
          <a:xfrm>
            <a:off x="5654675" y="2144713"/>
            <a:ext cx="763588" cy="727075"/>
          </a:xfrm>
          <a:prstGeom prst="ellipse">
            <a:avLst/>
          </a:prstGeom>
          <a:solidFill>
            <a:srgbClr val="00B05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 name="Ellipse 13"/>
          <p:cNvSpPr/>
          <p:nvPr/>
        </p:nvSpPr>
        <p:spPr>
          <a:xfrm>
            <a:off x="6894513" y="1762125"/>
            <a:ext cx="962025" cy="979488"/>
          </a:xfrm>
          <a:prstGeom prst="ellipse">
            <a:avLst/>
          </a:prstGeom>
          <a:solidFill>
            <a:srgbClr val="FFC00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 name="ZoneTexte 1"/>
          <p:cNvSpPr txBox="1"/>
          <p:nvPr/>
        </p:nvSpPr>
        <p:spPr>
          <a:xfrm>
            <a:off x="7747000" y="2641600"/>
            <a:ext cx="1289050" cy="354013"/>
          </a:xfrm>
          <a:prstGeom prst="rect">
            <a:avLst/>
          </a:prstGeom>
          <a:noFill/>
        </p:spPr>
        <p:txBody>
          <a:bodyPr>
            <a:spAutoFit/>
          </a:bodyPr>
          <a:lstStyle/>
          <a:p>
            <a:pPr fontAlgn="auto">
              <a:spcBef>
                <a:spcPts val="0"/>
              </a:spcBef>
              <a:spcAft>
                <a:spcPts val="0"/>
              </a:spcAft>
              <a:defRPr/>
            </a:pPr>
            <a:r>
              <a:rPr lang="fr-FR" sz="1700" b="1" dirty="0">
                <a:latin typeface="+mj-lt"/>
                <a:cs typeface="+mn-cs"/>
              </a:rPr>
              <a:t>Domicile</a:t>
            </a:r>
          </a:p>
        </p:txBody>
      </p:sp>
      <p:sp>
        <p:nvSpPr>
          <p:cNvPr id="15" name="ZoneTexte 14"/>
          <p:cNvSpPr txBox="1"/>
          <p:nvPr/>
        </p:nvSpPr>
        <p:spPr>
          <a:xfrm>
            <a:off x="6054725" y="2982913"/>
            <a:ext cx="1677988" cy="585787"/>
          </a:xfrm>
          <a:prstGeom prst="rect">
            <a:avLst/>
          </a:prstGeom>
          <a:noFill/>
        </p:spPr>
        <p:txBody>
          <a:bodyPr>
            <a:spAutoFit/>
          </a:bodyPr>
          <a:lstStyle/>
          <a:p>
            <a:pPr fontAlgn="auto">
              <a:spcBef>
                <a:spcPts val="0"/>
              </a:spcBef>
              <a:spcAft>
                <a:spcPts val="0"/>
              </a:spcAft>
              <a:defRPr/>
            </a:pPr>
            <a:r>
              <a:rPr lang="fr-FR" sz="1600" b="1" dirty="0">
                <a:latin typeface="+mj-lt"/>
                <a:cs typeface="+mn-cs"/>
              </a:rPr>
              <a:t>Bilan de sortie pneumo</a:t>
            </a:r>
          </a:p>
        </p:txBody>
      </p:sp>
      <p:sp>
        <p:nvSpPr>
          <p:cNvPr id="16" name="Rectangle 15"/>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Pentagone 20"/>
          <p:cNvSpPr/>
          <p:nvPr/>
        </p:nvSpPr>
        <p:spPr>
          <a:xfrm>
            <a:off x="179389" y="238125"/>
            <a:ext cx="1728316" cy="6604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Greffe pulmonaire</a:t>
            </a:r>
          </a:p>
        </p:txBody>
      </p:sp>
      <p:sp>
        <p:nvSpPr>
          <p:cNvPr id="23" name="Chevron 22"/>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24" name="Chevron 23"/>
          <p:cNvSpPr/>
          <p:nvPr/>
        </p:nvSpPr>
        <p:spPr>
          <a:xfrm>
            <a:off x="4572001" y="260648"/>
            <a:ext cx="216024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Résultats</a:t>
            </a:r>
            <a:endParaRPr lang="fr-FR" sz="1700" dirty="0">
              <a:solidFill>
                <a:schemeClr val="tx1"/>
              </a:solidFill>
            </a:endParaRPr>
          </a:p>
        </p:txBody>
      </p:sp>
      <p:sp>
        <p:nvSpPr>
          <p:cNvPr id="25" name="Chevron 24"/>
          <p:cNvSpPr/>
          <p:nvPr/>
        </p:nvSpPr>
        <p:spPr>
          <a:xfrm>
            <a:off x="6516216" y="188641"/>
            <a:ext cx="234838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a:solidFill>
                  <a:schemeClr val="tx1"/>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0" y="1556792"/>
          <a:ext cx="9144000" cy="445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égende encadrée 1 4"/>
          <p:cNvSpPr/>
          <p:nvPr/>
        </p:nvSpPr>
        <p:spPr>
          <a:xfrm>
            <a:off x="1187450" y="2492375"/>
            <a:ext cx="1439863" cy="871538"/>
          </a:xfrm>
          <a:prstGeom prst="borderCallout1">
            <a:avLst>
              <a:gd name="adj1" fmla="val 97922"/>
              <a:gd name="adj2" fmla="val 49948"/>
              <a:gd name="adj3" fmla="val 154233"/>
              <a:gd name="adj4" fmla="val 107146"/>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t>Réévaluation diagnostic éducatif</a:t>
            </a:r>
          </a:p>
        </p:txBody>
      </p:sp>
      <p:sp>
        <p:nvSpPr>
          <p:cNvPr id="6" name="Légende encadrée 1 5"/>
          <p:cNvSpPr/>
          <p:nvPr/>
        </p:nvSpPr>
        <p:spPr>
          <a:xfrm>
            <a:off x="5076825" y="4581525"/>
            <a:ext cx="1531938" cy="609600"/>
          </a:xfrm>
          <a:prstGeom prst="borderCallout1">
            <a:avLst>
              <a:gd name="adj1" fmla="val -3647"/>
              <a:gd name="adj2" fmla="val 11142"/>
              <a:gd name="adj3" fmla="val -187307"/>
              <a:gd name="adj4" fmla="val 14217"/>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t>Ateliers de renforcement</a:t>
            </a:r>
          </a:p>
        </p:txBody>
      </p:sp>
      <p:sp>
        <p:nvSpPr>
          <p:cNvPr id="7" name="Légende encadrée 1 6"/>
          <p:cNvSpPr/>
          <p:nvPr/>
        </p:nvSpPr>
        <p:spPr>
          <a:xfrm>
            <a:off x="5292725" y="1557338"/>
            <a:ext cx="1366838" cy="492125"/>
          </a:xfrm>
          <a:prstGeom prst="borderCallout1">
            <a:avLst>
              <a:gd name="adj1" fmla="val 100245"/>
              <a:gd name="adj2" fmla="val 47325"/>
              <a:gd name="adj3" fmla="val 136564"/>
              <a:gd name="adj4" fmla="val 91698"/>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t>Evaluation</a:t>
            </a:r>
          </a:p>
        </p:txBody>
      </p:sp>
      <p:sp>
        <p:nvSpPr>
          <p:cNvPr id="19462" name="Espace réservé du numéro de diapositive 8"/>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A9AB7A8-D468-4C63-ACA0-7CA7AD710F2C}" type="slidenum">
              <a:rPr lang="fr-FR" smtClean="0"/>
              <a:pPr fontAlgn="base">
                <a:spcBef>
                  <a:spcPct val="0"/>
                </a:spcBef>
                <a:spcAft>
                  <a:spcPct val="0"/>
                </a:spcAft>
                <a:defRPr/>
              </a:pPr>
              <a:t>25</a:t>
            </a:fld>
            <a:endParaRPr lang="fr-FR" smtClean="0"/>
          </a:p>
        </p:txBody>
      </p:sp>
      <p:sp>
        <p:nvSpPr>
          <p:cNvPr id="11" name="Rectangle 10"/>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Pentagone 15"/>
          <p:cNvSpPr/>
          <p:nvPr/>
        </p:nvSpPr>
        <p:spPr>
          <a:xfrm>
            <a:off x="179389" y="238125"/>
            <a:ext cx="1800323" cy="6604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Greffe pulmonaire</a:t>
            </a:r>
          </a:p>
        </p:txBody>
      </p:sp>
      <p:sp>
        <p:nvSpPr>
          <p:cNvPr id="12" name="Chevron 11"/>
          <p:cNvSpPr/>
          <p:nvPr/>
        </p:nvSpPr>
        <p:spPr>
          <a:xfrm>
            <a:off x="1835696" y="260648"/>
            <a:ext cx="288032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13" name="Chevron 12"/>
          <p:cNvSpPr/>
          <p:nvPr/>
        </p:nvSpPr>
        <p:spPr>
          <a:xfrm>
            <a:off x="4572001" y="260648"/>
            <a:ext cx="2160240" cy="648072"/>
          </a:xfrm>
          <a:prstGeom prst="chevr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Résultats</a:t>
            </a:r>
            <a:endParaRPr lang="fr-FR" sz="1700" dirty="0">
              <a:solidFill>
                <a:schemeClr val="tx1"/>
              </a:solidFill>
            </a:endParaRPr>
          </a:p>
        </p:txBody>
      </p:sp>
      <p:sp>
        <p:nvSpPr>
          <p:cNvPr id="18" name="Chevron 17"/>
          <p:cNvSpPr/>
          <p:nvPr/>
        </p:nvSpPr>
        <p:spPr>
          <a:xfrm>
            <a:off x="6516216" y="188641"/>
            <a:ext cx="2348385"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a:solidFill>
                  <a:schemeClr val="tx1"/>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E:\thèse\photos outils\fiche patient 1.jpg"/>
          <p:cNvPicPr>
            <a:picLocks noChangeAspect="1" noChangeArrowheads="1"/>
          </p:cNvPicPr>
          <p:nvPr/>
        </p:nvPicPr>
        <p:blipFill>
          <a:blip r:embed="rId2" cstate="print"/>
          <a:srcRect l="18063" t="13251" r="10822" b="6512"/>
          <a:stretch>
            <a:fillRect/>
          </a:stretch>
        </p:blipFill>
        <p:spPr bwMode="auto">
          <a:xfrm>
            <a:off x="3392488" y="1482725"/>
            <a:ext cx="1727200" cy="3463925"/>
          </a:xfrm>
          <a:prstGeom prst="rect">
            <a:avLst/>
          </a:prstGeom>
          <a:noFill/>
          <a:ln w="9525">
            <a:noFill/>
            <a:miter lim="800000"/>
            <a:headEnd/>
            <a:tailEnd/>
          </a:ln>
        </p:spPr>
      </p:pic>
      <p:sp>
        <p:nvSpPr>
          <p:cNvPr id="33795" name="Espace réservé du contenu 1"/>
          <p:cNvSpPr>
            <a:spLocks noGrp="1"/>
          </p:cNvSpPr>
          <p:nvPr>
            <p:ph idx="1"/>
          </p:nvPr>
        </p:nvSpPr>
        <p:spPr>
          <a:xfrm>
            <a:off x="676275" y="476250"/>
            <a:ext cx="8229600" cy="1516063"/>
          </a:xfrm>
        </p:spPr>
        <p:txBody>
          <a:bodyPr/>
          <a:lstStyle/>
          <a:p>
            <a:pPr marL="109538" indent="0" algn="ctr" eaLnBrk="1" hangingPunct="1">
              <a:buFont typeface="Wingdings 3" pitchFamily="18" charset="2"/>
              <a:buNone/>
            </a:pPr>
            <a:r>
              <a:rPr lang="fr-FR" altLang="fr-FR" sz="3500" b="1" dirty="0" smtClean="0"/>
              <a:t>Merci de votre attention !</a:t>
            </a:r>
          </a:p>
        </p:txBody>
      </p:sp>
      <p:sp>
        <p:nvSpPr>
          <p:cNvPr id="33796" name="Espace réservé du numéro de diapositive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309D7FF-EB58-4380-ACBD-F01F472399DD}" type="slidenum">
              <a:rPr lang="fr-FR" smtClean="0"/>
              <a:pPr fontAlgn="base">
                <a:spcBef>
                  <a:spcPct val="0"/>
                </a:spcBef>
                <a:spcAft>
                  <a:spcPct val="0"/>
                </a:spcAft>
                <a:defRPr/>
              </a:pPr>
              <a:t>26</a:t>
            </a:fld>
            <a:endParaRPr lang="fr-FR" smtClean="0"/>
          </a:p>
        </p:txBody>
      </p:sp>
      <p:pic>
        <p:nvPicPr>
          <p:cNvPr id="33797" name="Picture 2" descr="E:\thèse\photos outils\fiches profess santé.jpg"/>
          <p:cNvPicPr>
            <a:picLocks noChangeAspect="1" noChangeArrowheads="1"/>
          </p:cNvPicPr>
          <p:nvPr/>
        </p:nvPicPr>
        <p:blipFill>
          <a:blip r:embed="rId3" cstate="print"/>
          <a:srcRect l="11790" r="19254"/>
          <a:stretch>
            <a:fillRect/>
          </a:stretch>
        </p:blipFill>
        <p:spPr bwMode="auto">
          <a:xfrm rot="777144">
            <a:off x="5265738" y="1724025"/>
            <a:ext cx="3152775" cy="2571750"/>
          </a:xfrm>
          <a:prstGeom prst="rect">
            <a:avLst/>
          </a:prstGeom>
          <a:noFill/>
          <a:ln w="9525">
            <a:noFill/>
            <a:miter lim="800000"/>
            <a:headEnd/>
            <a:tailEnd/>
          </a:ln>
        </p:spPr>
      </p:pic>
      <p:pic>
        <p:nvPicPr>
          <p:cNvPr id="33798" name="Image 6" descr="N:\Internes\DOSSIERS DES INTERNES\Morgane\8e semestre\ETP\thèse\mémoire DU\bonhomme greffé.JPG"/>
          <p:cNvPicPr>
            <a:picLocks noChangeAspect="1" noChangeArrowheads="1"/>
          </p:cNvPicPr>
          <p:nvPr/>
        </p:nvPicPr>
        <p:blipFill>
          <a:blip r:embed="rId4" cstate="print"/>
          <a:srcRect/>
          <a:stretch>
            <a:fillRect/>
          </a:stretch>
        </p:blipFill>
        <p:spPr bwMode="auto">
          <a:xfrm rot="4840628">
            <a:off x="350838" y="1801813"/>
            <a:ext cx="3152775" cy="2733675"/>
          </a:xfrm>
          <a:prstGeom prst="rect">
            <a:avLst/>
          </a:prstGeom>
          <a:noFill/>
          <a:ln w="9525">
            <a:noFill/>
            <a:miter lim="800000"/>
            <a:headEnd/>
            <a:tailEnd/>
          </a:ln>
        </p:spPr>
      </p:pic>
      <p:pic>
        <p:nvPicPr>
          <p:cNvPr id="33799" name="Picture 3" descr="E:\thèse\photos outils\fiche patient 2.jpg"/>
          <p:cNvPicPr>
            <a:picLocks noChangeAspect="1" noChangeArrowheads="1"/>
          </p:cNvPicPr>
          <p:nvPr/>
        </p:nvPicPr>
        <p:blipFill>
          <a:blip r:embed="rId5" cstate="print"/>
          <a:srcRect l="10150" t="4559" r="10597"/>
          <a:stretch>
            <a:fillRect/>
          </a:stretch>
        </p:blipFill>
        <p:spPr bwMode="auto">
          <a:xfrm>
            <a:off x="1581150" y="4043363"/>
            <a:ext cx="3462338" cy="2346325"/>
          </a:xfrm>
          <a:prstGeom prst="rect">
            <a:avLst/>
          </a:prstGeom>
          <a:noFill/>
          <a:ln w="9525">
            <a:noFill/>
            <a:miter lim="800000"/>
            <a:headEnd/>
            <a:tailEnd/>
          </a:ln>
        </p:spPr>
      </p:pic>
      <p:grpSp>
        <p:nvGrpSpPr>
          <p:cNvPr id="2" name="Groupe 7"/>
          <p:cNvGrpSpPr>
            <a:grpSpLocks/>
          </p:cNvGrpSpPr>
          <p:nvPr/>
        </p:nvGrpSpPr>
        <p:grpSpPr bwMode="auto">
          <a:xfrm rot="508153">
            <a:off x="4981575" y="4213225"/>
            <a:ext cx="3671888" cy="1946275"/>
            <a:chOff x="168452" y="1916832"/>
            <a:chExt cx="8434317" cy="4268362"/>
          </a:xfrm>
        </p:grpSpPr>
        <p:pic>
          <p:nvPicPr>
            <p:cNvPr id="33801" name="Picture 2" descr="E:\thèse\photos outils\cartes barrows 2.jpg"/>
            <p:cNvPicPr>
              <a:picLocks noChangeAspect="1" noChangeArrowheads="1"/>
            </p:cNvPicPr>
            <p:nvPr/>
          </p:nvPicPr>
          <p:blipFill>
            <a:blip r:embed="rId6" cstate="print"/>
            <a:srcRect l="1790" t="51527" r="5971" b="7082"/>
            <a:stretch>
              <a:fillRect/>
            </a:stretch>
          </p:blipFill>
          <p:spPr bwMode="auto">
            <a:xfrm>
              <a:off x="168452" y="4056144"/>
              <a:ext cx="8434317" cy="2129050"/>
            </a:xfrm>
            <a:prstGeom prst="rect">
              <a:avLst/>
            </a:prstGeom>
            <a:noFill/>
            <a:ln w="9525">
              <a:noFill/>
              <a:miter lim="800000"/>
              <a:headEnd/>
              <a:tailEnd/>
            </a:ln>
          </p:spPr>
        </p:pic>
        <p:pic>
          <p:nvPicPr>
            <p:cNvPr id="33802" name="Picture 2" descr="E:\thèse\photos outils\cartes barrows 2.jpg"/>
            <p:cNvPicPr>
              <a:picLocks noChangeAspect="1" noChangeArrowheads="1"/>
            </p:cNvPicPr>
            <p:nvPr/>
          </p:nvPicPr>
          <p:blipFill>
            <a:blip r:embed="rId7" cstate="print"/>
            <a:srcRect l="1790" t="5202" r="5971" b="53206"/>
            <a:stretch>
              <a:fillRect/>
            </a:stretch>
          </p:blipFill>
          <p:spPr bwMode="auto">
            <a:xfrm>
              <a:off x="168452" y="1916832"/>
              <a:ext cx="8434317" cy="2139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p:cNvSpPr>
            <a:spLocks noGrp="1"/>
          </p:cNvSpPr>
          <p:nvPr>
            <p:ph idx="1"/>
          </p:nvPr>
        </p:nvSpPr>
        <p:spPr/>
        <p:txBody>
          <a:bodyPr/>
          <a:lstStyle/>
          <a:p>
            <a:pPr eaLnBrk="1" hangingPunct="1"/>
            <a:r>
              <a:rPr lang="fr-FR" altLang="fr-FR" sz="2400" smtClean="0"/>
              <a:t>La transplantation pulmonaire :</a:t>
            </a:r>
          </a:p>
          <a:p>
            <a:pPr lvl="1" eaLnBrk="1" hangingPunct="1"/>
            <a:r>
              <a:rPr lang="fr-FR" altLang="fr-FR" sz="2200" smtClean="0"/>
              <a:t>Traitement de </a:t>
            </a:r>
            <a:r>
              <a:rPr lang="fr-FR" altLang="fr-FR" sz="2200" b="1" smtClean="0"/>
              <a:t>l’insuffisance respiratoire chronique au stade terminal</a:t>
            </a:r>
          </a:p>
        </p:txBody>
      </p:sp>
      <p:sp>
        <p:nvSpPr>
          <p:cNvPr id="12291" name="Espace réservé du numéro de diapositive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8AD7445-22DD-430D-B283-E1F572C32D43}" type="slidenum">
              <a:rPr lang="fr-FR" smtClean="0"/>
              <a:pPr fontAlgn="base">
                <a:spcBef>
                  <a:spcPct val="0"/>
                </a:spcBef>
                <a:spcAft>
                  <a:spcPct val="0"/>
                </a:spcAft>
                <a:defRPr/>
              </a:pPr>
              <a:t>3</a:t>
            </a:fld>
            <a:endParaRPr lang="fr-FR" smtClean="0"/>
          </a:p>
        </p:txBody>
      </p:sp>
      <p:sp>
        <p:nvSpPr>
          <p:cNvPr id="14" name="Titre 3"/>
          <p:cNvSpPr>
            <a:spLocks noGrp="1"/>
          </p:cNvSpPr>
          <p:nvPr>
            <p:ph type="title"/>
          </p:nvPr>
        </p:nvSpPr>
        <p:spPr/>
        <p:txBody>
          <a:bodyPr/>
          <a:lstStyle/>
          <a:p>
            <a:pPr eaLnBrk="1" fontAlgn="auto" hangingPunct="1">
              <a:spcAft>
                <a:spcPts val="0"/>
              </a:spcAft>
              <a:defRPr/>
            </a:pPr>
            <a:r>
              <a:rPr lang="fr-FR" sz="2800" dirty="0" smtClean="0"/>
              <a:t>I/ Contexte : La greffe pulmonaire et le suivi des patients greffés</a:t>
            </a:r>
            <a:endParaRPr lang="fr-FR" sz="2800" dirty="0"/>
          </a:p>
        </p:txBody>
      </p:sp>
      <p:sp>
        <p:nvSpPr>
          <p:cNvPr id="12292" name="ZoneTexte 6"/>
          <p:cNvSpPr txBox="1">
            <a:spLocks noChangeArrowheads="1"/>
          </p:cNvSpPr>
          <p:nvPr/>
        </p:nvSpPr>
        <p:spPr bwMode="auto">
          <a:xfrm>
            <a:off x="2051050" y="5957888"/>
            <a:ext cx="3097213" cy="276225"/>
          </a:xfrm>
          <a:prstGeom prst="rect">
            <a:avLst/>
          </a:prstGeom>
          <a:noFill/>
          <a:ln w="9525">
            <a:noFill/>
            <a:miter lim="800000"/>
            <a:headEnd/>
            <a:tailEnd/>
          </a:ln>
        </p:spPr>
        <p:txBody>
          <a:bodyPr>
            <a:spAutoFit/>
          </a:bodyPr>
          <a:lstStyle/>
          <a:p>
            <a:r>
              <a:rPr lang="fr-FR" altLang="fr-FR" sz="1200"/>
              <a:t>Agence de biomédecine, 2014</a:t>
            </a:r>
          </a:p>
        </p:txBody>
      </p:sp>
      <p:pic>
        <p:nvPicPr>
          <p:cNvPr id="12294" name="Graphique 6"/>
          <p:cNvPicPr>
            <a:picLocks noChangeArrowheads="1"/>
          </p:cNvPicPr>
          <p:nvPr/>
        </p:nvPicPr>
        <p:blipFill>
          <a:blip r:embed="rId3" cstate="print"/>
          <a:srcRect/>
          <a:stretch>
            <a:fillRect/>
          </a:stretch>
        </p:blipFill>
        <p:spPr bwMode="auto">
          <a:xfrm>
            <a:off x="1189038" y="2566988"/>
            <a:ext cx="6948487" cy="388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8B0B843-1BA6-4043-9564-F366A3955274}" type="slidenum">
              <a:rPr lang="fr-FR" smtClean="0"/>
              <a:pPr fontAlgn="base">
                <a:spcBef>
                  <a:spcPct val="0"/>
                </a:spcBef>
                <a:spcAft>
                  <a:spcPct val="0"/>
                </a:spcAft>
                <a:defRPr/>
              </a:pPr>
              <a:t>4</a:t>
            </a:fld>
            <a:endParaRPr lang="fr-FR" smtClean="0"/>
          </a:p>
        </p:txBody>
      </p:sp>
      <p:grpSp>
        <p:nvGrpSpPr>
          <p:cNvPr id="2" name="Groupe 3"/>
          <p:cNvGrpSpPr>
            <a:grpSpLocks/>
          </p:cNvGrpSpPr>
          <p:nvPr/>
        </p:nvGrpSpPr>
        <p:grpSpPr bwMode="auto">
          <a:xfrm>
            <a:off x="755650" y="2708275"/>
            <a:ext cx="6192838" cy="1512888"/>
            <a:chOff x="755576" y="2708920"/>
            <a:chExt cx="6192688" cy="1512168"/>
          </a:xfrm>
        </p:grpSpPr>
        <p:sp>
          <p:nvSpPr>
            <p:cNvPr id="8" name="Rectangle 7"/>
            <p:cNvSpPr/>
            <p:nvPr/>
          </p:nvSpPr>
          <p:spPr>
            <a:xfrm>
              <a:off x="755576" y="2708920"/>
              <a:ext cx="2952678" cy="1512168"/>
            </a:xfrm>
            <a:prstGeom prst="rect">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Complications :</a:t>
              </a:r>
            </a:p>
            <a:p>
              <a:pPr fontAlgn="auto">
                <a:spcBef>
                  <a:spcPts val="0"/>
                </a:spcBef>
                <a:spcAft>
                  <a:spcPts val="0"/>
                </a:spcAft>
                <a:defRPr/>
              </a:pPr>
              <a:r>
                <a:rPr lang="fr-FR" dirty="0">
                  <a:solidFill>
                    <a:schemeClr val="tx1"/>
                  </a:solidFill>
                </a:rPr>
                <a:t>- Technique chirurgicale</a:t>
              </a:r>
            </a:p>
            <a:p>
              <a:pPr fontAlgn="auto">
                <a:spcBef>
                  <a:spcPts val="0"/>
                </a:spcBef>
                <a:spcAft>
                  <a:spcPts val="0"/>
                </a:spcAft>
                <a:defRPr/>
              </a:pPr>
              <a:r>
                <a:rPr lang="fr-FR" dirty="0">
                  <a:solidFill>
                    <a:schemeClr val="tx1"/>
                  </a:solidFill>
                </a:rPr>
                <a:t>- Risque infectieux</a:t>
              </a:r>
            </a:p>
            <a:p>
              <a:pPr fontAlgn="auto">
                <a:spcBef>
                  <a:spcPts val="0"/>
                </a:spcBef>
                <a:spcAft>
                  <a:spcPts val="0"/>
                </a:spcAft>
                <a:defRPr/>
              </a:pPr>
              <a:r>
                <a:rPr lang="fr-FR" dirty="0">
                  <a:solidFill>
                    <a:schemeClr val="tx1"/>
                  </a:solidFill>
                </a:rPr>
                <a:t>- Rejet </a:t>
              </a:r>
            </a:p>
          </p:txBody>
        </p:sp>
        <p:sp>
          <p:nvSpPr>
            <p:cNvPr id="10" name="Rectangle 9"/>
            <p:cNvSpPr/>
            <p:nvPr/>
          </p:nvSpPr>
          <p:spPr>
            <a:xfrm>
              <a:off x="3924149" y="3037377"/>
              <a:ext cx="3024115" cy="855255"/>
            </a:xfrm>
            <a:prstGeom prst="rect">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Survie médiane : </a:t>
              </a:r>
              <a:r>
                <a:rPr lang="fr-FR" b="1" dirty="0" smtClean="0">
                  <a:solidFill>
                    <a:schemeClr val="tx1"/>
                  </a:solidFill>
                </a:rPr>
                <a:t>6,1 </a:t>
              </a:r>
              <a:r>
                <a:rPr lang="fr-FR" b="1" dirty="0">
                  <a:solidFill>
                    <a:schemeClr val="tx1"/>
                  </a:solidFill>
                </a:rPr>
                <a:t>ans </a:t>
              </a:r>
              <a:r>
                <a:rPr lang="fr-FR" dirty="0">
                  <a:solidFill>
                    <a:schemeClr val="tx1"/>
                  </a:solidFill>
                </a:rPr>
                <a:t>(</a:t>
              </a:r>
              <a:r>
                <a:rPr lang="fr-FR" dirty="0" smtClean="0">
                  <a:solidFill>
                    <a:schemeClr val="tx1"/>
                  </a:solidFill>
                </a:rPr>
                <a:t>2006-2012)</a:t>
              </a:r>
              <a:endParaRPr lang="fr-FR" dirty="0">
                <a:solidFill>
                  <a:schemeClr val="tx1"/>
                </a:solidFill>
              </a:endParaRPr>
            </a:p>
          </p:txBody>
        </p:sp>
      </p:grpSp>
      <p:grpSp>
        <p:nvGrpSpPr>
          <p:cNvPr id="3" name="Groupe 1"/>
          <p:cNvGrpSpPr>
            <a:grpSpLocks/>
          </p:cNvGrpSpPr>
          <p:nvPr/>
        </p:nvGrpSpPr>
        <p:grpSpPr bwMode="auto">
          <a:xfrm>
            <a:off x="755650" y="1465263"/>
            <a:ext cx="7564438" cy="957262"/>
            <a:chOff x="755576" y="1484784"/>
            <a:chExt cx="7564785" cy="956702"/>
          </a:xfrm>
        </p:grpSpPr>
        <p:sp>
          <p:nvSpPr>
            <p:cNvPr id="7" name="Rectangle 6"/>
            <p:cNvSpPr/>
            <p:nvPr/>
          </p:nvSpPr>
          <p:spPr>
            <a:xfrm>
              <a:off x="755576" y="1629161"/>
              <a:ext cx="6193122" cy="8123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300" dirty="0"/>
                <a:t>La plus difficile des transplantations d’organes</a:t>
              </a:r>
            </a:p>
          </p:txBody>
        </p:sp>
        <p:pic>
          <p:nvPicPr>
            <p:cNvPr id="13328" name="Picture 2" descr="Afficher l'image d'origine"/>
            <p:cNvPicPr>
              <a:picLocks noChangeAspect="1" noChangeArrowheads="1"/>
            </p:cNvPicPr>
            <p:nvPr/>
          </p:nvPicPr>
          <p:blipFill>
            <a:blip r:embed="rId3" cstate="print"/>
            <a:srcRect r="3531"/>
            <a:stretch>
              <a:fillRect/>
            </a:stretch>
          </p:blipFill>
          <p:spPr bwMode="auto">
            <a:xfrm>
              <a:off x="7164288" y="1484784"/>
              <a:ext cx="1156073" cy="956702"/>
            </a:xfrm>
            <a:prstGeom prst="rect">
              <a:avLst/>
            </a:prstGeom>
            <a:noFill/>
            <a:ln w="9525">
              <a:noFill/>
              <a:miter lim="800000"/>
              <a:headEnd/>
              <a:tailEnd/>
            </a:ln>
          </p:spPr>
        </p:pic>
      </p:grpSp>
      <p:grpSp>
        <p:nvGrpSpPr>
          <p:cNvPr id="4" name="Groupe 5"/>
          <p:cNvGrpSpPr>
            <a:grpSpLocks/>
          </p:cNvGrpSpPr>
          <p:nvPr/>
        </p:nvGrpSpPr>
        <p:grpSpPr bwMode="auto">
          <a:xfrm>
            <a:off x="1238250" y="4446588"/>
            <a:ext cx="6862763" cy="2076450"/>
            <a:chOff x="1238536" y="4447376"/>
            <a:chExt cx="6861856" cy="2075368"/>
          </a:xfrm>
        </p:grpSpPr>
        <p:grpSp>
          <p:nvGrpSpPr>
            <p:cNvPr id="5" name="Groupe 12"/>
            <p:cNvGrpSpPr>
              <a:grpSpLocks/>
            </p:cNvGrpSpPr>
            <p:nvPr/>
          </p:nvGrpSpPr>
          <p:grpSpPr bwMode="auto">
            <a:xfrm>
              <a:off x="1238536" y="4447376"/>
              <a:ext cx="6861856" cy="1118984"/>
              <a:chOff x="1238536" y="4447376"/>
              <a:chExt cx="6861856" cy="1118984"/>
            </a:xfrm>
          </p:grpSpPr>
          <p:sp>
            <p:nvSpPr>
              <p:cNvPr id="9" name="Rectangle 8"/>
              <p:cNvSpPr/>
              <p:nvPr/>
            </p:nvSpPr>
            <p:spPr>
              <a:xfrm>
                <a:off x="2232180" y="4845631"/>
                <a:ext cx="5868212" cy="720350"/>
              </a:xfrm>
              <a:prstGeom prst="rect">
                <a:avLst/>
              </a:prstGeom>
              <a:solidFill>
                <a:schemeClr val="accent1">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300" dirty="0"/>
                  <a:t>Suivi rigoureux et </a:t>
                </a:r>
                <a:r>
                  <a:rPr lang="fr-FR" sz="2300" b="1" dirty="0"/>
                  <a:t>traitement à vie</a:t>
                </a:r>
              </a:p>
            </p:txBody>
          </p:sp>
          <p:sp>
            <p:nvSpPr>
              <p:cNvPr id="12" name="Flèche courbée vers la droite 11"/>
              <p:cNvSpPr/>
              <p:nvPr/>
            </p:nvSpPr>
            <p:spPr>
              <a:xfrm>
                <a:off x="1238536" y="4447376"/>
                <a:ext cx="596821" cy="10075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pic>
          <p:nvPicPr>
            <p:cNvPr id="13324" name="Picture 2" descr="Afficher l'image d'origine"/>
            <p:cNvPicPr>
              <a:picLocks noChangeAspect="1" noChangeArrowheads="1"/>
            </p:cNvPicPr>
            <p:nvPr/>
          </p:nvPicPr>
          <p:blipFill>
            <a:blip r:embed="rId4" cstate="print"/>
            <a:srcRect/>
            <a:stretch>
              <a:fillRect/>
            </a:stretch>
          </p:blipFill>
          <p:spPr bwMode="auto">
            <a:xfrm>
              <a:off x="7047742" y="5733256"/>
              <a:ext cx="1052650" cy="789488"/>
            </a:xfrm>
            <a:prstGeom prst="rect">
              <a:avLst/>
            </a:prstGeom>
            <a:noFill/>
            <a:ln w="9525">
              <a:noFill/>
              <a:miter lim="800000"/>
              <a:headEnd/>
              <a:tailEnd/>
            </a:ln>
          </p:spPr>
        </p:pic>
      </p:grpSp>
      <p:sp>
        <p:nvSpPr>
          <p:cNvPr id="20" name="Rectangle 19"/>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Pentagone 20"/>
          <p:cNvSpPr/>
          <p:nvPr/>
        </p:nvSpPr>
        <p:spPr>
          <a:xfrm>
            <a:off x="215900" y="128588"/>
            <a:ext cx="2116138" cy="868362"/>
          </a:xfrm>
          <a:prstGeom prst="homePlate">
            <a:avLst/>
          </a:prstGeom>
          <a:solidFill>
            <a:schemeClr val="bg2"/>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900" b="1" dirty="0"/>
              <a:t>Greffe pulmonaire</a:t>
            </a:r>
          </a:p>
        </p:txBody>
      </p:sp>
      <p:sp>
        <p:nvSpPr>
          <p:cNvPr id="22" name="Chevron 21"/>
          <p:cNvSpPr/>
          <p:nvPr/>
        </p:nvSpPr>
        <p:spPr>
          <a:xfrm>
            <a:off x="2206624" y="225425"/>
            <a:ext cx="2797423" cy="6731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23" name="Chevron 22"/>
          <p:cNvSpPr/>
          <p:nvPr/>
        </p:nvSpPr>
        <p:spPr>
          <a:xfrm>
            <a:off x="4832350" y="238125"/>
            <a:ext cx="2151063" cy="6477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Résultats</a:t>
            </a:r>
            <a:endParaRPr lang="fr-FR" sz="1700" dirty="0">
              <a:solidFill>
                <a:schemeClr val="tx1"/>
              </a:solidFill>
            </a:endParaRPr>
          </a:p>
        </p:txBody>
      </p:sp>
      <p:sp>
        <p:nvSpPr>
          <p:cNvPr id="24" name="Chevron 23"/>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Pentagone 4"/>
          <p:cNvSpPr/>
          <p:nvPr/>
        </p:nvSpPr>
        <p:spPr>
          <a:xfrm>
            <a:off x="215900" y="128588"/>
            <a:ext cx="2116138" cy="868362"/>
          </a:xfrm>
          <a:prstGeom prst="homePlate">
            <a:avLst/>
          </a:prstGeom>
          <a:solidFill>
            <a:schemeClr val="bg2"/>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900" b="1" dirty="0"/>
              <a:t>Greffe pulmonaire</a:t>
            </a:r>
          </a:p>
        </p:txBody>
      </p:sp>
      <p:sp>
        <p:nvSpPr>
          <p:cNvPr id="9" name="ZoneTexte 8"/>
          <p:cNvSpPr txBox="1"/>
          <p:nvPr/>
        </p:nvSpPr>
        <p:spPr>
          <a:xfrm>
            <a:off x="611560" y="1268760"/>
            <a:ext cx="7920880" cy="150810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3500000" scaled="1"/>
            <a:tileRect/>
          </a:gradFill>
        </p:spPr>
        <p:txBody>
          <a:bodyPr wrap="square" rtlCol="0">
            <a:spAutoFit/>
          </a:bodyPr>
          <a:lstStyle/>
          <a:p>
            <a:pPr algn="ctr"/>
            <a:r>
              <a:rPr lang="fr-FR" sz="2400" dirty="0" smtClean="0"/>
              <a:t>Equipe du centre de transplantation pulmonaire CHU Bordeaux : </a:t>
            </a:r>
          </a:p>
          <a:p>
            <a:pPr algn="ctr"/>
            <a:r>
              <a:rPr lang="fr-FR" sz="2200" dirty="0" smtClean="0"/>
              <a:t>Médecin, kiné, IDE, pharmaciens, diététiciennes, psychologue</a:t>
            </a:r>
          </a:p>
        </p:txBody>
      </p:sp>
      <p:sp>
        <p:nvSpPr>
          <p:cNvPr id="10" name="ZoneTexte 9"/>
          <p:cNvSpPr txBox="1"/>
          <p:nvPr/>
        </p:nvSpPr>
        <p:spPr>
          <a:xfrm>
            <a:off x="971600" y="3789040"/>
            <a:ext cx="7344816" cy="1154162"/>
          </a:xfrm>
          <a:prstGeom prst="rect">
            <a:avLst/>
          </a:prstGeom>
          <a:solidFill>
            <a:schemeClr val="accent4">
              <a:lumMod val="20000"/>
              <a:lumOff val="80000"/>
            </a:schemeClr>
          </a:solidFill>
          <a:ln w="19050">
            <a:solidFill>
              <a:schemeClr val="accent4">
                <a:lumMod val="75000"/>
              </a:schemeClr>
            </a:solidFill>
          </a:ln>
        </p:spPr>
        <p:txBody>
          <a:bodyPr wrap="square" rtlCol="0">
            <a:spAutoFit/>
          </a:bodyPr>
          <a:lstStyle/>
          <a:p>
            <a:pPr algn="ctr"/>
            <a:r>
              <a:rPr lang="fr-FR" sz="2300" dirty="0" smtClean="0"/>
              <a:t>Décision de créer un programme d’ETP pour les patients venant de bénéficier d’une transplantation pulmonaire</a:t>
            </a:r>
          </a:p>
        </p:txBody>
      </p:sp>
      <p:sp>
        <p:nvSpPr>
          <p:cNvPr id="11" name="ZoneTexte 10"/>
          <p:cNvSpPr txBox="1"/>
          <p:nvPr/>
        </p:nvSpPr>
        <p:spPr>
          <a:xfrm>
            <a:off x="683568" y="5445224"/>
            <a:ext cx="8136904" cy="861774"/>
          </a:xfrm>
          <a:prstGeom prst="rect">
            <a:avLst/>
          </a:prstGeom>
          <a:noFill/>
        </p:spPr>
        <p:txBody>
          <a:bodyPr wrap="square" rtlCol="0">
            <a:spAutoFit/>
          </a:bodyPr>
          <a:lstStyle/>
          <a:p>
            <a:pPr algn="ctr"/>
            <a:r>
              <a:rPr lang="fr-FR" sz="2500" b="1" u="sng" dirty="0" smtClean="0">
                <a:solidFill>
                  <a:schemeClr val="tx2"/>
                </a:solidFill>
              </a:rPr>
              <a:t>Objectif :</a:t>
            </a:r>
            <a:r>
              <a:rPr lang="fr-FR" sz="2500" b="1" dirty="0" smtClean="0">
                <a:solidFill>
                  <a:schemeClr val="tx2"/>
                </a:solidFill>
              </a:rPr>
              <a:t> accompagner les patients dans la gestion de cette « nouvelle vie de greffé » </a:t>
            </a:r>
          </a:p>
        </p:txBody>
      </p:sp>
      <p:sp>
        <p:nvSpPr>
          <p:cNvPr id="13" name="Flèche vers le bas 12"/>
          <p:cNvSpPr/>
          <p:nvPr/>
        </p:nvSpPr>
        <p:spPr>
          <a:xfrm>
            <a:off x="4499992" y="2924944"/>
            <a:ext cx="504056" cy="792088"/>
          </a:xfrm>
          <a:prstGeom prst="downArrow">
            <a:avLst/>
          </a:prstGeom>
          <a:solidFill>
            <a:schemeClr val="accent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Chevron 13"/>
          <p:cNvSpPr/>
          <p:nvPr/>
        </p:nvSpPr>
        <p:spPr>
          <a:xfrm>
            <a:off x="2206624" y="225425"/>
            <a:ext cx="2797423" cy="6731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15" name="Chevron 14"/>
          <p:cNvSpPr/>
          <p:nvPr/>
        </p:nvSpPr>
        <p:spPr>
          <a:xfrm>
            <a:off x="4832350" y="238125"/>
            <a:ext cx="2151063" cy="6477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Résultats</a:t>
            </a:r>
            <a:endParaRPr lang="fr-FR" sz="1700" dirty="0">
              <a:solidFill>
                <a:schemeClr val="tx1"/>
              </a:solidFill>
            </a:endParaRPr>
          </a:p>
        </p:txBody>
      </p:sp>
      <p:sp>
        <p:nvSpPr>
          <p:cNvPr id="16" name="Chevron 15"/>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47675" y="1439863"/>
            <a:ext cx="8229600" cy="4525962"/>
          </a:xfrm>
        </p:spPr>
        <p:txBody>
          <a:bodyPr>
            <a:normAutofit/>
          </a:bodyPr>
          <a:lstStyle/>
          <a:p>
            <a:pPr marL="365760" indent="-256032" eaLnBrk="1" fontAlgn="auto" hangingPunct="1">
              <a:spcAft>
                <a:spcPts val="0"/>
              </a:spcAft>
              <a:buFont typeface="Wingdings 3"/>
              <a:buChar char=""/>
              <a:defRPr/>
            </a:pPr>
            <a:r>
              <a:rPr lang="fr-FR" sz="2200" dirty="0" smtClean="0"/>
              <a:t>Nombreuses </a:t>
            </a:r>
            <a:r>
              <a:rPr lang="fr-FR" sz="2200" b="1" dirty="0" smtClean="0"/>
              <a:t>contraintes</a:t>
            </a:r>
            <a:r>
              <a:rPr lang="fr-FR" sz="2200" dirty="0" smtClean="0"/>
              <a:t> liées au traitement </a:t>
            </a:r>
            <a:r>
              <a:rPr lang="fr-FR" sz="2200" dirty="0"/>
              <a:t>immunosuppresseur :</a:t>
            </a:r>
          </a:p>
          <a:p>
            <a:pPr marL="109728" indent="0" eaLnBrk="1" fontAlgn="auto" hangingPunct="1">
              <a:spcAft>
                <a:spcPts val="0"/>
              </a:spcAft>
              <a:buFont typeface="Wingdings 3"/>
              <a:buNone/>
              <a:defRPr/>
            </a:pPr>
            <a:endParaRPr lang="fr-FR" dirty="0" smtClean="0"/>
          </a:p>
        </p:txBody>
      </p:sp>
      <p:sp>
        <p:nvSpPr>
          <p:cNvPr id="14339" name="Espace réservé du numéro de diapositive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33BD804-540B-4167-B47D-D678B2DE141C}" type="slidenum">
              <a:rPr lang="fr-FR" smtClean="0"/>
              <a:pPr fontAlgn="base">
                <a:spcBef>
                  <a:spcPct val="0"/>
                </a:spcBef>
                <a:spcAft>
                  <a:spcPct val="0"/>
                </a:spcAft>
                <a:defRPr/>
              </a:pPr>
              <a:t>6</a:t>
            </a:fld>
            <a:endParaRPr lang="fr-FR" smtClean="0"/>
          </a:p>
        </p:txBody>
      </p:sp>
      <p:sp>
        <p:nvSpPr>
          <p:cNvPr id="6" name="Flèche courbée vers la droite 5"/>
          <p:cNvSpPr/>
          <p:nvPr/>
        </p:nvSpPr>
        <p:spPr>
          <a:xfrm rot="20044497" flipH="1">
            <a:off x="5994400" y="3271838"/>
            <a:ext cx="500063" cy="822325"/>
          </a:xfrm>
          <a:prstGeom prst="curvedRightArrow">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7" name="ZoneTexte 6"/>
          <p:cNvSpPr txBox="1">
            <a:spLocks noChangeArrowheads="1"/>
          </p:cNvSpPr>
          <p:nvPr/>
        </p:nvSpPr>
        <p:spPr bwMode="auto">
          <a:xfrm>
            <a:off x="5364163" y="4160838"/>
            <a:ext cx="2762250" cy="646112"/>
          </a:xfrm>
          <a:prstGeom prst="rect">
            <a:avLst/>
          </a:prstGeom>
          <a:noFill/>
          <a:ln w="9525">
            <a:noFill/>
            <a:miter lim="800000"/>
            <a:headEnd/>
            <a:tailEnd/>
          </a:ln>
        </p:spPr>
        <p:txBody>
          <a:bodyPr>
            <a:spAutoFit/>
          </a:bodyPr>
          <a:lstStyle/>
          <a:p>
            <a:pPr algn="ctr"/>
            <a:r>
              <a:rPr lang="fr-FR" altLang="fr-FR"/>
              <a:t>Temps quotidien dédié au traitement</a:t>
            </a:r>
          </a:p>
        </p:txBody>
      </p:sp>
      <p:sp>
        <p:nvSpPr>
          <p:cNvPr id="8" name="Flèche courbée vers la droite 7"/>
          <p:cNvSpPr/>
          <p:nvPr/>
        </p:nvSpPr>
        <p:spPr>
          <a:xfrm rot="19914827" flipH="1">
            <a:off x="7115175" y="4851400"/>
            <a:ext cx="541338" cy="696913"/>
          </a:xfrm>
          <a:prstGeom prst="curvedRightArrow">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accent2"/>
              </a:solidFill>
            </a:endParaRPr>
          </a:p>
        </p:txBody>
      </p:sp>
      <p:sp>
        <p:nvSpPr>
          <p:cNvPr id="9" name="ZoneTexte 8"/>
          <p:cNvSpPr txBox="1">
            <a:spLocks noChangeArrowheads="1"/>
          </p:cNvSpPr>
          <p:nvPr/>
        </p:nvSpPr>
        <p:spPr bwMode="auto">
          <a:xfrm>
            <a:off x="5364163" y="5683250"/>
            <a:ext cx="3313112" cy="923925"/>
          </a:xfrm>
          <a:prstGeom prst="rect">
            <a:avLst/>
          </a:prstGeom>
          <a:noFill/>
          <a:ln w="9525">
            <a:noFill/>
            <a:miter lim="800000"/>
            <a:headEnd/>
            <a:tailEnd/>
          </a:ln>
        </p:spPr>
        <p:txBody>
          <a:bodyPr>
            <a:spAutoFit/>
          </a:bodyPr>
          <a:lstStyle/>
          <a:p>
            <a:pPr algn="ctr"/>
            <a:r>
              <a:rPr lang="fr-FR" altLang="fr-FR" dirty="0">
                <a:solidFill>
                  <a:srgbClr val="FF0000"/>
                </a:solidFill>
              </a:rPr>
              <a:t>Impact négatif sur la qualité de vie</a:t>
            </a:r>
          </a:p>
          <a:p>
            <a:pPr algn="ctr"/>
            <a:r>
              <a:rPr lang="fr-FR" altLang="fr-FR" dirty="0">
                <a:solidFill>
                  <a:srgbClr val="FF0000"/>
                </a:solidFill>
              </a:rPr>
              <a:t>et l’observance du </a:t>
            </a:r>
            <a:r>
              <a:rPr lang="fr-FR" altLang="fr-FR" dirty="0" smtClean="0">
                <a:solidFill>
                  <a:srgbClr val="FF0000"/>
                </a:solidFill>
              </a:rPr>
              <a:t>patient ?</a:t>
            </a:r>
            <a:endParaRPr lang="fr-FR" altLang="fr-FR" dirty="0">
              <a:solidFill>
                <a:srgbClr val="FF0000"/>
              </a:solidFill>
            </a:endParaRPr>
          </a:p>
        </p:txBody>
      </p:sp>
      <p:graphicFrame>
        <p:nvGraphicFramePr>
          <p:cNvPr id="11" name="Diagramme 10"/>
          <p:cNvGraphicFramePr/>
          <p:nvPr/>
        </p:nvGraphicFramePr>
        <p:xfrm>
          <a:off x="683568" y="2368234"/>
          <a:ext cx="4940426" cy="3619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Pentagone 16"/>
          <p:cNvSpPr/>
          <p:nvPr/>
        </p:nvSpPr>
        <p:spPr>
          <a:xfrm>
            <a:off x="215900" y="128588"/>
            <a:ext cx="2116138" cy="868362"/>
          </a:xfrm>
          <a:prstGeom prst="homePlate">
            <a:avLst/>
          </a:prstGeom>
          <a:solidFill>
            <a:schemeClr val="bg2"/>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900" b="1" dirty="0"/>
              <a:t>Greffe pulmonaire</a:t>
            </a:r>
          </a:p>
        </p:txBody>
      </p:sp>
      <p:sp>
        <p:nvSpPr>
          <p:cNvPr id="18" name="Chevron 17"/>
          <p:cNvSpPr/>
          <p:nvPr/>
        </p:nvSpPr>
        <p:spPr>
          <a:xfrm>
            <a:off x="2206624" y="225425"/>
            <a:ext cx="2797423" cy="6731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Analyse des besoins : méthode</a:t>
            </a:r>
            <a:endParaRPr lang="fr-FR" sz="1700" dirty="0">
              <a:solidFill>
                <a:schemeClr val="tx1"/>
              </a:solidFill>
            </a:endParaRPr>
          </a:p>
        </p:txBody>
      </p:sp>
      <p:sp>
        <p:nvSpPr>
          <p:cNvPr id="19" name="Chevron 18"/>
          <p:cNvSpPr/>
          <p:nvPr/>
        </p:nvSpPr>
        <p:spPr>
          <a:xfrm>
            <a:off x="4832350" y="238125"/>
            <a:ext cx="2151063" cy="6477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Résultats</a:t>
            </a:r>
            <a:endParaRPr lang="fr-FR" sz="1700" dirty="0">
              <a:solidFill>
                <a:schemeClr val="tx1"/>
              </a:solidFill>
            </a:endParaRPr>
          </a:p>
        </p:txBody>
      </p:sp>
      <p:sp>
        <p:nvSpPr>
          <p:cNvPr id="20" name="Chevron 19"/>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150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3573016"/>
            <a:ext cx="8229600" cy="1440160"/>
          </a:xfrm>
          <a:solidFill>
            <a:schemeClr val="accent3">
              <a:lumMod val="20000"/>
              <a:lumOff val="80000"/>
            </a:schemeClr>
          </a:solidFill>
          <a:ln w="28575">
            <a:solidFill>
              <a:schemeClr val="accent2">
                <a:lumMod val="60000"/>
                <a:lumOff val="40000"/>
              </a:schemeClr>
            </a:solidFill>
          </a:ln>
        </p:spPr>
        <p:txBody>
          <a:bodyPr>
            <a:normAutofit/>
          </a:bodyPr>
          <a:lstStyle/>
          <a:p>
            <a:pPr algn="ctr">
              <a:buNone/>
            </a:pPr>
            <a:r>
              <a:rPr lang="fr-FR" dirty="0" smtClean="0"/>
              <a:t>Patients greffés pulmonaires : quelles sont leurs attentes et leurs besoins vis-à-vis de leur traitement ?</a:t>
            </a:r>
            <a:endParaRPr lang="fr-FR" dirty="0"/>
          </a:p>
        </p:txBody>
      </p:sp>
      <p:pic>
        <p:nvPicPr>
          <p:cNvPr id="1026" name="Picture 2" descr="Afficher l'image d'origine"/>
          <p:cNvPicPr>
            <a:picLocks noChangeAspect="1" noChangeArrowheads="1"/>
          </p:cNvPicPr>
          <p:nvPr/>
        </p:nvPicPr>
        <p:blipFill>
          <a:blip r:embed="rId2" cstate="print"/>
          <a:srcRect/>
          <a:stretch>
            <a:fillRect/>
          </a:stretch>
        </p:blipFill>
        <p:spPr bwMode="auto">
          <a:xfrm>
            <a:off x="3203848" y="692696"/>
            <a:ext cx="2664296" cy="266429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340768"/>
            <a:ext cx="8229600" cy="4525963"/>
          </a:xfrm>
        </p:spPr>
        <p:txBody>
          <a:bodyPr>
            <a:normAutofit/>
          </a:bodyPr>
          <a:lstStyle/>
          <a:p>
            <a:r>
              <a:rPr lang="fr-FR" sz="2300" dirty="0" smtClean="0"/>
              <a:t>Entretiens </a:t>
            </a:r>
            <a:r>
              <a:rPr lang="fr-FR" sz="2300" b="1" dirty="0" smtClean="0"/>
              <a:t>semi-dirigés individuels </a:t>
            </a:r>
            <a:r>
              <a:rPr lang="fr-FR" sz="2300" dirty="0" smtClean="0"/>
              <a:t>avec des patients greffés pulmonaires</a:t>
            </a:r>
          </a:p>
          <a:p>
            <a:endParaRPr lang="fr-FR" sz="2300" dirty="0" smtClean="0"/>
          </a:p>
          <a:p>
            <a:r>
              <a:rPr lang="fr-FR" sz="2300" dirty="0" smtClean="0"/>
              <a:t>Avec une </a:t>
            </a:r>
            <a:r>
              <a:rPr lang="fr-FR" sz="2300" b="1" dirty="0" smtClean="0"/>
              <a:t>grille d’entretien </a:t>
            </a:r>
            <a:r>
              <a:rPr lang="fr-FR" sz="2200" dirty="0" smtClean="0"/>
              <a:t>(« pense-bête » répertoriant les thèmes à aborder avec le patient)</a:t>
            </a:r>
          </a:p>
          <a:p>
            <a:endParaRPr lang="fr-FR" sz="2200" dirty="0" smtClean="0"/>
          </a:p>
          <a:p>
            <a:endParaRPr lang="fr-FR" sz="2200" dirty="0" smtClean="0"/>
          </a:p>
          <a:p>
            <a:endParaRPr lang="fr-FR" sz="2200" dirty="0" smtClean="0"/>
          </a:p>
          <a:p>
            <a:endParaRPr lang="fr-FR" sz="2200" dirty="0" smtClean="0"/>
          </a:p>
          <a:p>
            <a:r>
              <a:rPr lang="fr-FR" sz="2300" dirty="0" smtClean="0"/>
              <a:t>Entretiens </a:t>
            </a:r>
            <a:r>
              <a:rPr lang="fr-FR" sz="2300" b="1" dirty="0" smtClean="0"/>
              <a:t>enregistrés et retranscrits </a:t>
            </a:r>
            <a:r>
              <a:rPr lang="fr-FR" sz="2300" dirty="0" smtClean="0"/>
              <a:t>pour analyse</a:t>
            </a:r>
          </a:p>
          <a:p>
            <a:endParaRPr lang="fr-FR" sz="1000" dirty="0" smtClean="0"/>
          </a:p>
          <a:p>
            <a:r>
              <a:rPr lang="fr-FR" sz="2300" dirty="0" smtClean="0"/>
              <a:t>Accord des patients recueilli au préalable</a:t>
            </a:r>
          </a:p>
        </p:txBody>
      </p:sp>
      <p:sp>
        <p:nvSpPr>
          <p:cNvPr id="9" name="Titre 3"/>
          <p:cNvSpPr>
            <a:spLocks noGrp="1"/>
          </p:cNvSpPr>
          <p:nvPr>
            <p:ph type="title"/>
          </p:nvPr>
        </p:nvSpPr>
        <p:spPr>
          <a:xfrm>
            <a:off x="467544" y="188640"/>
            <a:ext cx="8229600" cy="1143000"/>
          </a:xfrm>
        </p:spPr>
        <p:txBody>
          <a:bodyPr/>
          <a:lstStyle/>
          <a:p>
            <a:pPr eaLnBrk="1" fontAlgn="auto" hangingPunct="1">
              <a:spcAft>
                <a:spcPts val="0"/>
              </a:spcAft>
              <a:defRPr/>
            </a:pPr>
            <a:r>
              <a:rPr lang="fr-FR" sz="2800" dirty="0" smtClean="0"/>
              <a:t>II/ Analyse des besoins : méthode utilisée</a:t>
            </a:r>
            <a:endParaRPr lang="fr-FR" sz="2800" dirty="0"/>
          </a:p>
        </p:txBody>
      </p:sp>
      <p:pic>
        <p:nvPicPr>
          <p:cNvPr id="12290" name="Picture 2" descr="Afficher l'image d'origine"/>
          <p:cNvPicPr>
            <a:picLocks noChangeAspect="1" noChangeArrowheads="1"/>
          </p:cNvPicPr>
          <p:nvPr/>
        </p:nvPicPr>
        <p:blipFill>
          <a:blip r:embed="rId3" cstate="print"/>
          <a:srcRect/>
          <a:stretch>
            <a:fillRect/>
          </a:stretch>
        </p:blipFill>
        <p:spPr bwMode="auto">
          <a:xfrm>
            <a:off x="6156176" y="3068960"/>
            <a:ext cx="2211281" cy="147158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Grille d’entretien</a:t>
            </a:r>
          </a:p>
          <a:p>
            <a:pPr lvl="1"/>
            <a:endParaRPr lang="fr-FR" dirty="0" smtClean="0"/>
          </a:p>
          <a:p>
            <a:pPr lvl="1">
              <a:buNone/>
            </a:pPr>
            <a:r>
              <a:rPr lang="fr-FR" b="1" dirty="0" smtClean="0">
                <a:solidFill>
                  <a:schemeClr val="bg2">
                    <a:lumMod val="25000"/>
                  </a:schemeClr>
                </a:solidFill>
              </a:rPr>
              <a:t>1- Recueil d’informations dans le dossier informatisé du patient avant l’entretien :</a:t>
            </a:r>
          </a:p>
          <a:p>
            <a:pPr lvl="1">
              <a:buNone/>
            </a:pPr>
            <a:endParaRPr lang="fr-FR" sz="1000" dirty="0" smtClean="0"/>
          </a:p>
          <a:p>
            <a:pPr lvl="2">
              <a:buFont typeface="Wingdings" pitchFamily="2" charset="2"/>
              <a:buChar char="Ø"/>
            </a:pPr>
            <a:r>
              <a:rPr lang="fr-FR" dirty="0" smtClean="0"/>
              <a:t> Âge</a:t>
            </a:r>
          </a:p>
          <a:p>
            <a:pPr lvl="2">
              <a:buFont typeface="Wingdings" pitchFamily="2" charset="2"/>
              <a:buChar char="Ø"/>
            </a:pPr>
            <a:r>
              <a:rPr lang="fr-FR" dirty="0" smtClean="0"/>
              <a:t> Sexe</a:t>
            </a:r>
          </a:p>
          <a:p>
            <a:pPr lvl="2">
              <a:buFont typeface="Wingdings" pitchFamily="2" charset="2"/>
              <a:buChar char="Ø"/>
            </a:pPr>
            <a:r>
              <a:rPr lang="fr-FR" dirty="0" smtClean="0"/>
              <a:t> Date de la greffe</a:t>
            </a:r>
          </a:p>
          <a:p>
            <a:pPr lvl="2">
              <a:buFont typeface="Wingdings" pitchFamily="2" charset="2"/>
              <a:buChar char="Ø"/>
            </a:pPr>
            <a:r>
              <a:rPr lang="fr-FR" dirty="0" smtClean="0"/>
              <a:t> Indication à la transplantation</a:t>
            </a:r>
          </a:p>
          <a:p>
            <a:pPr lvl="2">
              <a:buFont typeface="Wingdings" pitchFamily="2" charset="2"/>
              <a:buChar char="Ø"/>
            </a:pPr>
            <a:r>
              <a:rPr lang="fr-FR" dirty="0" smtClean="0"/>
              <a:t> Complications post-greffe ?</a:t>
            </a:r>
          </a:p>
          <a:p>
            <a:pPr lvl="2">
              <a:buFont typeface="Wingdings" pitchFamily="2" charset="2"/>
              <a:buChar char="Ø"/>
            </a:pPr>
            <a:r>
              <a:rPr lang="fr-FR" dirty="0" smtClean="0"/>
              <a:t> Traitements habituels</a:t>
            </a:r>
          </a:p>
        </p:txBody>
      </p:sp>
      <p:sp>
        <p:nvSpPr>
          <p:cNvPr id="4" name="Rectangle 3"/>
          <p:cNvSpPr/>
          <p:nvPr/>
        </p:nvSpPr>
        <p:spPr>
          <a:xfrm>
            <a:off x="0" y="0"/>
            <a:ext cx="9144000" cy="1125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Pentagone 4"/>
          <p:cNvSpPr/>
          <p:nvPr/>
        </p:nvSpPr>
        <p:spPr>
          <a:xfrm>
            <a:off x="215900" y="260648"/>
            <a:ext cx="1619796" cy="648072"/>
          </a:xfrm>
          <a:prstGeom prst="homePlate">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fr-FR" sz="1700" dirty="0"/>
              <a:t>Greffe pulmonaire</a:t>
            </a:r>
          </a:p>
        </p:txBody>
      </p:sp>
      <p:sp>
        <p:nvSpPr>
          <p:cNvPr id="9" name="Chevron 8"/>
          <p:cNvSpPr/>
          <p:nvPr/>
        </p:nvSpPr>
        <p:spPr>
          <a:xfrm>
            <a:off x="1619672" y="188640"/>
            <a:ext cx="3312367" cy="792088"/>
          </a:xfrm>
          <a:prstGeom prst="chevron">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900" b="1" dirty="0" smtClean="0">
                <a:solidFill>
                  <a:schemeClr val="tx1"/>
                </a:solidFill>
              </a:rPr>
              <a:t>Analyse des besoins : méthode</a:t>
            </a:r>
            <a:endParaRPr lang="fr-FR" sz="1900" b="1" dirty="0">
              <a:solidFill>
                <a:schemeClr val="tx1"/>
              </a:solidFill>
            </a:endParaRPr>
          </a:p>
        </p:txBody>
      </p:sp>
      <p:sp>
        <p:nvSpPr>
          <p:cNvPr id="10" name="Chevron 9"/>
          <p:cNvSpPr/>
          <p:nvPr/>
        </p:nvSpPr>
        <p:spPr>
          <a:xfrm>
            <a:off x="4832350" y="238125"/>
            <a:ext cx="2151063" cy="6477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smtClean="0">
                <a:solidFill>
                  <a:schemeClr val="tx1"/>
                </a:solidFill>
              </a:rPr>
              <a:t>Résultats</a:t>
            </a:r>
            <a:endParaRPr lang="fr-FR" sz="1700" dirty="0">
              <a:solidFill>
                <a:schemeClr val="tx1"/>
              </a:solidFill>
            </a:endParaRPr>
          </a:p>
        </p:txBody>
      </p:sp>
      <p:sp>
        <p:nvSpPr>
          <p:cNvPr id="11" name="Chevron 10"/>
          <p:cNvSpPr/>
          <p:nvPr/>
        </p:nvSpPr>
        <p:spPr>
          <a:xfrm>
            <a:off x="6848475" y="225425"/>
            <a:ext cx="2016125" cy="657225"/>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dirty="0">
                <a:solidFill>
                  <a:schemeClr val="tx1"/>
                </a:solidFill>
              </a:rPr>
              <a:t>Conclusion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650</TotalTime>
  <Words>1745</Words>
  <Application>Microsoft Office PowerPoint</Application>
  <PresentationFormat>Affichage à l'écran (4:3)</PresentationFormat>
  <Paragraphs>315</Paragraphs>
  <Slides>26</Slides>
  <Notes>11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Rotonde</vt:lpstr>
      <vt:lpstr>Education thérapeutique des patients greffés pulmonaires : Quelles sont leurs attentes vis-à-vis de leur traitement ?   M. Ledroit, M. Megne Wabo, A. Berroneau, C. Dromer, J. Beretti, E. Terrenes, S. Ducongé, D. Cassin, L. Derlich, P. Lignier, AC Grangé, F. Xuereb, D. Breilh</vt:lpstr>
      <vt:lpstr>Plan</vt:lpstr>
      <vt:lpstr>I/ Contexte : La greffe pulmonaire et le suivi des patients greffés</vt:lpstr>
      <vt:lpstr>Diapositive 4</vt:lpstr>
      <vt:lpstr>Diapositive 5</vt:lpstr>
      <vt:lpstr>Diapositive 6</vt:lpstr>
      <vt:lpstr>Diapositive 7</vt:lpstr>
      <vt:lpstr>II/ Analyse des besoins : méthode utilisée</vt:lpstr>
      <vt:lpstr>Diapositive 9</vt:lpstr>
      <vt:lpstr>Diapositive 10</vt:lpstr>
      <vt:lpstr>Diapositive 11</vt:lpstr>
      <vt:lpstr>III/ Résultats</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morgane ledroit</dc:creator>
  <cp:lastModifiedBy>morgane ledroit</cp:lastModifiedBy>
  <cp:revision>100</cp:revision>
  <dcterms:created xsi:type="dcterms:W3CDTF">2017-01-19T15:09:06Z</dcterms:created>
  <dcterms:modified xsi:type="dcterms:W3CDTF">2017-02-02T08:42:59Z</dcterms:modified>
</cp:coreProperties>
</file>