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handoutMasterIdLst>
    <p:handoutMasterId r:id="rId23"/>
  </p:handoutMasterIdLst>
  <p:sldIdLst>
    <p:sldId id="256" r:id="rId2"/>
    <p:sldId id="259" r:id="rId3"/>
    <p:sldId id="277" r:id="rId4"/>
    <p:sldId id="279" r:id="rId5"/>
    <p:sldId id="258" r:id="rId6"/>
    <p:sldId id="261" r:id="rId7"/>
    <p:sldId id="295" r:id="rId8"/>
    <p:sldId id="260" r:id="rId9"/>
    <p:sldId id="280" r:id="rId10"/>
    <p:sldId id="281" r:id="rId11"/>
    <p:sldId id="265" r:id="rId12"/>
    <p:sldId id="282" r:id="rId13"/>
    <p:sldId id="283" r:id="rId14"/>
    <p:sldId id="284" r:id="rId15"/>
    <p:sldId id="268" r:id="rId16"/>
    <p:sldId id="270" r:id="rId17"/>
    <p:sldId id="269" r:id="rId18"/>
    <p:sldId id="292" r:id="rId19"/>
    <p:sldId id="288" r:id="rId20"/>
    <p:sldId id="286" r:id="rId2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1pPr>
    <a:lvl2pPr marL="0" marR="0" indent="2286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2pPr>
    <a:lvl3pPr marL="0" marR="0" indent="4572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3pPr>
    <a:lvl4pPr marL="0" marR="0" indent="6858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4pPr>
    <a:lvl5pPr marL="0" marR="0" indent="9144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5pPr>
    <a:lvl6pPr marL="0" marR="0" indent="11430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6pPr>
    <a:lvl7pPr marL="0" marR="0" indent="13716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7pPr>
    <a:lvl8pPr marL="0" marR="0" indent="16002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8pPr>
    <a:lvl9pPr marL="0" marR="0" indent="18288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4E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noFill/>
        </a:fill>
      </a:tcStyle>
    </a:wholeTbl>
    <a:band2H>
      <a:tcTxStyle/>
      <a:tcStyle>
        <a:tcBdr/>
        <a:fill>
          <a:solidFill>
            <a:srgbClr val="CBCBCB">
              <a:alpha val="25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solidFill>
            <a:srgbClr val="CBCBCB">
              <a:alpha val="36000"/>
            </a:srgbClr>
          </a:solidFill>
        </a:fill>
      </a:tcStyle>
    </a:firstCol>
    <a:la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solidFill>
                <a:srgbClr val="EBEBEB"/>
              </a:solidFill>
              <a:prstDash val="solid"/>
              <a:miter lim="400000"/>
            </a:ln>
          </a:insideH>
          <a:insideV>
            <a:ln w="12700" cap="flat">
              <a:noFill/>
              <a:miter lim="400000"/>
            </a:ln>
          </a:insideV>
        </a:tcBdr>
        <a:fill>
          <a:solidFill>
            <a:schemeClr val="accent1">
              <a:hueOff val="-522454"/>
              <a:satOff val="1153"/>
              <a:lumOff val="13444"/>
            </a:schemeClr>
          </a:solidFill>
        </a:fill>
      </a:tcStyle>
    </a:firstRow>
  </a:tblStyle>
  <a:tblStyle styleId="{C7B018BB-80A7-4F77-B60F-C8B233D01FF8}" styleName="">
    <a:tblBg/>
    <a:wholeTbl>
      <a:tcTxStyle b="off" i="off">
        <a:font>
          <a:latin typeface="Iowan Old Style Roman"/>
          <a:ea typeface="Iowan Old Style Roman"/>
          <a:cs typeface="Iowan Old Style Roman"/>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wholeTbl>
    <a:band2H>
      <a:tcTxStyle/>
      <a:tcStyle>
        <a:tcBdr/>
        <a:fill>
          <a:solidFill>
            <a:srgbClr val="A8A861">
              <a:alpha val="27000"/>
            </a:srgbClr>
          </a:solidFill>
        </a:fill>
      </a:tcStyle>
    </a:band2H>
    <a:firstCol>
      <a:tcTxStyle b="off" i="off">
        <a:font>
          <a:latin typeface="DIN Alternate"/>
          <a:ea typeface="DIN Alternate"/>
          <a:cs typeface="DIN Alternate"/>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Col>
    <a:lastRow>
      <a:tcTxStyle b="off" i="off">
        <a:font>
          <a:latin typeface="DIN Alternate"/>
          <a:ea typeface="DIN Alternate"/>
          <a:cs typeface="DIN Alternate"/>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508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lastRow>
    <a:firstRow>
      <a:tcTxStyle b="off" i="off">
        <a:font>
          <a:latin typeface="DIN Alternate"/>
          <a:ea typeface="DIN Alternate"/>
          <a:cs typeface="DIN Alternate"/>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Row>
  </a:tblStyle>
  <a:tblStyle styleId="{EEE7283C-3CF3-47DC-8721-378D4A62B228}" styleName="">
    <a:tblBg/>
    <a:wholeTbl>
      <a:tcTxStyle b="off" i="off">
        <a:font>
          <a:latin typeface="Iowan Old Style Roman"/>
          <a:ea typeface="Iowan Old Style Roman"/>
          <a:cs typeface="Iowan Old Style Roman"/>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wholeTbl>
    <a:band2H>
      <a:tcTxStyle/>
      <a:tcStyle>
        <a:tcBdr/>
        <a:fill>
          <a:solidFill>
            <a:srgbClr val="A8A861">
              <a:alpha val="27000"/>
            </a:srgbClr>
          </a:solidFill>
        </a:fill>
      </a:tcStyle>
    </a:band2H>
    <a:firstCol>
      <a:tcTxStyle b="off" i="off">
        <a:font>
          <a:latin typeface="DIN Alternate"/>
          <a:ea typeface="DIN Alternate"/>
          <a:cs typeface="DIN Alternate"/>
        </a:font>
        <a:srgbClr val="FFFFFF"/>
      </a:tcTxStyle>
      <a:tcStyle>
        <a:tcBdr>
          <a:left>
            <a:ln w="12700" cap="flat">
              <a:solidFill>
                <a:srgbClr val="FFFDEF"/>
              </a:solidFill>
              <a:prstDash val="solid"/>
              <a:miter lim="400000"/>
            </a:ln>
          </a:left>
          <a:right>
            <a:ln w="12700" cap="flat">
              <a:solidFill>
                <a:srgbClr val="FFFDEF"/>
              </a:solidFill>
              <a:prstDash val="solid"/>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wholeTbl>
    <a:band2H>
      <a:tcTxStyle/>
      <a:tcStyle>
        <a:tcBdr/>
        <a:fill>
          <a:solidFill>
            <a:srgbClr val="CBCBCB">
              <a:alpha val="36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25400" cap="flat">
              <a:solidFill>
                <a:schemeClr val="accent3">
                  <a:hueOff val="-256224"/>
                  <a:satOff val="-13732"/>
                  <a:lumOff val="-19712"/>
                  <a:alpha val="61000"/>
                </a:schemeClr>
              </a:solidFill>
              <a:prstDash val="solid"/>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12700" cap="flat">
              <a:noFill/>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wholeTbl>
    <a:band2H>
      <a:tcTxStyle/>
      <a:tcStyle>
        <a:tcBdr/>
        <a:fill>
          <a:solidFill>
            <a:srgbClr val="AEAEAE">
              <a:alpha val="25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solidFill>
                <a:srgbClr val="797B80"/>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firstRow>
  </a:tblStyle>
  <a:tblStyle styleId="{2708684C-4D16-4618-839F-0558EEFCDFE6}"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wholeTbl>
    <a:band2H>
      <a:tcTxStyle/>
      <a:tcStyle>
        <a:tcBdr/>
        <a:fill>
          <a:solidFill>
            <a:srgbClr val="EDEEEE"/>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solidFill>
                <a:srgbClr val="5C5C5C"/>
              </a:solidFill>
              <a:prstDash val="solid"/>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firstCol>
    <a:la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custDash>
                <a:ds d="200000" sp="200000"/>
              </a:custDash>
              <a:miter lim="400000"/>
            </a:ln>
          </a:insideH>
          <a:insideV>
            <a:ln w="12700" cap="flat">
              <a:noFill/>
              <a:miter lim="400000"/>
            </a:ln>
          </a:insideV>
        </a:tcBdr>
        <a:fill>
          <a:noFill/>
        </a:fill>
      </a:tcStyle>
    </a:lastRow>
    <a:fir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noFill/>
              <a:miter lim="400000"/>
            </a:ln>
          </a:top>
          <a:bottom>
            <a:ln w="12700" cap="flat">
              <a:solidFill>
                <a:srgbClr val="5C5C5C"/>
              </a:solidFill>
              <a:prstDash val="solid"/>
              <a:miter lim="400000"/>
            </a:ln>
          </a:bottom>
          <a:insideH>
            <a:ln w="12700" cap="flat">
              <a:solidFill>
                <a:srgbClr val="5C5C5C"/>
              </a:solidFill>
              <a:custDash>
                <a:ds d="200000" sp="200000"/>
              </a:custDash>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7" d="100"/>
          <a:sy n="67" d="100"/>
        </p:scale>
        <p:origin x="-1792" y="-104"/>
      </p:cViewPr>
      <p:guideLst>
        <p:guide orient="horz" pos="3072"/>
        <p:guide pos="409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handoutMaster" Target="handoutMasters/handout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577F12B-A4C5-2340-AAEE-17302CA79D86}" type="datetimeFigureOut">
              <a:rPr lang="fr-FR" smtClean="0"/>
              <a:t>01/02/17</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2DF76BB-2F75-BC4C-8E85-5F106809CDC1}" type="slidenum">
              <a:rPr lang="fr-FR" smtClean="0"/>
              <a:t>‹#›</a:t>
            </a:fld>
            <a:endParaRPr lang="fr-FR"/>
          </a:p>
        </p:txBody>
      </p:sp>
    </p:spTree>
    <p:extLst>
      <p:ext uri="{BB962C8B-B14F-4D97-AF65-F5344CB8AC3E}">
        <p14:creationId xmlns:p14="http://schemas.microsoft.com/office/powerpoint/2010/main" val="39007742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1143000" y="685800"/>
            <a:ext cx="4572000" cy="3429000"/>
          </a:xfrm>
          <a:prstGeom prst="rect">
            <a:avLst/>
          </a:prstGeom>
        </p:spPr>
        <p:txBody>
          <a:bodyPr/>
          <a:lstStyle/>
          <a:p>
            <a:endParaRPr/>
          </a:p>
        </p:txBody>
      </p:sp>
      <p:sp>
        <p:nvSpPr>
          <p:cNvPr id="126" name="Shape 12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8471161"/>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2200" dirty="0" smtClean="0">
                <a:effectLst/>
                <a:latin typeface="Helvetica Neue"/>
                <a:ea typeface="Helvetica Neue"/>
                <a:cs typeface="Helvetica Neue"/>
                <a:sym typeface="Helvetica Neue"/>
              </a:rPr>
              <a:t>Elaborés sur le terrain au contact des patients afin de leur permettre de gagner en autonomie dans la gestion de leur maladie, ces savoirs théoriques et pratiques ont initialement circulés par le biais de formations professionnelles. </a:t>
            </a:r>
            <a:endParaRPr lang="fr-FR" dirty="0"/>
          </a:p>
        </p:txBody>
      </p:sp>
    </p:spTree>
    <p:extLst>
      <p:ext uri="{BB962C8B-B14F-4D97-AF65-F5344CB8AC3E}">
        <p14:creationId xmlns:p14="http://schemas.microsoft.com/office/powerpoint/2010/main" val="631775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fr-FR" sz="2200" dirty="0" smtClean="0">
                <a:effectLst/>
                <a:latin typeface="Helvetica Neue"/>
                <a:ea typeface="Helvetica Neue"/>
                <a:cs typeface="Helvetica Neue"/>
                <a:sym typeface="Helvetica Neue"/>
              </a:rPr>
              <a:t>EASD : </a:t>
            </a:r>
            <a:r>
              <a:rPr lang="fr-FR" sz="2200" dirty="0" err="1" smtClean="0">
                <a:effectLst/>
                <a:latin typeface="Helvetica Neue"/>
                <a:ea typeface="Helvetica Neue"/>
                <a:cs typeface="Helvetica Neue"/>
                <a:sym typeface="Helvetica Neue"/>
              </a:rPr>
              <a:t>European</a:t>
            </a:r>
            <a:r>
              <a:rPr lang="fr-FR" sz="2200" dirty="0" smtClean="0">
                <a:effectLst/>
                <a:latin typeface="Helvetica Neue"/>
                <a:ea typeface="Helvetica Neue"/>
                <a:cs typeface="Helvetica Neue"/>
                <a:sym typeface="Helvetica Neue"/>
              </a:rPr>
              <a:t> association for the </a:t>
            </a:r>
            <a:r>
              <a:rPr lang="fr-FR" sz="2200" dirty="0" err="1" smtClean="0">
                <a:effectLst/>
                <a:latin typeface="Helvetica Neue"/>
                <a:ea typeface="Helvetica Neue"/>
                <a:cs typeface="Helvetica Neue"/>
                <a:sym typeface="Helvetica Neue"/>
              </a:rPr>
              <a:t>study</a:t>
            </a:r>
            <a:r>
              <a:rPr lang="fr-FR" sz="2200" dirty="0" smtClean="0">
                <a:effectLst/>
                <a:latin typeface="Helvetica Neue"/>
                <a:ea typeface="Helvetica Neue"/>
                <a:cs typeface="Helvetica Neue"/>
                <a:sym typeface="Helvetica Neue"/>
              </a:rPr>
              <a:t> of </a:t>
            </a:r>
            <a:r>
              <a:rPr lang="fr-FR" sz="2200" dirty="0" err="1" smtClean="0">
                <a:effectLst/>
                <a:latin typeface="Helvetica Neue"/>
                <a:ea typeface="Helvetica Neue"/>
                <a:cs typeface="Helvetica Neue"/>
                <a:sym typeface="Helvetica Neue"/>
              </a:rPr>
              <a:t>diabetes</a:t>
            </a:r>
            <a:endParaRPr lang="fr-FR" sz="2200" dirty="0" smtClean="0">
              <a:effectLst/>
              <a:latin typeface="Helvetica Neue"/>
              <a:ea typeface="Helvetica Neue"/>
              <a:cs typeface="Helvetica Neue"/>
              <a:sym typeface="Helvetica Neue"/>
            </a:endParaRPr>
          </a:p>
          <a:p>
            <a:pPr marL="0" marR="0" indent="0" defTabSz="457200" eaLnBrk="1" fontAlgn="auto" latinLnBrk="0" hangingPunct="1">
              <a:lnSpc>
                <a:spcPct val="117999"/>
              </a:lnSpc>
              <a:spcBef>
                <a:spcPts val="0"/>
              </a:spcBef>
              <a:spcAft>
                <a:spcPts val="0"/>
              </a:spcAft>
              <a:buClrTx/>
              <a:buSzTx/>
              <a:buFontTx/>
              <a:buNone/>
              <a:tabLst/>
              <a:defRPr/>
            </a:pPr>
            <a:r>
              <a:rPr lang="fr-FR" sz="2200" dirty="0" smtClean="0">
                <a:effectLst/>
                <a:latin typeface="Helvetica Neue"/>
                <a:ea typeface="Helvetica Neue"/>
                <a:cs typeface="Helvetica Neue"/>
                <a:sym typeface="Helvetica Neue"/>
              </a:rPr>
              <a:t>Les </a:t>
            </a:r>
            <a:r>
              <a:rPr lang="fr-FR" sz="2200" dirty="0" smtClean="0">
                <a:effectLst/>
                <a:latin typeface="Helvetica Neue"/>
                <a:ea typeface="Helvetica Neue"/>
                <a:cs typeface="Helvetica Neue"/>
                <a:sym typeface="Helvetica Neue"/>
              </a:rPr>
              <a:t>ruptures qui ont pu être vécues sur le moment par les acteurs comme le produit de différends au sein de l’association, objectivent finalement des reconfigurations plus générales de l’espace social de l’éducation thérapeutique en France. Elles sont représentatives des évolutions du rapport des institutions à la question.</a:t>
            </a:r>
          </a:p>
          <a:p>
            <a:pPr marL="0" marR="0" indent="0" defTabSz="457200" eaLnBrk="1" fontAlgn="auto" latinLnBrk="0" hangingPunct="1">
              <a:lnSpc>
                <a:spcPct val="117999"/>
              </a:lnSpc>
              <a:spcBef>
                <a:spcPts val="0"/>
              </a:spcBef>
              <a:spcAft>
                <a:spcPts val="0"/>
              </a:spcAft>
              <a:buClrTx/>
              <a:buSzTx/>
              <a:buFontTx/>
              <a:buNone/>
              <a:tabLst/>
              <a:defRPr/>
            </a:pPr>
            <a:r>
              <a:rPr lang="fr-FR" sz="2200" dirty="0" smtClean="0">
                <a:effectLst/>
                <a:latin typeface="Helvetica Neue"/>
                <a:ea typeface="Helvetica Neue"/>
                <a:cs typeface="Helvetica Neue"/>
                <a:sym typeface="Helvetica Neue"/>
              </a:rPr>
              <a:t>ALFEDIAM</a:t>
            </a:r>
            <a:r>
              <a:rPr lang="fr-FR" sz="2200" baseline="0" dirty="0" smtClean="0">
                <a:effectLst/>
                <a:latin typeface="Helvetica Neue"/>
                <a:ea typeface="Helvetica Neue"/>
                <a:cs typeface="Helvetica Neue"/>
                <a:sym typeface="Helvetica Neue"/>
              </a:rPr>
              <a:t> : Association de Langue Française pour l’Etude du Diabète et des Maladies Métaboliques, société savante médicale depuis 1954, devenue Société Francophone du Diabète (SFD)</a:t>
            </a:r>
            <a:endParaRPr lang="fr-FR" sz="2200" dirty="0" smtClean="0">
              <a:effectLst/>
              <a:latin typeface="Helvetica Neue"/>
              <a:ea typeface="Helvetica Neue"/>
              <a:cs typeface="Helvetica Neue"/>
              <a:sym typeface="Helvetica Neue"/>
            </a:endParaRPr>
          </a:p>
          <a:p>
            <a:r>
              <a:rPr lang="fr-FR" dirty="0" err="1" smtClean="0"/>
              <a:t>Réhumaniser</a:t>
            </a:r>
            <a:r>
              <a:rPr lang="fr-FR" dirty="0" smtClean="0"/>
              <a:t> les pratiques rationnalisées</a:t>
            </a:r>
          </a:p>
          <a:p>
            <a:r>
              <a:rPr lang="fr-FR" dirty="0" smtClean="0"/>
              <a:t>Et évaluées au prisme de l’observance</a:t>
            </a:r>
          </a:p>
          <a:p>
            <a:r>
              <a:rPr lang="fr-FR" dirty="0" smtClean="0"/>
              <a:t>Suite à l’institutionnalisation</a:t>
            </a:r>
          </a:p>
          <a:p>
            <a:pPr marL="0" marR="0" indent="0" defTabSz="457200" eaLnBrk="1" fontAlgn="auto" latinLnBrk="0" hangingPunct="1">
              <a:lnSpc>
                <a:spcPct val="117999"/>
              </a:lnSpc>
              <a:spcBef>
                <a:spcPts val="0"/>
              </a:spcBef>
              <a:spcAft>
                <a:spcPts val="0"/>
              </a:spcAft>
              <a:buClrTx/>
              <a:buSzTx/>
              <a:buFontTx/>
              <a:buNone/>
              <a:tabLst/>
              <a:defRPr/>
            </a:pPr>
            <a:r>
              <a:rPr lang="fr-FR" sz="2200" dirty="0" smtClean="0">
                <a:effectLst/>
                <a:latin typeface="Helvetica Neue"/>
                <a:ea typeface="Helvetica Neue"/>
                <a:cs typeface="Helvetica Neue"/>
                <a:sym typeface="Helvetica Neue"/>
              </a:rPr>
              <a:t>Parti</a:t>
            </a:r>
          </a:p>
          <a:p>
            <a:endParaRPr lang="fr-FR" dirty="0"/>
          </a:p>
        </p:txBody>
      </p:sp>
    </p:spTree>
    <p:extLst>
      <p:ext uri="{BB962C8B-B14F-4D97-AF65-F5344CB8AC3E}">
        <p14:creationId xmlns:p14="http://schemas.microsoft.com/office/powerpoint/2010/main" val="282677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fr-FR" sz="2200" dirty="0" smtClean="0">
                <a:effectLst/>
                <a:latin typeface="Helvetica Neue"/>
                <a:ea typeface="Helvetica Neue"/>
                <a:cs typeface="Helvetica Neue"/>
                <a:sym typeface="Helvetica Neue"/>
              </a:rPr>
              <a:t>Les ruptures qui ont pu être vécues sur le moment par les acteurs comme le produit de différends au sein de l’association, objectivent finalement des reconfigurations plus générales de l’espace social de l’éducation thérapeutique en France. Elles sont représentatives des évolutions du rapport des institutions à la question.</a:t>
            </a:r>
          </a:p>
          <a:p>
            <a:pPr marL="0" marR="0" indent="0" defTabSz="457200" eaLnBrk="1" fontAlgn="auto" latinLnBrk="0" hangingPunct="1">
              <a:lnSpc>
                <a:spcPct val="117999"/>
              </a:lnSpc>
              <a:spcBef>
                <a:spcPts val="0"/>
              </a:spcBef>
              <a:spcAft>
                <a:spcPts val="0"/>
              </a:spcAft>
              <a:buClrTx/>
              <a:buSzTx/>
              <a:buFontTx/>
              <a:buNone/>
              <a:tabLst/>
              <a:defRPr/>
            </a:pPr>
            <a:r>
              <a:rPr lang="fr-FR" sz="2200" dirty="0" smtClean="0">
                <a:effectLst/>
                <a:latin typeface="Helvetica Neue"/>
                <a:ea typeface="Helvetica Neue"/>
                <a:cs typeface="Helvetica Neue"/>
                <a:sym typeface="Helvetica Neue"/>
              </a:rPr>
              <a:t>ALFEDIAM</a:t>
            </a:r>
            <a:r>
              <a:rPr lang="fr-FR" sz="2200" baseline="0" dirty="0" smtClean="0">
                <a:effectLst/>
                <a:latin typeface="Helvetica Neue"/>
                <a:ea typeface="Helvetica Neue"/>
                <a:cs typeface="Helvetica Neue"/>
                <a:sym typeface="Helvetica Neue"/>
              </a:rPr>
              <a:t> : Association de Langue Française pour l’Etude du Diabète et des Maladies Métaboliques, société savante médicale depuis 1954, devenue Société Francophone du Diabète (SFD)</a:t>
            </a:r>
            <a:endParaRPr lang="fr-FR" sz="2200" dirty="0" smtClean="0">
              <a:effectLst/>
              <a:latin typeface="Helvetica Neue"/>
              <a:ea typeface="Helvetica Neue"/>
              <a:cs typeface="Helvetica Neue"/>
              <a:sym typeface="Helvetica Neue"/>
            </a:endParaRPr>
          </a:p>
          <a:p>
            <a:r>
              <a:rPr lang="fr-FR" dirty="0" err="1" smtClean="0"/>
              <a:t>Réhumaniser</a:t>
            </a:r>
            <a:r>
              <a:rPr lang="fr-FR" dirty="0" smtClean="0"/>
              <a:t> les pratiques rationnalisées</a:t>
            </a:r>
          </a:p>
          <a:p>
            <a:r>
              <a:rPr lang="fr-FR" dirty="0" smtClean="0"/>
              <a:t>Et évaluées au prisme de l’observance</a:t>
            </a:r>
          </a:p>
          <a:p>
            <a:r>
              <a:rPr lang="fr-FR" dirty="0" smtClean="0"/>
              <a:t>Suite à l’institutionnalisation</a:t>
            </a:r>
          </a:p>
          <a:p>
            <a:pPr marL="0" marR="0" indent="0" defTabSz="457200" eaLnBrk="1" fontAlgn="auto" latinLnBrk="0" hangingPunct="1">
              <a:lnSpc>
                <a:spcPct val="117999"/>
              </a:lnSpc>
              <a:spcBef>
                <a:spcPts val="0"/>
              </a:spcBef>
              <a:spcAft>
                <a:spcPts val="0"/>
              </a:spcAft>
              <a:buClrTx/>
              <a:buSzTx/>
              <a:buFontTx/>
              <a:buNone/>
              <a:tabLst/>
              <a:defRPr/>
            </a:pPr>
            <a:r>
              <a:rPr lang="fr-FR" sz="2200" dirty="0" smtClean="0">
                <a:effectLst/>
                <a:latin typeface="Helvetica Neue"/>
                <a:ea typeface="Helvetica Neue"/>
                <a:cs typeface="Helvetica Neue"/>
                <a:sym typeface="Helvetica Neue"/>
              </a:rPr>
              <a:t>Parti</a:t>
            </a:r>
          </a:p>
          <a:p>
            <a:endParaRPr lang="fr-FR" dirty="0"/>
          </a:p>
        </p:txBody>
      </p:sp>
    </p:spTree>
    <p:extLst>
      <p:ext uri="{BB962C8B-B14F-4D97-AF65-F5344CB8AC3E}">
        <p14:creationId xmlns:p14="http://schemas.microsoft.com/office/powerpoint/2010/main" val="282677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Partir de là où en est le patient</a:t>
            </a:r>
            <a:endParaRPr lang="fr-FR" dirty="0"/>
          </a:p>
        </p:txBody>
      </p:sp>
    </p:spTree>
    <p:extLst>
      <p:ext uri="{BB962C8B-B14F-4D97-AF65-F5344CB8AC3E}">
        <p14:creationId xmlns:p14="http://schemas.microsoft.com/office/powerpoint/2010/main" val="2719545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latin typeface="Avenir Book"/>
                <a:cs typeface="Avenir Book"/>
              </a:rPr>
              <a:t>D’une formatrice de profession à une équipe de 8 formatrices</a:t>
            </a:r>
          </a:p>
          <a:p>
            <a:r>
              <a:rPr lang="fr-FR" dirty="0" smtClean="0">
                <a:latin typeface="Avenir Book"/>
                <a:cs typeface="Avenir Book"/>
              </a:rPr>
              <a:t>Développement des formations sur site pour transformer les pratiques d’équipes</a:t>
            </a:r>
          </a:p>
          <a:p>
            <a:endParaRPr lang="fr-FR" dirty="0"/>
          </a:p>
        </p:txBody>
      </p:sp>
    </p:spTree>
    <p:extLst>
      <p:ext uri="{BB962C8B-B14F-4D97-AF65-F5344CB8AC3E}">
        <p14:creationId xmlns:p14="http://schemas.microsoft.com/office/powerpoint/2010/main" val="2995123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latin typeface="Avenir Book"/>
                <a:cs typeface="Avenir Book"/>
              </a:rPr>
              <a:t>Le développement de l’ETP dans l’espace social de la santé : comme condition de professionnalisation de l’association</a:t>
            </a:r>
          </a:p>
          <a:p>
            <a:r>
              <a:rPr lang="fr-FR" dirty="0" smtClean="0">
                <a:latin typeface="Avenir Book"/>
                <a:cs typeface="Avenir Book"/>
              </a:rPr>
              <a:t>Inversement, la portée croissante acquise par l’association a participé à ce développement</a:t>
            </a:r>
          </a:p>
          <a:p>
            <a:endParaRPr lang="fr-FR" dirty="0"/>
          </a:p>
        </p:txBody>
      </p:sp>
    </p:spTree>
    <p:extLst>
      <p:ext uri="{BB962C8B-B14F-4D97-AF65-F5344CB8AC3E}">
        <p14:creationId xmlns:p14="http://schemas.microsoft.com/office/powerpoint/2010/main" val="1979312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En adéquation avec son projet de vie</a:t>
            </a:r>
            <a:endParaRPr lang="fr-FR" dirty="0"/>
          </a:p>
        </p:txBody>
      </p:sp>
    </p:spTree>
    <p:extLst>
      <p:ext uri="{BB962C8B-B14F-4D97-AF65-F5344CB8AC3E}">
        <p14:creationId xmlns:p14="http://schemas.microsoft.com/office/powerpoint/2010/main" val="3582040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re et sous-titre">
    <p:spTree>
      <p:nvGrpSpPr>
        <p:cNvPr id="1" name=""/>
        <p:cNvGrpSpPr/>
        <p:nvPr/>
      </p:nvGrpSpPr>
      <p:grpSpPr>
        <a:xfrm>
          <a:off x="0" y="0"/>
          <a:ext cx="0" cy="0"/>
          <a:chOff x="0" y="0"/>
          <a:chExt cx="0" cy="0"/>
        </a:xfrm>
      </p:grpSpPr>
      <p:sp>
        <p:nvSpPr>
          <p:cNvPr id="11" name="Shape 11"/>
          <p:cNvSpPr>
            <a:spLocks noGrp="1"/>
          </p:cNvSpPr>
          <p:nvPr>
            <p:ph type="body" sz="quarter" idx="13"/>
          </p:nvPr>
        </p:nvSpPr>
        <p:spPr>
          <a:xfrm>
            <a:off x="571500" y="5588000"/>
            <a:ext cx="11875780" cy="3"/>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2" name="Shape 12"/>
          <p:cNvSpPr>
            <a:spLocks noGrp="1"/>
          </p:cNvSpPr>
          <p:nvPr>
            <p:ph type="title"/>
          </p:nvPr>
        </p:nvSpPr>
        <p:spPr>
          <a:xfrm>
            <a:off x="571500" y="571500"/>
            <a:ext cx="11861800" cy="5181600"/>
          </a:xfrm>
          <a:prstGeom prst="rect">
            <a:avLst/>
          </a:prstGeom>
        </p:spPr>
        <p:txBody>
          <a:bodyPr anchor="b"/>
          <a:lstStyle>
            <a:lvl1pPr algn="ctr">
              <a:lnSpc>
                <a:spcPct val="80000"/>
              </a:lnSpc>
              <a:spcBef>
                <a:spcPts val="0"/>
              </a:spcBef>
              <a:defRPr sz="12100">
                <a:solidFill>
                  <a:srgbClr val="5C5C5C"/>
                </a:solidFill>
              </a:defRPr>
            </a:lvl1pPr>
          </a:lstStyle>
          <a:p>
            <a:r>
              <a:t>Texte du titre</a:t>
            </a:r>
          </a:p>
        </p:txBody>
      </p:sp>
      <p:sp>
        <p:nvSpPr>
          <p:cNvPr id="13" name="Shape 13"/>
          <p:cNvSpPr>
            <a:spLocks noGrp="1"/>
          </p:cNvSpPr>
          <p:nvPr>
            <p:ph type="body" sz="half" idx="1"/>
          </p:nvPr>
        </p:nvSpPr>
        <p:spPr>
          <a:xfrm>
            <a:off x="571500" y="5676900"/>
            <a:ext cx="11861800" cy="3263900"/>
          </a:xfrm>
          <a:prstGeom prst="rect">
            <a:avLst/>
          </a:prstGeom>
        </p:spPr>
        <p:txBody>
          <a:bodyPr/>
          <a:lstStyle>
            <a:lvl1pPr marL="0" indent="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1pPr>
            <a:lvl2pPr marL="0" indent="2286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2pPr>
            <a:lvl3pPr marL="0" indent="4572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3pPr>
            <a:lvl4pPr marL="0" indent="6858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4pPr>
            <a:lvl5pPr marL="0" indent="9144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5pPr>
          </a:lstStyle>
          <a:p>
            <a:r>
              <a:t>Texte niveau 1</a:t>
            </a:r>
          </a:p>
          <a:p>
            <a:pPr lvl="1"/>
            <a:r>
              <a:t>Texte niveau 2</a:t>
            </a:r>
          </a:p>
          <a:p>
            <a:pPr lvl="2"/>
            <a:r>
              <a:t>Texte niveau 3</a:t>
            </a:r>
          </a:p>
          <a:p>
            <a:pPr lvl="3"/>
            <a:r>
              <a:t>Texte niveau 4</a:t>
            </a:r>
          </a:p>
          <a:p>
            <a:pPr lvl="4"/>
            <a:r>
              <a:t>Texte niveau 5</a:t>
            </a:r>
          </a:p>
        </p:txBody>
      </p:sp>
      <p:sp>
        <p:nvSpPr>
          <p:cNvPr id="14" name="Shape 14"/>
          <p:cNvSpPr>
            <a:spLocks noGrp="1"/>
          </p:cNvSpPr>
          <p:nvPr>
            <p:ph type="sldNum" sz="quarter" idx="2"/>
          </p:nvPr>
        </p:nvSpPr>
        <p:spPr>
          <a:xfrm>
            <a:off x="12088552" y="9189156"/>
            <a:ext cx="309365" cy="342901"/>
          </a:xfrm>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itation">
    <p:spTree>
      <p:nvGrpSpPr>
        <p:cNvPr id="1" name=""/>
        <p:cNvGrpSpPr/>
        <p:nvPr/>
      </p:nvGrpSpPr>
      <p:grpSpPr>
        <a:xfrm>
          <a:off x="0" y="0"/>
          <a:ext cx="0" cy="0"/>
          <a:chOff x="0" y="0"/>
          <a:chExt cx="0" cy="0"/>
        </a:xfrm>
      </p:grpSpPr>
      <p:sp>
        <p:nvSpPr>
          <p:cNvPr id="101" name="Shape 101"/>
          <p:cNvSpPr/>
          <p:nvPr/>
        </p:nvSpPr>
        <p:spPr>
          <a:xfrm>
            <a:off x="508000" y="1771650"/>
            <a:ext cx="2282540" cy="3175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1000" spc="0">
                <a:solidFill>
                  <a:srgbClr val="E4E4E4"/>
                </a:solidFill>
                <a:latin typeface="Baskerville SemiBold"/>
                <a:ea typeface="Baskerville SemiBold"/>
                <a:cs typeface="Baskerville SemiBold"/>
                <a:sym typeface="Baskerville SemiBold"/>
              </a:defRPr>
            </a:lvl1pPr>
          </a:lstStyle>
          <a:p>
            <a:r>
              <a:t>« </a:t>
            </a:r>
          </a:p>
        </p:txBody>
      </p:sp>
      <p:sp>
        <p:nvSpPr>
          <p:cNvPr id="102" name="Shape 102"/>
          <p:cNvSpPr>
            <a:spLocks noGrp="1"/>
          </p:cNvSpPr>
          <p:nvPr>
            <p:ph type="body" sz="quarter" idx="13"/>
          </p:nvPr>
        </p:nvSpPr>
        <p:spPr>
          <a:xfrm>
            <a:off x="1943100" y="3870536"/>
            <a:ext cx="10490200" cy="939801"/>
          </a:xfrm>
          <a:prstGeom prst="rect">
            <a:avLst/>
          </a:prstGeom>
        </p:spPr>
        <p:txBody>
          <a:bodyPr>
            <a:spAutoFit/>
          </a:bodyPr>
          <a:lstStyle>
            <a:lvl1pPr marL="0" indent="0">
              <a:spcBef>
                <a:spcPts val="1600"/>
              </a:spcBef>
              <a:buSzTx/>
              <a:buFontTx/>
              <a:buNone/>
              <a:defRPr sz="4800">
                <a:solidFill>
                  <a:srgbClr val="747676"/>
                </a:solidFill>
              </a:defRPr>
            </a:lvl1pPr>
          </a:lstStyle>
          <a:p>
            <a:r>
              <a:t>Saisissez une citation ici.</a:t>
            </a:r>
          </a:p>
        </p:txBody>
      </p:sp>
      <p:sp>
        <p:nvSpPr>
          <p:cNvPr id="103" name="Shape 103"/>
          <p:cNvSpPr>
            <a:spLocks noGrp="1"/>
          </p:cNvSpPr>
          <p:nvPr>
            <p:ph type="body" sz="quarter" idx="14"/>
          </p:nvPr>
        </p:nvSpPr>
        <p:spPr>
          <a:xfrm>
            <a:off x="1943100" y="7772400"/>
            <a:ext cx="10490200" cy="939800"/>
          </a:xfrm>
          <a:prstGeom prst="rect">
            <a:avLst/>
          </a:prstGeom>
        </p:spPr>
        <p:txBody>
          <a:bodyPr>
            <a:spAutoFit/>
          </a:bodyPr>
          <a:lstStyle>
            <a:lvl1pPr marL="0" indent="0" algn="r">
              <a:lnSpc>
                <a:spcPct val="70000"/>
              </a:lnSpc>
              <a:spcBef>
                <a:spcPts val="1600"/>
              </a:spcBef>
              <a:buSzTx/>
              <a:buFontTx/>
              <a:buNone/>
              <a:defRPr sz="4800">
                <a:solidFill>
                  <a:srgbClr val="6B6D6D"/>
                </a:solidFill>
                <a:latin typeface="Iowan Old Style Italic"/>
                <a:ea typeface="Iowan Old Style Italic"/>
                <a:cs typeface="Iowan Old Style Italic"/>
                <a:sym typeface="Iowan Old Style Italic"/>
              </a:defRPr>
            </a:lvl1pPr>
          </a:lstStyle>
          <a:p>
            <a:r>
              <a:t>-Gilles Allain</a:t>
            </a:r>
          </a:p>
        </p:txBody>
      </p:sp>
      <p:sp>
        <p:nvSpPr>
          <p:cNvPr id="104" name="Shape 10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11" name="Shape 111"/>
          <p:cNvSpPr>
            <a:spLocks noGrp="1"/>
          </p:cNvSpPr>
          <p:nvPr>
            <p:ph type="pic" idx="13"/>
          </p:nvPr>
        </p:nvSpPr>
        <p:spPr>
          <a:xfrm>
            <a:off x="0" y="0"/>
            <a:ext cx="13004800" cy="9753600"/>
          </a:xfrm>
          <a:prstGeom prst="rect">
            <a:avLst/>
          </a:prstGeom>
        </p:spPr>
        <p:txBody>
          <a:bodyPr lIns="91439" tIns="45719" rIns="91439" bIns="45719">
            <a:noAutofit/>
          </a:bodyPr>
          <a:lstStyle/>
          <a:p>
            <a:endParaRPr/>
          </a:p>
        </p:txBody>
      </p:sp>
      <p:sp>
        <p:nvSpPr>
          <p:cNvPr id="112" name="Shape 112"/>
          <p:cNvSpPr>
            <a:spLocks noGrp="1"/>
          </p:cNvSpPr>
          <p:nvPr>
            <p:ph type="sldNum" sz="quarter" idx="2"/>
          </p:nvPr>
        </p:nvSpPr>
        <p:spPr>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Vierge">
    <p:spTree>
      <p:nvGrpSpPr>
        <p:cNvPr id="1" name=""/>
        <p:cNvGrpSpPr/>
        <p:nvPr/>
      </p:nvGrpSpPr>
      <p:grpSpPr>
        <a:xfrm>
          <a:off x="0" y="0"/>
          <a:ext cx="0" cy="0"/>
          <a:chOff x="0" y="0"/>
          <a:chExt cx="0" cy="0"/>
        </a:xfrm>
      </p:grpSpPr>
      <p:sp>
        <p:nvSpPr>
          <p:cNvPr id="119" name="Shape 11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e">
    <p:spTree>
      <p:nvGrpSpPr>
        <p:cNvPr id="1" name=""/>
        <p:cNvGrpSpPr/>
        <p:nvPr/>
      </p:nvGrpSpPr>
      <p:grpSpPr>
        <a:xfrm>
          <a:off x="0" y="0"/>
          <a:ext cx="0" cy="0"/>
          <a:chOff x="0" y="0"/>
          <a:chExt cx="0" cy="0"/>
        </a:xfrm>
      </p:grpSpPr>
      <p:sp>
        <p:nvSpPr>
          <p:cNvPr id="21" name="Shape 21"/>
          <p:cNvSpPr>
            <a:spLocks noGrp="1"/>
          </p:cNvSpPr>
          <p:nvPr>
            <p:ph type="pic" idx="13"/>
          </p:nvPr>
        </p:nvSpPr>
        <p:spPr>
          <a:xfrm>
            <a:off x="0" y="0"/>
            <a:ext cx="13004800" cy="9753600"/>
          </a:xfrm>
          <a:prstGeom prst="rect">
            <a:avLst/>
          </a:prstGeom>
        </p:spPr>
        <p:txBody>
          <a:bodyPr lIns="91439" tIns="45719" rIns="91439" bIns="45719">
            <a:noAutofit/>
          </a:bodyPr>
          <a:lstStyle/>
          <a:p>
            <a:endParaRPr/>
          </a:p>
        </p:txBody>
      </p:sp>
      <p:sp>
        <p:nvSpPr>
          <p:cNvPr id="22" name="Shape 22"/>
          <p:cNvSpPr>
            <a:spLocks noGrp="1"/>
          </p:cNvSpPr>
          <p:nvPr>
            <p:ph type="body" sz="half" idx="14"/>
          </p:nvPr>
        </p:nvSpPr>
        <p:spPr>
          <a:xfrm>
            <a:off x="0" y="5422900"/>
            <a:ext cx="13004800" cy="3606800"/>
          </a:xfrm>
          <a:prstGeom prst="rect">
            <a:avLst/>
          </a:prstGeom>
          <a:solidFill>
            <a:srgbClr val="FFFFFF"/>
          </a:solidFill>
        </p:spPr>
        <p:txBody>
          <a:bodyPr anchor="ctr">
            <a:noAutofit/>
          </a:bodyPr>
          <a:lstStyle/>
          <a:p>
            <a:pPr marL="0" indent="0" algn="ctr">
              <a:spcBef>
                <a:spcPts val="0"/>
              </a:spcBef>
              <a:buSzTx/>
              <a:buFontTx/>
              <a:buNone/>
              <a:defRPr sz="2400">
                <a:latin typeface="DIN Alternate"/>
                <a:ea typeface="DIN Alternate"/>
                <a:cs typeface="DIN Alternate"/>
                <a:sym typeface="DIN Alternate"/>
              </a:defRPr>
            </a:pPr>
            <a:endParaRPr/>
          </a:p>
        </p:txBody>
      </p:sp>
      <p:sp>
        <p:nvSpPr>
          <p:cNvPr id="23" name="Shape 23"/>
          <p:cNvSpPr>
            <a:spLocks noGrp="1"/>
          </p:cNvSpPr>
          <p:nvPr>
            <p:ph type="body" sz="quarter" idx="15"/>
          </p:nvPr>
        </p:nvSpPr>
        <p:spPr>
          <a:xfrm flipV="1">
            <a:off x="571500" y="7619996"/>
            <a:ext cx="11874500" cy="4"/>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4" name="Shape 24"/>
          <p:cNvSpPr>
            <a:spLocks noGrp="1"/>
          </p:cNvSpPr>
          <p:nvPr>
            <p:ph type="title"/>
          </p:nvPr>
        </p:nvSpPr>
        <p:spPr>
          <a:xfrm>
            <a:off x="571500" y="5562600"/>
            <a:ext cx="11861800" cy="2209800"/>
          </a:xfrm>
          <a:prstGeom prst="rect">
            <a:avLst/>
          </a:prstGeom>
        </p:spPr>
        <p:txBody>
          <a:bodyPr anchor="b"/>
          <a:lstStyle>
            <a:lvl1pPr algn="r">
              <a:lnSpc>
                <a:spcPct val="80000"/>
              </a:lnSpc>
              <a:spcBef>
                <a:spcPts val="0"/>
              </a:spcBef>
              <a:defRPr sz="12100">
                <a:solidFill>
                  <a:srgbClr val="5C5C5C"/>
                </a:solidFill>
              </a:defRPr>
            </a:lvl1pPr>
          </a:lstStyle>
          <a:p>
            <a:r>
              <a:t>Texte du titre</a:t>
            </a:r>
          </a:p>
        </p:txBody>
      </p:sp>
      <p:sp>
        <p:nvSpPr>
          <p:cNvPr id="25" name="Shape 25"/>
          <p:cNvSpPr>
            <a:spLocks noGrp="1"/>
          </p:cNvSpPr>
          <p:nvPr>
            <p:ph type="body" sz="quarter" idx="1"/>
          </p:nvPr>
        </p:nvSpPr>
        <p:spPr>
          <a:xfrm>
            <a:off x="571500" y="7670800"/>
            <a:ext cx="11861800" cy="1231900"/>
          </a:xfrm>
          <a:prstGeom prst="rect">
            <a:avLst/>
          </a:prstGeom>
        </p:spPr>
        <p:txBody>
          <a:bodyPr/>
          <a:lstStyle>
            <a:lvl1pPr marL="0" indent="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1pPr>
            <a:lvl2pPr marL="0" indent="2286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2pPr>
            <a:lvl3pPr marL="0" indent="4572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3pPr>
            <a:lvl4pPr marL="0" indent="6858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4pPr>
            <a:lvl5pPr marL="0" indent="9144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5pPr>
          </a:lstStyle>
          <a:p>
            <a:r>
              <a:t>Texte niveau 1</a:t>
            </a:r>
          </a:p>
          <a:p>
            <a:pPr lvl="1"/>
            <a:r>
              <a:t>Texte niveau 2</a:t>
            </a:r>
          </a:p>
          <a:p>
            <a:pPr lvl="2"/>
            <a:r>
              <a:t>Texte niveau 3</a:t>
            </a:r>
          </a:p>
          <a:p>
            <a:pPr lvl="3"/>
            <a:r>
              <a:t>Texte niveau 4</a:t>
            </a:r>
          </a:p>
          <a:p>
            <a:pPr lvl="4"/>
            <a:r>
              <a:t>Texte niveau 5</a:t>
            </a:r>
          </a:p>
        </p:txBody>
      </p:sp>
      <p:sp>
        <p:nvSpPr>
          <p:cNvPr id="26" name="Shape 26"/>
          <p:cNvSpPr>
            <a:spLocks noGrp="1"/>
          </p:cNvSpPr>
          <p:nvPr>
            <p:ph type="sldNum" sz="quarter" idx="2"/>
          </p:nvPr>
        </p:nvSpPr>
        <p:spPr>
          <a:xfrm>
            <a:off x="12092513" y="9194800"/>
            <a:ext cx="309365" cy="342900"/>
          </a:xfrm>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re - Centré">
    <p:spTree>
      <p:nvGrpSpPr>
        <p:cNvPr id="1" name=""/>
        <p:cNvGrpSpPr/>
        <p:nvPr/>
      </p:nvGrpSpPr>
      <p:grpSpPr>
        <a:xfrm>
          <a:off x="0" y="0"/>
          <a:ext cx="0" cy="0"/>
          <a:chOff x="0" y="0"/>
          <a:chExt cx="0" cy="0"/>
        </a:xfrm>
      </p:grpSpPr>
      <p:sp>
        <p:nvSpPr>
          <p:cNvPr id="33" name="Shape 33"/>
          <p:cNvSpPr>
            <a:spLocks noGrp="1"/>
          </p:cNvSpPr>
          <p:nvPr>
            <p:ph type="title"/>
          </p:nvPr>
        </p:nvSpPr>
        <p:spPr>
          <a:xfrm>
            <a:off x="571500" y="571500"/>
            <a:ext cx="11861800" cy="5181600"/>
          </a:xfrm>
          <a:prstGeom prst="rect">
            <a:avLst/>
          </a:prstGeom>
        </p:spPr>
        <p:txBody>
          <a:bodyPr anchor="b"/>
          <a:lstStyle>
            <a:lvl1pPr algn="ctr">
              <a:lnSpc>
                <a:spcPct val="80000"/>
              </a:lnSpc>
              <a:spcBef>
                <a:spcPts val="0"/>
              </a:spcBef>
              <a:defRPr sz="12100">
                <a:solidFill>
                  <a:srgbClr val="5C5C5C"/>
                </a:solidFill>
              </a:defRPr>
            </a:lvl1pPr>
          </a:lstStyle>
          <a:p>
            <a:r>
              <a:t>Texte du titre</a:t>
            </a:r>
          </a:p>
        </p:txBody>
      </p:sp>
      <p:sp>
        <p:nvSpPr>
          <p:cNvPr id="34" name="Shape 34"/>
          <p:cNvSpPr>
            <a:spLocks noGrp="1"/>
          </p:cNvSpPr>
          <p:nvPr>
            <p:ph type="sldNum" sz="quarter" idx="2"/>
          </p:nvPr>
        </p:nvSpPr>
        <p:spPr>
          <a:xfrm>
            <a:off x="12083465" y="9189156"/>
            <a:ext cx="309365" cy="342901"/>
          </a:xfrm>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e">
    <p:spTree>
      <p:nvGrpSpPr>
        <p:cNvPr id="1" name=""/>
        <p:cNvGrpSpPr/>
        <p:nvPr/>
      </p:nvGrpSpPr>
      <p:grpSpPr>
        <a:xfrm>
          <a:off x="0" y="0"/>
          <a:ext cx="0" cy="0"/>
          <a:chOff x="0" y="0"/>
          <a:chExt cx="0" cy="0"/>
        </a:xfrm>
      </p:grpSpPr>
      <p:sp>
        <p:nvSpPr>
          <p:cNvPr id="41" name="Shape 41"/>
          <p:cNvSpPr>
            <a:spLocks noGrp="1"/>
          </p:cNvSpPr>
          <p:nvPr>
            <p:ph type="pic" idx="13"/>
          </p:nvPr>
        </p:nvSpPr>
        <p:spPr>
          <a:xfrm>
            <a:off x="7531100" y="0"/>
            <a:ext cx="5473700" cy="9753600"/>
          </a:xfrm>
          <a:prstGeom prst="rect">
            <a:avLst/>
          </a:prstGeom>
        </p:spPr>
        <p:txBody>
          <a:bodyPr lIns="91439" tIns="45719" rIns="91439" bIns="45719">
            <a:noAutofit/>
          </a:bodyPr>
          <a:lstStyle/>
          <a:p>
            <a:endParaRPr/>
          </a:p>
        </p:txBody>
      </p:sp>
      <p:sp>
        <p:nvSpPr>
          <p:cNvPr id="42" name="Shape 42"/>
          <p:cNvSpPr>
            <a:spLocks noGrp="1"/>
          </p:cNvSpPr>
          <p:nvPr>
            <p:ph type="body" sz="quarter" idx="14"/>
          </p:nvPr>
        </p:nvSpPr>
        <p:spPr>
          <a:xfrm flipV="1">
            <a:off x="571500" y="7619998"/>
            <a:ext cx="6451600" cy="3"/>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43" name="Shape 43"/>
          <p:cNvSpPr>
            <a:spLocks noGrp="1"/>
          </p:cNvSpPr>
          <p:nvPr>
            <p:ph type="title"/>
          </p:nvPr>
        </p:nvSpPr>
        <p:spPr>
          <a:xfrm>
            <a:off x="571500" y="571500"/>
            <a:ext cx="6451600" cy="7213600"/>
          </a:xfrm>
          <a:prstGeom prst="rect">
            <a:avLst/>
          </a:prstGeom>
        </p:spPr>
        <p:txBody>
          <a:bodyPr anchor="b"/>
          <a:lstStyle>
            <a:lvl1pPr algn="r">
              <a:lnSpc>
                <a:spcPct val="80000"/>
              </a:lnSpc>
              <a:spcBef>
                <a:spcPts val="0"/>
              </a:spcBef>
              <a:defRPr sz="12100">
                <a:solidFill>
                  <a:srgbClr val="5C5C5C"/>
                </a:solidFill>
              </a:defRPr>
            </a:lvl1pPr>
          </a:lstStyle>
          <a:p>
            <a:r>
              <a:t>Texte du titre</a:t>
            </a:r>
          </a:p>
        </p:txBody>
      </p:sp>
      <p:sp>
        <p:nvSpPr>
          <p:cNvPr id="44" name="Shape 44"/>
          <p:cNvSpPr>
            <a:spLocks noGrp="1"/>
          </p:cNvSpPr>
          <p:nvPr>
            <p:ph type="body" sz="quarter" idx="1"/>
          </p:nvPr>
        </p:nvSpPr>
        <p:spPr>
          <a:xfrm>
            <a:off x="571500" y="7670800"/>
            <a:ext cx="6451600" cy="1358900"/>
          </a:xfrm>
          <a:prstGeom prst="rect">
            <a:avLst/>
          </a:prstGeom>
        </p:spPr>
        <p:txBody>
          <a:bodyPr/>
          <a:lstStyle>
            <a:lvl1pPr marL="0" indent="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1pPr>
            <a:lvl2pPr marL="0" indent="2286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2pPr>
            <a:lvl3pPr marL="0" indent="4572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3pPr>
            <a:lvl4pPr marL="0" indent="6858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4pPr>
            <a:lvl5pPr marL="0" indent="9144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5pPr>
          </a:lstStyle>
          <a:p>
            <a:r>
              <a:t>Texte niveau 1</a:t>
            </a:r>
          </a:p>
          <a:p>
            <a:pPr lvl="1"/>
            <a:r>
              <a:t>Texte niveau 2</a:t>
            </a:r>
          </a:p>
          <a:p>
            <a:pPr lvl="2"/>
            <a:r>
              <a:t>Texte niveau 3</a:t>
            </a:r>
          </a:p>
          <a:p>
            <a:pPr lvl="3"/>
            <a:r>
              <a:t>Texte niveau 4</a:t>
            </a:r>
          </a:p>
          <a:p>
            <a:pPr lvl="4"/>
            <a:r>
              <a:t>Texte niveau 5</a:t>
            </a:r>
          </a:p>
        </p:txBody>
      </p:sp>
      <p:sp>
        <p:nvSpPr>
          <p:cNvPr id="45" name="Shape 45"/>
          <p:cNvSpPr>
            <a:spLocks noGrp="1"/>
          </p:cNvSpPr>
          <p:nvPr>
            <p:ph type="sldNum" sz="quarter" idx="2"/>
          </p:nvPr>
        </p:nvSpPr>
        <p:spPr>
          <a:xfrm>
            <a:off x="12092513" y="9194800"/>
            <a:ext cx="309365" cy="342900"/>
          </a:xfrm>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re - Haut">
    <p:spTree>
      <p:nvGrpSpPr>
        <p:cNvPr id="1" name=""/>
        <p:cNvGrpSpPr/>
        <p:nvPr/>
      </p:nvGrpSpPr>
      <p:grpSpPr>
        <a:xfrm>
          <a:off x="0" y="0"/>
          <a:ext cx="0" cy="0"/>
          <a:chOff x="0" y="0"/>
          <a:chExt cx="0" cy="0"/>
        </a:xfrm>
      </p:grpSpPr>
      <p:sp>
        <p:nvSpPr>
          <p:cNvPr id="52" name="Shape 52"/>
          <p:cNvSpPr>
            <a:spLocks noGrp="1"/>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53" name="Shape 53"/>
          <p:cNvSpPr>
            <a:spLocks noGrp="1"/>
          </p:cNvSpPr>
          <p:nvPr>
            <p:ph type="title"/>
          </p:nvPr>
        </p:nvSpPr>
        <p:spPr>
          <a:prstGeom prst="rect">
            <a:avLst/>
          </a:prstGeom>
        </p:spPr>
        <p:txBody>
          <a:bodyPr/>
          <a:lstStyle/>
          <a:p>
            <a:r>
              <a:t>Texte du titre</a:t>
            </a:r>
          </a:p>
        </p:txBody>
      </p:sp>
      <p:sp>
        <p:nvSpPr>
          <p:cNvPr id="54" name="Shape 5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re et puces">
    <p:spTree>
      <p:nvGrpSpPr>
        <p:cNvPr id="1" name=""/>
        <p:cNvGrpSpPr/>
        <p:nvPr/>
      </p:nvGrpSpPr>
      <p:grpSpPr>
        <a:xfrm>
          <a:off x="0" y="0"/>
          <a:ext cx="0" cy="0"/>
          <a:chOff x="0" y="0"/>
          <a:chExt cx="0" cy="0"/>
        </a:xfrm>
      </p:grpSpPr>
      <p:sp>
        <p:nvSpPr>
          <p:cNvPr id="61" name="Shape 61"/>
          <p:cNvSpPr>
            <a:spLocks noGrp="1"/>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62" name="Shape 62"/>
          <p:cNvSpPr>
            <a:spLocks noGrp="1"/>
          </p:cNvSpPr>
          <p:nvPr>
            <p:ph type="title"/>
          </p:nvPr>
        </p:nvSpPr>
        <p:spPr>
          <a:prstGeom prst="rect">
            <a:avLst/>
          </a:prstGeom>
        </p:spPr>
        <p:txBody>
          <a:bodyPr/>
          <a:lstStyle/>
          <a:p>
            <a:r>
              <a:t>Texte du titre</a:t>
            </a:r>
          </a:p>
        </p:txBody>
      </p:sp>
      <p:sp>
        <p:nvSpPr>
          <p:cNvPr id="63" name="Shape 63"/>
          <p:cNvSpPr>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64" name="Shape 6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re, puces et photo">
    <p:spTree>
      <p:nvGrpSpPr>
        <p:cNvPr id="1" name=""/>
        <p:cNvGrpSpPr/>
        <p:nvPr/>
      </p:nvGrpSpPr>
      <p:grpSpPr>
        <a:xfrm>
          <a:off x="0" y="0"/>
          <a:ext cx="0" cy="0"/>
          <a:chOff x="0" y="0"/>
          <a:chExt cx="0" cy="0"/>
        </a:xfrm>
      </p:grpSpPr>
      <p:sp>
        <p:nvSpPr>
          <p:cNvPr id="71" name="Shape 71"/>
          <p:cNvSpPr>
            <a:spLocks noGrp="1"/>
          </p:cNvSpPr>
          <p:nvPr>
            <p:ph type="pic" idx="13"/>
          </p:nvPr>
        </p:nvSpPr>
        <p:spPr>
          <a:xfrm>
            <a:off x="0" y="0"/>
            <a:ext cx="6438900" cy="9753600"/>
          </a:xfrm>
          <a:prstGeom prst="rect">
            <a:avLst/>
          </a:prstGeom>
        </p:spPr>
        <p:txBody>
          <a:bodyPr lIns="91439" tIns="45719" rIns="91439" bIns="45719">
            <a:noAutofit/>
          </a:bodyPr>
          <a:lstStyle/>
          <a:p>
            <a:endParaRPr/>
          </a:p>
        </p:txBody>
      </p:sp>
      <p:sp>
        <p:nvSpPr>
          <p:cNvPr id="72" name="Shape 72"/>
          <p:cNvSpPr>
            <a:spLocks noGrp="1"/>
          </p:cNvSpPr>
          <p:nvPr>
            <p:ph type="body" sz="quarter" idx="14"/>
          </p:nvPr>
        </p:nvSpPr>
        <p:spPr>
          <a:xfrm>
            <a:off x="7023100" y="1574800"/>
            <a:ext cx="53975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73" name="Shape 73"/>
          <p:cNvSpPr>
            <a:spLocks noGrp="1"/>
          </p:cNvSpPr>
          <p:nvPr>
            <p:ph type="title"/>
          </p:nvPr>
        </p:nvSpPr>
        <p:spPr>
          <a:xfrm>
            <a:off x="7023100" y="723900"/>
            <a:ext cx="5397500" cy="723900"/>
          </a:xfrm>
          <a:prstGeom prst="rect">
            <a:avLst/>
          </a:prstGeom>
        </p:spPr>
        <p:txBody>
          <a:bodyPr/>
          <a:lstStyle/>
          <a:p>
            <a:r>
              <a:t>Texte du titre</a:t>
            </a:r>
          </a:p>
        </p:txBody>
      </p:sp>
      <p:sp>
        <p:nvSpPr>
          <p:cNvPr id="74" name="Shape 74"/>
          <p:cNvSpPr>
            <a:spLocks noGrp="1"/>
          </p:cNvSpPr>
          <p:nvPr>
            <p:ph type="body" sz="half" idx="1"/>
          </p:nvPr>
        </p:nvSpPr>
        <p:spPr>
          <a:xfrm>
            <a:off x="7023100" y="1803400"/>
            <a:ext cx="5397500" cy="7226300"/>
          </a:xfrm>
          <a:prstGeom prst="rect">
            <a:avLst/>
          </a:prstGeom>
        </p:spPr>
        <p:txBody>
          <a:bodyPr/>
          <a:lstStyle>
            <a:lvl1pPr marL="406400" indent="-406400">
              <a:defRPr sz="2800"/>
            </a:lvl1pPr>
            <a:lvl2pPr marL="812800" indent="-406400">
              <a:defRPr sz="2800"/>
            </a:lvl2pPr>
            <a:lvl3pPr marL="1219200" indent="-406400">
              <a:defRPr sz="2800"/>
            </a:lvl3pPr>
            <a:lvl4pPr marL="1625600" indent="-406400">
              <a:defRPr sz="2800"/>
            </a:lvl4pPr>
            <a:lvl5pPr marL="2032000" indent="-406400">
              <a:defRPr sz="2800"/>
            </a:lvl5pPr>
          </a:lstStyle>
          <a:p>
            <a:r>
              <a:t>Texte niveau 1</a:t>
            </a:r>
          </a:p>
          <a:p>
            <a:pPr lvl="1"/>
            <a:r>
              <a:t>Texte niveau 2</a:t>
            </a:r>
          </a:p>
          <a:p>
            <a:pPr lvl="2"/>
            <a:r>
              <a:t>Texte niveau 3</a:t>
            </a:r>
          </a:p>
          <a:p>
            <a:pPr lvl="3"/>
            <a:r>
              <a:t>Texte niveau 4</a:t>
            </a:r>
          </a:p>
          <a:p>
            <a:pPr lvl="4"/>
            <a:r>
              <a:t>Texte niveau 5</a:t>
            </a:r>
          </a:p>
        </p:txBody>
      </p:sp>
      <p:sp>
        <p:nvSpPr>
          <p:cNvPr id="75" name="Shape 7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uces">
    <p:spTree>
      <p:nvGrpSpPr>
        <p:cNvPr id="1" name=""/>
        <p:cNvGrpSpPr/>
        <p:nvPr/>
      </p:nvGrpSpPr>
      <p:grpSpPr>
        <a:xfrm>
          <a:off x="0" y="0"/>
          <a:ext cx="0" cy="0"/>
          <a:chOff x="0" y="0"/>
          <a:chExt cx="0" cy="0"/>
        </a:xfrm>
      </p:grpSpPr>
      <p:sp>
        <p:nvSpPr>
          <p:cNvPr id="82" name="Shape 82"/>
          <p:cNvSpPr>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83" name="Shape 8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3 photos">
    <p:spTree>
      <p:nvGrpSpPr>
        <p:cNvPr id="1" name=""/>
        <p:cNvGrpSpPr/>
        <p:nvPr/>
      </p:nvGrpSpPr>
      <p:grpSpPr>
        <a:xfrm>
          <a:off x="0" y="0"/>
          <a:ext cx="0" cy="0"/>
          <a:chOff x="0" y="0"/>
          <a:chExt cx="0" cy="0"/>
        </a:xfrm>
      </p:grpSpPr>
      <p:sp>
        <p:nvSpPr>
          <p:cNvPr id="90" name="Shape 90"/>
          <p:cNvSpPr>
            <a:spLocks noGrp="1"/>
          </p:cNvSpPr>
          <p:nvPr>
            <p:ph type="pic" idx="13"/>
          </p:nvPr>
        </p:nvSpPr>
        <p:spPr>
          <a:xfrm>
            <a:off x="571500" y="571500"/>
            <a:ext cx="7429500" cy="7315200"/>
          </a:xfrm>
          <a:prstGeom prst="rect">
            <a:avLst/>
          </a:prstGeom>
        </p:spPr>
        <p:txBody>
          <a:bodyPr lIns="91439" tIns="45719" rIns="91439" bIns="45719">
            <a:noAutofit/>
          </a:bodyPr>
          <a:lstStyle/>
          <a:p>
            <a:endParaRPr/>
          </a:p>
        </p:txBody>
      </p:sp>
      <p:sp>
        <p:nvSpPr>
          <p:cNvPr id="91" name="Shape 91"/>
          <p:cNvSpPr>
            <a:spLocks noGrp="1"/>
          </p:cNvSpPr>
          <p:nvPr>
            <p:ph type="pic" sz="quarter" idx="14"/>
          </p:nvPr>
        </p:nvSpPr>
        <p:spPr>
          <a:xfrm>
            <a:off x="8128000" y="571500"/>
            <a:ext cx="4305300" cy="3594100"/>
          </a:xfrm>
          <a:prstGeom prst="rect">
            <a:avLst/>
          </a:prstGeom>
        </p:spPr>
        <p:txBody>
          <a:bodyPr lIns="91439" tIns="45719" rIns="91439" bIns="45719">
            <a:noAutofit/>
          </a:bodyPr>
          <a:lstStyle/>
          <a:p>
            <a:endParaRPr/>
          </a:p>
        </p:txBody>
      </p:sp>
      <p:sp>
        <p:nvSpPr>
          <p:cNvPr id="92" name="Shape 92"/>
          <p:cNvSpPr>
            <a:spLocks noGrp="1"/>
          </p:cNvSpPr>
          <p:nvPr>
            <p:ph type="pic" sz="quarter" idx="15"/>
          </p:nvPr>
        </p:nvSpPr>
        <p:spPr>
          <a:xfrm>
            <a:off x="8128000" y="4292600"/>
            <a:ext cx="4305300" cy="3594100"/>
          </a:xfrm>
          <a:prstGeom prst="rect">
            <a:avLst/>
          </a:prstGeom>
        </p:spPr>
        <p:txBody>
          <a:bodyPr lIns="91439" tIns="45719" rIns="91439" bIns="45719">
            <a:noAutofit/>
          </a:bodyPr>
          <a:lstStyle/>
          <a:p>
            <a:endParaRPr/>
          </a:p>
        </p:txBody>
      </p:sp>
      <p:sp>
        <p:nvSpPr>
          <p:cNvPr id="93" name="Shape 93"/>
          <p:cNvSpPr>
            <a:spLocks noGrp="1"/>
          </p:cNvSpPr>
          <p:nvPr>
            <p:ph type="body" sz="quarter" idx="1"/>
          </p:nvPr>
        </p:nvSpPr>
        <p:spPr>
          <a:xfrm>
            <a:off x="571500" y="8051800"/>
            <a:ext cx="11861800" cy="1333500"/>
          </a:xfrm>
          <a:prstGeom prst="rect">
            <a:avLst/>
          </a:prstGeom>
        </p:spPr>
        <p:txBody>
          <a:bodyPr/>
          <a:lstStyle>
            <a:lvl1pPr marL="0" indent="0">
              <a:spcBef>
                <a:spcPts val="1400"/>
              </a:spcBef>
              <a:buSzTx/>
              <a:buFontTx/>
              <a:buNone/>
              <a:defRPr sz="2800" spc="28">
                <a:latin typeface="Iowan Old Style Italic"/>
                <a:ea typeface="Iowan Old Style Italic"/>
                <a:cs typeface="Iowan Old Style Italic"/>
                <a:sym typeface="Iowan Old Style Italic"/>
              </a:defRPr>
            </a:lvl1pPr>
            <a:lvl2pPr marL="0" indent="228600">
              <a:spcBef>
                <a:spcPts val="1400"/>
              </a:spcBef>
              <a:buSzTx/>
              <a:buFontTx/>
              <a:buNone/>
              <a:defRPr sz="2800" spc="28">
                <a:latin typeface="Iowan Old Style Italic"/>
                <a:ea typeface="Iowan Old Style Italic"/>
                <a:cs typeface="Iowan Old Style Italic"/>
                <a:sym typeface="Iowan Old Style Italic"/>
              </a:defRPr>
            </a:lvl2pPr>
            <a:lvl3pPr marL="0" indent="457200">
              <a:spcBef>
                <a:spcPts val="1400"/>
              </a:spcBef>
              <a:buSzTx/>
              <a:buFontTx/>
              <a:buNone/>
              <a:defRPr sz="2800" spc="28">
                <a:latin typeface="Iowan Old Style Italic"/>
                <a:ea typeface="Iowan Old Style Italic"/>
                <a:cs typeface="Iowan Old Style Italic"/>
                <a:sym typeface="Iowan Old Style Italic"/>
              </a:defRPr>
            </a:lvl3pPr>
            <a:lvl4pPr marL="0" indent="685800">
              <a:spcBef>
                <a:spcPts val="1400"/>
              </a:spcBef>
              <a:buSzTx/>
              <a:buFontTx/>
              <a:buNone/>
              <a:defRPr sz="2800" spc="28">
                <a:latin typeface="Iowan Old Style Italic"/>
                <a:ea typeface="Iowan Old Style Italic"/>
                <a:cs typeface="Iowan Old Style Italic"/>
                <a:sym typeface="Iowan Old Style Italic"/>
              </a:defRPr>
            </a:lvl4pPr>
            <a:lvl5pPr marL="0" indent="914400">
              <a:spcBef>
                <a:spcPts val="1400"/>
              </a:spcBef>
              <a:buSzTx/>
              <a:buFontTx/>
              <a:buNone/>
              <a:defRPr sz="2800" spc="28">
                <a:latin typeface="Iowan Old Style Italic"/>
                <a:ea typeface="Iowan Old Style Italic"/>
                <a:cs typeface="Iowan Old Style Italic"/>
                <a:sym typeface="Iowan Old Style Italic"/>
              </a:defRPr>
            </a:lvl5pPr>
          </a:lstStyle>
          <a:p>
            <a:r>
              <a:t>Texte niveau 1</a:t>
            </a:r>
          </a:p>
          <a:p>
            <a:pPr lvl="1"/>
            <a:r>
              <a:t>Texte niveau 2</a:t>
            </a:r>
          </a:p>
          <a:p>
            <a:pPr lvl="2"/>
            <a:r>
              <a:t>Texte niveau 3</a:t>
            </a:r>
          </a:p>
          <a:p>
            <a:pPr lvl="3"/>
            <a:r>
              <a:t>Texte niveau 4</a:t>
            </a:r>
          </a:p>
          <a:p>
            <a:pPr lvl="4"/>
            <a:r>
              <a:t>Texte niveau 5</a:t>
            </a:r>
          </a:p>
        </p:txBody>
      </p:sp>
      <p:sp>
        <p:nvSpPr>
          <p:cNvPr id="94" name="Shape 9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571500" y="723900"/>
            <a:ext cx="11861800" cy="723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p>
            <a:r>
              <a:t>Texte du titre</a:t>
            </a:r>
          </a:p>
        </p:txBody>
      </p:sp>
      <p:sp>
        <p:nvSpPr>
          <p:cNvPr id="3" name="Shape 3"/>
          <p:cNvSpPr>
            <a:spLocks noGrp="1"/>
          </p:cNvSpPr>
          <p:nvPr>
            <p:ph type="body" idx="1"/>
          </p:nvPr>
        </p:nvSpPr>
        <p:spPr>
          <a:xfrm>
            <a:off x="571500" y="1803400"/>
            <a:ext cx="11861800" cy="7226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p>
            <a:r>
              <a:t>Texte niveau 1</a:t>
            </a:r>
          </a:p>
          <a:p>
            <a:pPr lvl="1"/>
            <a:r>
              <a:t>Texte niveau 2</a:t>
            </a:r>
          </a:p>
          <a:p>
            <a:pPr lvl="2"/>
            <a:r>
              <a:t>Texte niveau 3</a:t>
            </a:r>
          </a:p>
          <a:p>
            <a:pPr lvl="3"/>
            <a:r>
              <a:t>Texte niveau 4</a:t>
            </a:r>
          </a:p>
          <a:p>
            <a:pPr lvl="4"/>
            <a:r>
              <a:t>Texte niveau 5</a:t>
            </a:r>
          </a:p>
        </p:txBody>
      </p:sp>
      <p:sp>
        <p:nvSpPr>
          <p:cNvPr id="4" name="Shape 4"/>
          <p:cNvSpPr>
            <a:spLocks noGrp="1"/>
          </p:cNvSpPr>
          <p:nvPr>
            <p:ph type="sldNum" sz="quarter" idx="2"/>
          </p:nvPr>
        </p:nvSpPr>
        <p:spPr>
          <a:xfrm>
            <a:off x="12081047" y="9194800"/>
            <a:ext cx="309365" cy="342900"/>
          </a:xfrm>
          <a:prstGeom prst="rect">
            <a:avLst/>
          </a:prstGeom>
          <a:ln w="12700">
            <a:miter lim="400000"/>
          </a:ln>
        </p:spPr>
        <p:txBody>
          <a:bodyPr wrap="none" lIns="50800" tIns="50800" rIns="50800" bIns="50800">
            <a:spAutoFit/>
          </a:bodyPr>
          <a:lstStyle>
            <a:lvl1pPr algn="r">
              <a:spcBef>
                <a:spcPts val="0"/>
              </a:spcBef>
              <a:defRPr sz="1600" spc="0">
                <a:solidFill>
                  <a:srgbClr val="747676"/>
                </a:solidFill>
                <a:latin typeface="DIN Alternate"/>
                <a:ea typeface="DIN Alternate"/>
                <a:cs typeface="DIN Alternate"/>
                <a:sym typeface="DIN Alternat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xmlns:p14="http://schemas.microsoft.com/office/powerpoint/2010/main" spd="med"/>
  <p:txStyles>
    <p:titleStyle>
      <a:lvl1pPr marL="0" marR="0" indent="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1pPr>
      <a:lvl2pPr marL="0" marR="0" indent="2286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2pPr>
      <a:lvl3pPr marL="0" marR="0" indent="4572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3pPr>
      <a:lvl4pPr marL="0" marR="0" indent="6858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4pPr>
      <a:lvl5pPr marL="0" marR="0" indent="9144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5pPr>
      <a:lvl6pPr marL="0" marR="0" indent="11430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6pPr>
      <a:lvl7pPr marL="0" marR="0" indent="13716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7pPr>
      <a:lvl8pPr marL="0" marR="0" indent="16002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8pPr>
      <a:lvl9pPr marL="0" marR="0" indent="18288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9pPr>
    </p:titleStyle>
    <p:bodyStyle>
      <a:lvl1pPr marL="4699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1pPr>
      <a:lvl2pPr marL="9398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2pPr>
      <a:lvl3pPr marL="14097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3pPr>
      <a:lvl4pPr marL="18796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4pPr>
      <a:lvl5pPr marL="23495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5pPr>
      <a:lvl6pPr marL="28194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6pPr>
      <a:lvl7pPr marL="32893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7pPr>
      <a:lvl8pPr marL="37592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8pPr>
      <a:lvl9pPr marL="42291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9pPr>
    </p:bodyStyle>
    <p:otherStyle>
      <a:lvl1pPr marL="0" marR="0" indent="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1pPr>
      <a:lvl2pPr marL="0" marR="0" indent="2286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2pPr>
      <a:lvl3pPr marL="0" marR="0" indent="4572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3pPr>
      <a:lvl4pPr marL="0" marR="0" indent="6858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4pPr>
      <a:lvl5pPr marL="0" marR="0" indent="9144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5pPr>
      <a:lvl6pPr marL="0" marR="0" indent="11430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6pPr>
      <a:lvl7pPr marL="0" marR="0" indent="13716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7pPr>
      <a:lvl8pPr marL="0" marR="0" indent="16002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8pPr>
      <a:lvl9pPr marL="0" marR="0" indent="18288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 Id="rId3"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eg"/><Relationship Id="rId3"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118295074_2675x2907.jpeg"/>
          <p:cNvPicPr>
            <a:picLocks noGrp="1" noChangeAspect="1"/>
          </p:cNvPicPr>
          <p:nvPr>
            <p:ph type="pic" idx="13"/>
          </p:nvPr>
        </p:nvPicPr>
        <p:blipFill>
          <a:blip r:embed="rId2">
            <a:extLst/>
          </a:blip>
          <a:srcRect l="194" t="7974" r="116" b="23208"/>
          <a:stretch>
            <a:fillRect/>
          </a:stretch>
        </p:blipFill>
        <p:spPr>
          <a:xfrm>
            <a:off x="0" y="0"/>
            <a:ext cx="13498114" cy="9753600"/>
          </a:xfrm>
          <a:prstGeom prst="rect">
            <a:avLst/>
          </a:prstGeom>
        </p:spPr>
      </p:pic>
      <p:sp>
        <p:nvSpPr>
          <p:cNvPr id="129" name="Shape 129"/>
          <p:cNvSpPr>
            <a:spLocks noGrp="1"/>
          </p:cNvSpPr>
          <p:nvPr>
            <p:ph type="body" idx="14"/>
          </p:nvPr>
        </p:nvSpPr>
        <p:spPr>
          <a:xfrm>
            <a:off x="-1" y="5703790"/>
            <a:ext cx="13498113" cy="3606800"/>
          </a:xfrm>
          <a:prstGeom prst="rect">
            <a:avLst/>
          </a:prstGeom>
        </p:spPr>
        <p:txBody>
          <a:bodyPr/>
          <a:lstStyle/>
          <a:p>
            <a:pPr marL="0" indent="0" algn="ctr">
              <a:spcBef>
                <a:spcPts val="0"/>
              </a:spcBef>
              <a:buSzTx/>
              <a:buFontTx/>
              <a:buNone/>
              <a:defRPr sz="2400">
                <a:latin typeface="DIN Alternate"/>
                <a:ea typeface="DIN Alternate"/>
                <a:cs typeface="DIN Alternate"/>
                <a:sym typeface="DIN Alternate"/>
              </a:defRPr>
            </a:pPr>
            <a:endParaRPr dirty="0"/>
          </a:p>
        </p:txBody>
      </p:sp>
      <p:sp>
        <p:nvSpPr>
          <p:cNvPr id="131" name="Shape 131"/>
          <p:cNvSpPr>
            <a:spLocks noGrp="1"/>
          </p:cNvSpPr>
          <p:nvPr>
            <p:ph type="title"/>
          </p:nvPr>
        </p:nvSpPr>
        <p:spPr>
          <a:xfrm>
            <a:off x="247085" y="5768558"/>
            <a:ext cx="13004799" cy="3542032"/>
          </a:xfrm>
          <a:prstGeom prst="rect">
            <a:avLst/>
          </a:prstGeom>
        </p:spPr>
        <p:txBody>
          <a:bodyPr>
            <a:normAutofit fontScale="90000"/>
          </a:bodyPr>
          <a:lstStyle>
            <a:lvl1pPr defTabSz="572516">
              <a:defRPr sz="11858"/>
            </a:lvl1pPr>
          </a:lstStyle>
          <a:p>
            <a:pPr algn="ctr"/>
            <a:r>
              <a:rPr lang="fr-FR" dirty="0" smtClean="0"/>
              <a:t>La « couleur de </a:t>
            </a:r>
            <a:r>
              <a:rPr lang="fr-FR" dirty="0" smtClean="0"/>
              <a:t>l’</a:t>
            </a:r>
            <a:r>
              <a:rPr lang="fr-FR" dirty="0" err="1" smtClean="0"/>
              <a:t>a</a:t>
            </a:r>
            <a:r>
              <a:rPr lang="fr-FR" cap="none" dirty="0" err="1" smtClean="0"/>
              <a:t>fdet</a:t>
            </a:r>
            <a:r>
              <a:rPr lang="fr-FR" dirty="0" smtClean="0"/>
              <a:t> »</a:t>
            </a:r>
            <a:br>
              <a:rPr lang="fr-FR" dirty="0" smtClean="0"/>
            </a:br>
            <a:r>
              <a:rPr lang="fr-FR" sz="4400" cap="none" dirty="0"/>
              <a:t>P</a:t>
            </a:r>
            <a:r>
              <a:rPr lang="fr-FR" sz="4400" cap="none" dirty="0" smtClean="0"/>
              <a:t>arcours </a:t>
            </a:r>
            <a:r>
              <a:rPr lang="fr-FR" sz="4400" cap="none" dirty="0" smtClean="0"/>
              <a:t>d’une </a:t>
            </a:r>
            <a:r>
              <a:rPr lang="fr-FR" sz="4400" cap="none" dirty="0" smtClean="0"/>
              <a:t>association, parcours de </a:t>
            </a:r>
            <a:r>
              <a:rPr lang="fr-FR" sz="4400" cap="none" dirty="0" smtClean="0"/>
              <a:t>l’éducation thérapeutique en France</a:t>
            </a:r>
            <a:br>
              <a:rPr lang="fr-FR" sz="4400" cap="none" dirty="0" smtClean="0"/>
            </a:br>
            <a:r>
              <a:rPr lang="fr-FR" sz="4400" cap="none" dirty="0"/>
              <a:t/>
            </a:r>
            <a:br>
              <a:rPr lang="fr-FR" sz="4400" cap="none" dirty="0"/>
            </a:br>
            <a:r>
              <a:rPr lang="fr-FR" sz="4400" cap="none" dirty="0" smtClean="0"/>
              <a:t>Claire Perrin, L-</a:t>
            </a:r>
            <a:r>
              <a:rPr lang="fr-FR" sz="4400" cap="none" dirty="0" err="1" smtClean="0"/>
              <a:t>ViS</a:t>
            </a:r>
            <a:r>
              <a:rPr lang="fr-FR" sz="4400" cap="none" dirty="0" smtClean="0"/>
              <a:t> </a:t>
            </a:r>
            <a:r>
              <a:rPr lang="fr-FR" sz="4000" cap="none" dirty="0" smtClean="0"/>
              <a:t>EA</a:t>
            </a:r>
            <a:r>
              <a:rPr lang="fr-FR" sz="4400" cap="none" dirty="0" smtClean="0"/>
              <a:t> </a:t>
            </a:r>
            <a:r>
              <a:rPr lang="fr-FR" sz="4000" cap="none" dirty="0" smtClean="0"/>
              <a:t>7428</a:t>
            </a:r>
            <a:r>
              <a:rPr lang="fr-FR" sz="4400" cap="none" dirty="0" smtClean="0"/>
              <a:t>, Université Lyon 1</a:t>
            </a:r>
            <a:endParaRPr sz="4400"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60" name="Shape 160"/>
          <p:cNvSpPr>
            <a:spLocks noGrp="1"/>
          </p:cNvSpPr>
          <p:nvPr>
            <p:ph type="body" idx="1"/>
          </p:nvPr>
        </p:nvSpPr>
        <p:spPr>
          <a:prstGeom prst="rect">
            <a:avLst/>
          </a:prstGeom>
        </p:spPr>
        <p:txBody>
          <a:bodyPr/>
          <a:lstStyle/>
          <a:p>
            <a:pPr marL="0" indent="0" algn="just">
              <a:buClr>
                <a:srgbClr val="5C5C5C"/>
              </a:buClr>
              <a:buSzTx/>
              <a:buFontTx/>
              <a:buNone/>
              <a:defRPr>
                <a:latin typeface="Avenir Book"/>
                <a:ea typeface="Avenir Book"/>
                <a:cs typeface="Avenir Book"/>
                <a:sym typeface="Avenir Book"/>
              </a:defRPr>
            </a:pPr>
            <a:endParaRPr dirty="0"/>
          </a:p>
          <a:p>
            <a:pPr marL="0" lvl="1" indent="228600" algn="just">
              <a:buClr>
                <a:srgbClr val="5C5C5C"/>
              </a:buClr>
              <a:buSzTx/>
              <a:buFontTx/>
              <a:buNone/>
              <a:defRPr sz="2300">
                <a:latin typeface="Avenir Book"/>
                <a:ea typeface="Avenir Book"/>
                <a:cs typeface="Avenir Book"/>
                <a:sym typeface="Avenir Book"/>
              </a:defRPr>
            </a:pPr>
            <a:r>
              <a:rPr dirty="0"/>
              <a:t>          </a:t>
            </a:r>
          </a:p>
          <a:p>
            <a:pPr marL="0" indent="0" algn="just">
              <a:buClr>
                <a:srgbClr val="5C5C5C"/>
              </a:buClr>
              <a:buSzTx/>
              <a:buFontTx/>
              <a:buNone/>
              <a:defRPr sz="2300">
                <a:latin typeface="Avenir Book"/>
                <a:ea typeface="Avenir Book"/>
                <a:cs typeface="Avenir Book"/>
                <a:sym typeface="Avenir Book"/>
              </a:defRPr>
            </a:pPr>
            <a:endParaRPr dirty="0"/>
          </a:p>
          <a:p>
            <a:pPr marL="0" indent="0" algn="just">
              <a:buClr>
                <a:srgbClr val="5C5C5C"/>
              </a:buClr>
              <a:buSzTx/>
              <a:buFontTx/>
              <a:buNone/>
              <a:defRPr sz="2300">
                <a:latin typeface="Avenir Book"/>
                <a:ea typeface="Avenir Book"/>
                <a:cs typeface="Avenir Book"/>
                <a:sym typeface="Avenir Book"/>
              </a:defRPr>
            </a:pPr>
            <a:endParaRPr dirty="0"/>
          </a:p>
          <a:p>
            <a:pPr marL="0" indent="0" algn="just">
              <a:buClr>
                <a:srgbClr val="5C5C5C"/>
              </a:buClr>
              <a:buSzTx/>
              <a:buFontTx/>
              <a:buNone/>
              <a:defRPr sz="2300">
                <a:latin typeface="Avenir Book"/>
                <a:ea typeface="Avenir Book"/>
                <a:cs typeface="Avenir Book"/>
                <a:sym typeface="Avenir Book"/>
              </a:defRPr>
            </a:pPr>
            <a:endParaRPr dirty="0"/>
          </a:p>
          <a:p>
            <a:pPr marL="0" indent="0" algn="just">
              <a:buClr>
                <a:srgbClr val="5C5C5C"/>
              </a:buClr>
              <a:buSzTx/>
              <a:buFontTx/>
              <a:buNone/>
              <a:defRPr sz="2300">
                <a:latin typeface="Avenir Book"/>
                <a:ea typeface="Avenir Book"/>
                <a:cs typeface="Avenir Book"/>
                <a:sym typeface="Avenir Book"/>
              </a:defRPr>
            </a:pPr>
            <a:endParaRPr dirty="0"/>
          </a:p>
          <a:p>
            <a:pPr marL="0" indent="0" algn="just">
              <a:buClr>
                <a:srgbClr val="5C5C5C"/>
              </a:buClr>
              <a:buSzTx/>
              <a:buFontTx/>
              <a:buNone/>
              <a:defRPr sz="2300">
                <a:latin typeface="Avenir Book"/>
                <a:ea typeface="Avenir Book"/>
                <a:cs typeface="Avenir Book"/>
                <a:sym typeface="Avenir Book"/>
              </a:defRPr>
            </a:pPr>
            <a:endParaRPr dirty="0"/>
          </a:p>
        </p:txBody>
      </p:sp>
      <p:sp>
        <p:nvSpPr>
          <p:cNvPr id="161" name="Shape 161"/>
          <p:cNvSpPr/>
          <p:nvPr/>
        </p:nvSpPr>
        <p:spPr>
          <a:xfrm>
            <a:off x="100992" y="721812"/>
            <a:ext cx="11861800" cy="723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92500" lnSpcReduction="10000"/>
          </a:bodyPr>
          <a:lstStyle>
            <a:lvl1pPr defTabSz="543305">
              <a:spcBef>
                <a:spcPts val="2100"/>
              </a:spcBef>
              <a:defRPr sz="4836" cap="all" spc="0">
                <a:solidFill>
                  <a:srgbClr val="747676"/>
                </a:solidFill>
                <a:latin typeface="+mn-lt"/>
                <a:ea typeface="+mn-ea"/>
                <a:cs typeface="+mn-cs"/>
                <a:sym typeface="DIN Condensed"/>
              </a:defRPr>
            </a:lvl1pPr>
          </a:lstStyle>
          <a:p>
            <a:r>
              <a:rPr lang="fr-FR" dirty="0" smtClean="0"/>
              <a:t>Permanences et reconfigurations</a:t>
            </a:r>
            <a:endParaRPr dirty="0"/>
          </a:p>
        </p:txBody>
      </p:sp>
      <p:grpSp>
        <p:nvGrpSpPr>
          <p:cNvPr id="164" name="Group 164"/>
          <p:cNvGrpSpPr/>
          <p:nvPr/>
        </p:nvGrpSpPr>
        <p:grpSpPr>
          <a:xfrm>
            <a:off x="348086" y="2391013"/>
            <a:ext cx="4947483" cy="1426698"/>
            <a:chOff x="2409617" y="-246406"/>
            <a:chExt cx="5213949" cy="1509629"/>
          </a:xfrm>
        </p:grpSpPr>
        <p:sp>
          <p:nvSpPr>
            <p:cNvPr id="163" name="Shape 163"/>
            <p:cNvSpPr/>
            <p:nvPr/>
          </p:nvSpPr>
          <p:spPr>
            <a:xfrm>
              <a:off x="2565114" y="-170233"/>
              <a:ext cx="4877349" cy="1280958"/>
            </a:xfrm>
            <a:prstGeom prst="rect">
              <a:avLst/>
            </a:prstGeom>
            <a:blipFill rotWithShape="1">
              <a:blip r:embed="rId3"/>
              <a:srcRect/>
              <a:tile tx="0" ty="0" sx="100000" sy="100000" flip="none" algn="tl"/>
            </a:blip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ctr">
                <a:spcBef>
                  <a:spcPts val="0"/>
                </a:spcBef>
                <a:defRPr sz="2400" spc="0">
                  <a:solidFill>
                    <a:srgbClr val="FFFFFF"/>
                  </a:solidFill>
                  <a:latin typeface="Avenir Book"/>
                  <a:ea typeface="Avenir Book"/>
                  <a:cs typeface="Avenir Book"/>
                  <a:sym typeface="Avenir Book"/>
                </a:defRPr>
              </a:pPr>
              <a:r>
                <a:rPr lang="fr-FR" sz="2400" dirty="0" smtClean="0"/>
                <a:t>1989 </a:t>
              </a:r>
            </a:p>
            <a:p>
              <a:pPr algn="ctr">
                <a:spcBef>
                  <a:spcPts val="0"/>
                </a:spcBef>
                <a:defRPr sz="2400" spc="0">
                  <a:solidFill>
                    <a:srgbClr val="FFFFFF"/>
                  </a:solidFill>
                  <a:latin typeface="Avenir Book"/>
                  <a:ea typeface="Avenir Book"/>
                  <a:cs typeface="Avenir Book"/>
                  <a:sym typeface="Avenir Book"/>
                </a:defRPr>
              </a:pPr>
              <a:r>
                <a:rPr lang="fr-FR" sz="2400" dirty="0" err="1" smtClean="0"/>
                <a:t>Diabetes</a:t>
              </a:r>
              <a:r>
                <a:rPr lang="fr-FR" sz="2400" dirty="0" smtClean="0"/>
                <a:t> Education </a:t>
              </a:r>
              <a:r>
                <a:rPr lang="fr-FR" sz="2400" dirty="0" err="1" smtClean="0"/>
                <a:t>Study</a:t>
              </a:r>
              <a:r>
                <a:rPr lang="fr-FR" sz="2400" dirty="0" smtClean="0"/>
                <a:t> Group </a:t>
              </a:r>
            </a:p>
            <a:p>
              <a:pPr algn="ctr">
                <a:spcBef>
                  <a:spcPts val="0"/>
                </a:spcBef>
                <a:defRPr sz="2400" spc="0">
                  <a:solidFill>
                    <a:srgbClr val="FFFFFF"/>
                  </a:solidFill>
                  <a:latin typeface="Avenir Book"/>
                  <a:ea typeface="Avenir Book"/>
                  <a:cs typeface="Avenir Book"/>
                  <a:sym typeface="Avenir Book"/>
                </a:defRPr>
              </a:pPr>
              <a:r>
                <a:rPr lang="fr-FR" sz="2400" dirty="0" smtClean="0"/>
                <a:t>de Langue française DESG-LF</a:t>
              </a:r>
              <a:endParaRPr sz="2400" dirty="0"/>
            </a:p>
          </p:txBody>
        </p:sp>
        <p:pic>
          <p:nvPicPr>
            <p:cNvPr id="162" name="Image 161"/>
            <p:cNvPicPr>
              <a:picLocks/>
            </p:cNvPicPr>
            <p:nvPr/>
          </p:nvPicPr>
          <p:blipFill>
            <a:blip r:embed="rId4">
              <a:extLst/>
            </a:blip>
            <a:stretch>
              <a:fillRect/>
            </a:stretch>
          </p:blipFill>
          <p:spPr>
            <a:xfrm>
              <a:off x="2409617" y="-246406"/>
              <a:ext cx="5213949" cy="1509629"/>
            </a:xfrm>
            <a:prstGeom prst="rect">
              <a:avLst/>
            </a:prstGeom>
            <a:effectLst/>
          </p:spPr>
        </p:pic>
      </p:grpSp>
      <p:grpSp>
        <p:nvGrpSpPr>
          <p:cNvPr id="167" name="Group 167"/>
          <p:cNvGrpSpPr/>
          <p:nvPr/>
        </p:nvGrpSpPr>
        <p:grpSpPr>
          <a:xfrm>
            <a:off x="637269" y="4699362"/>
            <a:ext cx="4000487" cy="1990815"/>
            <a:chOff x="728277" y="-432015"/>
            <a:chExt cx="4462374" cy="1770620"/>
          </a:xfrm>
        </p:grpSpPr>
        <p:sp>
          <p:nvSpPr>
            <p:cNvPr id="166" name="Shape 166"/>
            <p:cNvSpPr/>
            <p:nvPr/>
          </p:nvSpPr>
          <p:spPr>
            <a:xfrm>
              <a:off x="825527" y="-319594"/>
              <a:ext cx="4311947" cy="1405172"/>
            </a:xfrm>
            <a:prstGeom prst="rect">
              <a:avLst/>
            </a:prstGeom>
            <a:blipFill rotWithShape="1">
              <a:blip r:embed="rId3"/>
              <a:srcRect/>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spcBef>
                  <a:spcPts val="0"/>
                </a:spcBef>
                <a:defRPr sz="2400" spc="0">
                  <a:solidFill>
                    <a:srgbClr val="FFFFFF"/>
                  </a:solidFill>
                  <a:latin typeface="Avenir Book"/>
                  <a:ea typeface="Avenir Book"/>
                  <a:cs typeface="Avenir Book"/>
                  <a:sym typeface="Avenir Book"/>
                </a:defRPr>
              </a:lvl1pPr>
            </a:lstStyle>
            <a:p>
              <a:r>
                <a:rPr lang="fr-FR" dirty="0" smtClean="0"/>
                <a:t>2003</a:t>
              </a:r>
            </a:p>
            <a:p>
              <a:r>
                <a:rPr lang="fr-FR" dirty="0" smtClean="0"/>
                <a:t>Diabète Education </a:t>
              </a:r>
            </a:p>
            <a:p>
              <a:r>
                <a:rPr lang="fr-FR" dirty="0" smtClean="0"/>
                <a:t>de Langue Française</a:t>
              </a:r>
            </a:p>
            <a:p>
              <a:r>
                <a:rPr lang="fr-FR" dirty="0" smtClean="0"/>
                <a:t>DELF</a:t>
              </a:r>
              <a:endParaRPr dirty="0"/>
            </a:p>
          </p:txBody>
        </p:sp>
        <p:pic>
          <p:nvPicPr>
            <p:cNvPr id="165" name="Image 164"/>
            <p:cNvPicPr>
              <a:picLocks/>
            </p:cNvPicPr>
            <p:nvPr/>
          </p:nvPicPr>
          <p:blipFill>
            <a:blip r:embed="rId5">
              <a:extLst/>
            </a:blip>
            <a:stretch>
              <a:fillRect/>
            </a:stretch>
          </p:blipFill>
          <p:spPr>
            <a:xfrm>
              <a:off x="728277" y="-432015"/>
              <a:ext cx="4462374" cy="1770620"/>
            </a:xfrm>
            <a:prstGeom prst="rect">
              <a:avLst/>
            </a:prstGeom>
            <a:effectLst/>
          </p:spPr>
        </p:pic>
      </p:grpSp>
      <p:grpSp>
        <p:nvGrpSpPr>
          <p:cNvPr id="170" name="Group 170"/>
          <p:cNvGrpSpPr/>
          <p:nvPr/>
        </p:nvGrpSpPr>
        <p:grpSpPr>
          <a:xfrm>
            <a:off x="571500" y="7355966"/>
            <a:ext cx="4515315" cy="2454753"/>
            <a:chOff x="-229813" y="-849606"/>
            <a:chExt cx="3990688" cy="2454752"/>
          </a:xfrm>
        </p:grpSpPr>
        <p:sp>
          <p:nvSpPr>
            <p:cNvPr id="169" name="Shape 169"/>
            <p:cNvSpPr/>
            <p:nvPr/>
          </p:nvSpPr>
          <p:spPr>
            <a:xfrm>
              <a:off x="-129552" y="-591633"/>
              <a:ext cx="3836190" cy="1949251"/>
            </a:xfrm>
            <a:prstGeom prst="rect">
              <a:avLst/>
            </a:prstGeom>
            <a:blipFill rotWithShape="1">
              <a:blip r:embed="rId3"/>
              <a:srcRect/>
              <a:tile tx="0" ty="0" sx="100000" sy="100000" flip="none" algn="tl"/>
            </a:blip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a:spcBef>
                  <a:spcPts val="0"/>
                </a:spcBef>
                <a:defRPr sz="2400" spc="0">
                  <a:solidFill>
                    <a:srgbClr val="FFFFFF"/>
                  </a:solidFill>
                  <a:latin typeface="Avenir Book"/>
                  <a:ea typeface="Avenir Book"/>
                  <a:cs typeface="Avenir Book"/>
                  <a:sym typeface="Avenir Book"/>
                </a:defRPr>
              </a:lvl1pPr>
            </a:lstStyle>
            <a:p>
              <a:r>
                <a:rPr lang="fr-FR" dirty="0" smtClean="0"/>
                <a:t>2011</a:t>
              </a:r>
            </a:p>
            <a:p>
              <a:r>
                <a:rPr lang="fr-FR" dirty="0" smtClean="0"/>
                <a:t>Association Française </a:t>
              </a:r>
            </a:p>
            <a:p>
              <a:r>
                <a:rPr lang="fr-FR" dirty="0" smtClean="0"/>
                <a:t>pour le Développement de </a:t>
              </a:r>
            </a:p>
            <a:p>
              <a:r>
                <a:rPr lang="fr-FR" dirty="0" smtClean="0"/>
                <a:t>l’Education Thérapeutique</a:t>
              </a:r>
            </a:p>
            <a:p>
              <a:r>
                <a:rPr lang="fr-FR" dirty="0" smtClean="0"/>
                <a:t>AFDET </a:t>
              </a:r>
              <a:endParaRPr dirty="0"/>
            </a:p>
          </p:txBody>
        </p:sp>
        <p:pic>
          <p:nvPicPr>
            <p:cNvPr id="168" name="Image 167"/>
            <p:cNvPicPr>
              <a:picLocks/>
            </p:cNvPicPr>
            <p:nvPr/>
          </p:nvPicPr>
          <p:blipFill>
            <a:blip r:embed="rId6">
              <a:extLst/>
            </a:blip>
            <a:stretch>
              <a:fillRect/>
            </a:stretch>
          </p:blipFill>
          <p:spPr>
            <a:xfrm>
              <a:off x="-229813" y="-849606"/>
              <a:ext cx="3990688" cy="2454752"/>
            </a:xfrm>
            <a:prstGeom prst="rect">
              <a:avLst/>
            </a:prstGeom>
            <a:effectLst/>
          </p:spPr>
        </p:pic>
      </p:grpSp>
      <p:grpSp>
        <p:nvGrpSpPr>
          <p:cNvPr id="173" name="Group 173"/>
          <p:cNvGrpSpPr/>
          <p:nvPr/>
        </p:nvGrpSpPr>
        <p:grpSpPr>
          <a:xfrm>
            <a:off x="5878010" y="2352599"/>
            <a:ext cx="6632139" cy="1450858"/>
            <a:chOff x="-1306354" y="-290374"/>
            <a:chExt cx="6739623" cy="1450857"/>
          </a:xfrm>
        </p:grpSpPr>
        <p:sp>
          <p:nvSpPr>
            <p:cNvPr id="172" name="Shape 172"/>
            <p:cNvSpPr/>
            <p:nvPr/>
          </p:nvSpPr>
          <p:spPr>
            <a:xfrm>
              <a:off x="-1149978" y="-182752"/>
              <a:ext cx="6440162" cy="1210587"/>
            </a:xfrm>
            <a:prstGeom prst="rect">
              <a:avLst/>
            </a:prstGeom>
            <a:solidFill>
              <a:schemeClr val="accent4">
                <a:satOff val="15429"/>
                <a:lumOff val="5536"/>
              </a:schemeClr>
            </a:solid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a:spcBef>
                  <a:spcPts val="0"/>
                </a:spcBef>
                <a:defRPr sz="2400" spc="0">
                  <a:solidFill>
                    <a:srgbClr val="FFFFFF"/>
                  </a:solidFill>
                  <a:latin typeface="Avenir Book"/>
                  <a:ea typeface="Avenir Book"/>
                  <a:cs typeface="Avenir Book"/>
                  <a:sym typeface="Avenir Book"/>
                </a:defRPr>
              </a:lvl1pPr>
            </a:lstStyle>
            <a:p>
              <a:r>
                <a:rPr lang="fr-FR" dirty="0" smtClean="0"/>
                <a:t>Promotion de l’éducation diabétique comme </a:t>
              </a:r>
            </a:p>
            <a:p>
              <a:r>
                <a:rPr lang="fr-FR" dirty="0" smtClean="0"/>
                <a:t>Instrument thérapeutique à part entière </a:t>
              </a:r>
            </a:p>
            <a:p>
              <a:r>
                <a:rPr lang="fr-FR" dirty="0" smtClean="0"/>
                <a:t>Quête de reconnaissance institutionnelle</a:t>
              </a:r>
              <a:endParaRPr dirty="0"/>
            </a:p>
          </p:txBody>
        </p:sp>
        <p:pic>
          <p:nvPicPr>
            <p:cNvPr id="171" name="Image 170"/>
            <p:cNvPicPr>
              <a:picLocks/>
            </p:cNvPicPr>
            <p:nvPr/>
          </p:nvPicPr>
          <p:blipFill>
            <a:blip r:embed="rId7">
              <a:extLst/>
            </a:blip>
            <a:stretch>
              <a:fillRect/>
            </a:stretch>
          </p:blipFill>
          <p:spPr>
            <a:xfrm>
              <a:off x="-1306354" y="-290374"/>
              <a:ext cx="6739623" cy="1450857"/>
            </a:xfrm>
            <a:prstGeom prst="rect">
              <a:avLst/>
            </a:prstGeom>
            <a:effectLst/>
          </p:spPr>
        </p:pic>
      </p:grpSp>
      <p:grpSp>
        <p:nvGrpSpPr>
          <p:cNvPr id="176" name="Group 176"/>
          <p:cNvGrpSpPr/>
          <p:nvPr/>
        </p:nvGrpSpPr>
        <p:grpSpPr>
          <a:xfrm>
            <a:off x="5410753" y="4755488"/>
            <a:ext cx="7594247" cy="1342453"/>
            <a:chOff x="-2764439" y="-1040877"/>
            <a:chExt cx="7594246" cy="1342452"/>
          </a:xfrm>
        </p:grpSpPr>
        <p:sp>
          <p:nvSpPr>
            <p:cNvPr id="175" name="Shape 175"/>
            <p:cNvSpPr/>
            <p:nvPr/>
          </p:nvSpPr>
          <p:spPr>
            <a:xfrm>
              <a:off x="-2470189" y="-1028781"/>
              <a:ext cx="6964380" cy="1210587"/>
            </a:xfrm>
            <a:prstGeom prst="rect">
              <a:avLst/>
            </a:prstGeom>
            <a:solidFill>
              <a:schemeClr val="accent4">
                <a:satOff val="15429"/>
                <a:lumOff val="5536"/>
              </a:schemeClr>
            </a:solid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ctr">
                <a:spcBef>
                  <a:spcPts val="0"/>
                </a:spcBef>
                <a:defRPr sz="2400" spc="0">
                  <a:solidFill>
                    <a:srgbClr val="FFFFFF"/>
                  </a:solidFill>
                  <a:latin typeface="Avenir Book"/>
                  <a:ea typeface="Avenir Book"/>
                  <a:cs typeface="Avenir Book"/>
                  <a:sym typeface="Avenir Book"/>
                </a:defRPr>
              </a:pPr>
              <a:r>
                <a:rPr lang="fr-FR" dirty="0" smtClean="0"/>
                <a:t>Développement d’une ETP interdisciplinaire </a:t>
              </a:r>
            </a:p>
            <a:p>
              <a:pPr algn="ctr">
                <a:spcBef>
                  <a:spcPts val="0"/>
                </a:spcBef>
                <a:defRPr sz="2400" spc="0">
                  <a:solidFill>
                    <a:srgbClr val="FFFFFF"/>
                  </a:solidFill>
                  <a:latin typeface="Avenir Book"/>
                  <a:ea typeface="Avenir Book"/>
                  <a:cs typeface="Avenir Book"/>
                  <a:sym typeface="Avenir Book"/>
                </a:defRPr>
              </a:pPr>
              <a:r>
                <a:rPr lang="fr-FR" dirty="0" smtClean="0"/>
                <a:t>via les réseaux de santé et les UTEP</a:t>
              </a:r>
            </a:p>
            <a:p>
              <a:pPr algn="ctr">
                <a:spcBef>
                  <a:spcPts val="0"/>
                </a:spcBef>
                <a:defRPr sz="2400" spc="0">
                  <a:solidFill>
                    <a:srgbClr val="FFFFFF"/>
                  </a:solidFill>
                  <a:latin typeface="Avenir Book"/>
                  <a:ea typeface="Avenir Book"/>
                  <a:cs typeface="Avenir Book"/>
                  <a:sym typeface="Avenir Book"/>
                </a:defRPr>
              </a:pPr>
              <a:r>
                <a:rPr lang="fr-FR" dirty="0" smtClean="0"/>
                <a:t>La marche vers l’institutionnalisation et son succès</a:t>
              </a:r>
              <a:endParaRPr dirty="0"/>
            </a:p>
          </p:txBody>
        </p:sp>
        <p:pic>
          <p:nvPicPr>
            <p:cNvPr id="174" name="Image 173"/>
            <p:cNvPicPr>
              <a:picLocks/>
            </p:cNvPicPr>
            <p:nvPr/>
          </p:nvPicPr>
          <p:blipFill>
            <a:blip r:embed="rId8">
              <a:extLst/>
            </a:blip>
            <a:stretch>
              <a:fillRect/>
            </a:stretch>
          </p:blipFill>
          <p:spPr>
            <a:xfrm>
              <a:off x="-2764439" y="-1040877"/>
              <a:ext cx="7594246" cy="1342452"/>
            </a:xfrm>
            <a:prstGeom prst="rect">
              <a:avLst/>
            </a:prstGeom>
            <a:effectLst/>
          </p:spPr>
        </p:pic>
      </p:grpSp>
      <p:grpSp>
        <p:nvGrpSpPr>
          <p:cNvPr id="182" name="Group 182"/>
          <p:cNvGrpSpPr/>
          <p:nvPr/>
        </p:nvGrpSpPr>
        <p:grpSpPr>
          <a:xfrm>
            <a:off x="5410752" y="6898705"/>
            <a:ext cx="7594047" cy="3063422"/>
            <a:chOff x="-1702496" y="-650869"/>
            <a:chExt cx="7594046" cy="3063420"/>
          </a:xfrm>
        </p:grpSpPr>
        <p:sp>
          <p:nvSpPr>
            <p:cNvPr id="181" name="Shape 181"/>
            <p:cNvSpPr/>
            <p:nvPr/>
          </p:nvSpPr>
          <p:spPr>
            <a:xfrm>
              <a:off x="-1608451" y="-362897"/>
              <a:ext cx="7330325" cy="2318581"/>
            </a:xfrm>
            <a:prstGeom prst="rect">
              <a:avLst/>
            </a:prstGeom>
            <a:solidFill>
              <a:schemeClr val="accent4">
                <a:satOff val="15429"/>
                <a:lumOff val="5536"/>
              </a:schemeClr>
            </a:solid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a:spcBef>
                  <a:spcPts val="0"/>
                </a:spcBef>
                <a:defRPr sz="2400" spc="0">
                  <a:solidFill>
                    <a:srgbClr val="FFFFFF"/>
                  </a:solidFill>
                  <a:latin typeface="Avenir Book"/>
                  <a:ea typeface="Avenir Book"/>
                  <a:cs typeface="Avenir Book"/>
                  <a:sym typeface="Avenir Book"/>
                </a:defRPr>
              </a:lvl1pPr>
            </a:lstStyle>
            <a:p>
              <a:r>
                <a:rPr lang="fr-FR" dirty="0" smtClean="0"/>
                <a:t>Développement institutionnel de l’ETP</a:t>
              </a:r>
            </a:p>
            <a:p>
              <a:r>
                <a:rPr lang="fr-FR" dirty="0"/>
                <a:t>d</a:t>
              </a:r>
              <a:r>
                <a:rPr lang="fr-FR" dirty="0" smtClean="0"/>
                <a:t>ans </a:t>
              </a:r>
              <a:r>
                <a:rPr lang="fr-FR" dirty="0" smtClean="0"/>
                <a:t>le cadre des parcours de </a:t>
              </a:r>
              <a:r>
                <a:rPr lang="fr-FR" dirty="0" smtClean="0"/>
                <a:t>soins</a:t>
              </a:r>
              <a:endParaRPr lang="fr-FR" dirty="0" smtClean="0"/>
            </a:p>
            <a:p>
              <a:r>
                <a:rPr lang="fr-FR" dirty="0" smtClean="0"/>
                <a:t>Affirmation du désenclavement de la </a:t>
              </a:r>
              <a:r>
                <a:rPr lang="fr-FR" dirty="0" smtClean="0"/>
                <a:t>diabétologie</a:t>
              </a:r>
            </a:p>
            <a:p>
              <a:endParaRPr lang="fr-FR" dirty="0"/>
            </a:p>
            <a:p>
              <a:r>
                <a:rPr lang="fr-FR" dirty="0" smtClean="0"/>
                <a:t>S’opposer à la rationalisation de l’ETP engagée dans </a:t>
              </a:r>
              <a:br>
                <a:rPr lang="fr-FR" dirty="0" smtClean="0"/>
              </a:br>
              <a:r>
                <a:rPr lang="fr-FR" dirty="0" smtClean="0"/>
                <a:t>le cadre de son institutionnalisation</a:t>
              </a:r>
              <a:endParaRPr lang="fr-FR" dirty="0" smtClean="0"/>
            </a:p>
          </p:txBody>
        </p:sp>
        <p:pic>
          <p:nvPicPr>
            <p:cNvPr id="180" name="Image 179"/>
            <p:cNvPicPr>
              <a:picLocks/>
            </p:cNvPicPr>
            <p:nvPr/>
          </p:nvPicPr>
          <p:blipFill>
            <a:blip r:embed="rId9">
              <a:extLst/>
            </a:blip>
            <a:stretch>
              <a:fillRect/>
            </a:stretch>
          </p:blipFill>
          <p:spPr>
            <a:xfrm>
              <a:off x="-1702496" y="-650869"/>
              <a:ext cx="7594046" cy="3063420"/>
            </a:xfrm>
            <a:prstGeom prst="rect">
              <a:avLst/>
            </a:prstGeom>
            <a:effectLst/>
          </p:spPr>
        </p:pic>
      </p:grpSp>
      <p:sp>
        <p:nvSpPr>
          <p:cNvPr id="187" name="Shape 187"/>
          <p:cNvSpPr/>
          <p:nvPr/>
        </p:nvSpPr>
        <p:spPr>
          <a:xfrm rot="5437456">
            <a:off x="8206112" y="-654143"/>
            <a:ext cx="2069728" cy="4015196"/>
          </a:xfrm>
          <a:prstGeom prst="rightArrow">
            <a:avLst>
              <a:gd name="adj1" fmla="val 69187"/>
              <a:gd name="adj2" fmla="val 71149"/>
            </a:avLst>
          </a:prstGeom>
          <a:solidFill>
            <a:schemeClr val="accent4">
              <a:satOff val="15429"/>
              <a:lumOff val="5536"/>
            </a:schemeClr>
          </a:solidFill>
          <a:ln w="12700">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dirty="0"/>
          </a:p>
        </p:txBody>
      </p:sp>
      <p:sp>
        <p:nvSpPr>
          <p:cNvPr id="2" name="ZoneTexte 1"/>
          <p:cNvSpPr txBox="1"/>
          <p:nvPr/>
        </p:nvSpPr>
        <p:spPr>
          <a:xfrm>
            <a:off x="8287185" y="233740"/>
            <a:ext cx="1851653"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1400"/>
              </a:spcBef>
              <a:spcAft>
                <a:spcPts val="0"/>
              </a:spcAft>
              <a:buClrTx/>
              <a:buSzTx/>
              <a:buFontTx/>
              <a:buNone/>
              <a:tabLst/>
            </a:pPr>
            <a:r>
              <a:rPr lang="fr-FR" sz="240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Book"/>
                <a:cs typeface="Avenir Book"/>
              </a:rPr>
              <a:t>Une p</a:t>
            </a:r>
            <a:r>
              <a:rPr kumimoji="0" lang="fr-FR" sz="2400" u="none" strike="noStrike" spc="0"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uFillTx/>
                <a:latin typeface="Avenir Book"/>
                <a:cs typeface="Avenir Book"/>
                <a:sym typeface="Iowan Old Style Italic"/>
              </a:rPr>
              <a:t>osture </a:t>
            </a:r>
          </a:p>
          <a:p>
            <a:pPr marL="0" marR="0" indent="0" algn="ctr" defTabSz="584200" rtl="0" fontAlgn="auto" latinLnBrk="0" hangingPunct="0">
              <a:lnSpc>
                <a:spcPct val="100000"/>
              </a:lnSpc>
              <a:spcBef>
                <a:spcPts val="1400"/>
              </a:spcBef>
              <a:spcAft>
                <a:spcPts val="0"/>
              </a:spcAft>
              <a:buClrTx/>
              <a:buSzTx/>
              <a:buFontTx/>
              <a:buNone/>
              <a:tabLst/>
            </a:pPr>
            <a:r>
              <a:rPr kumimoji="0" lang="fr-FR" sz="2400" u="none" strike="noStrike" spc="0"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uFillTx/>
                <a:latin typeface="Avenir Book"/>
                <a:cs typeface="Avenir Book"/>
                <a:sym typeface="Iowan Old Style Italic"/>
              </a:rPr>
              <a:t>Réformatrice</a:t>
            </a:r>
          </a:p>
          <a:p>
            <a:pPr marL="0" marR="0" indent="0" algn="ctr" defTabSz="584200" rtl="0" fontAlgn="auto" latinLnBrk="0" hangingPunct="0">
              <a:lnSpc>
                <a:spcPct val="100000"/>
              </a:lnSpc>
              <a:spcBef>
                <a:spcPts val="1400"/>
              </a:spcBef>
              <a:spcAft>
                <a:spcPts val="0"/>
              </a:spcAft>
              <a:buClrTx/>
              <a:buSzTx/>
              <a:buFontTx/>
              <a:buNone/>
              <a:tabLst/>
            </a:pPr>
            <a:r>
              <a:rPr lang="fr-FR" sz="240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Book"/>
                <a:cs typeface="Avenir Book"/>
              </a:rPr>
              <a:t>continue</a:t>
            </a:r>
            <a:r>
              <a:rPr kumimoji="0" lang="fr-FR" sz="2400" u="none" strike="noStrike" spc="0"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uFillTx/>
                <a:latin typeface="Avenir Book"/>
                <a:cs typeface="Avenir Book"/>
                <a:sym typeface="Iowan Old Style Italic"/>
              </a:rPr>
              <a:t> </a:t>
            </a:r>
            <a:endParaRPr kumimoji="0" lang="fr-FR" sz="2400" u="none" strike="noStrike" spc="0" normalizeH="0" baseline="0" dirty="0">
              <a:ln w="18415" cmpd="sng">
                <a:solidFill>
                  <a:srgbClr val="FFFFFF"/>
                </a:solidFill>
                <a:prstDash val="solid"/>
              </a:ln>
              <a:solidFill>
                <a:srgbClr val="FFFFFF"/>
              </a:solidFill>
              <a:effectLst>
                <a:outerShdw blurRad="63500" dir="3600000" algn="tl" rotWithShape="0">
                  <a:srgbClr val="000000">
                    <a:alpha val="70000"/>
                  </a:srgbClr>
                </a:outerShdw>
              </a:effectLst>
              <a:uFillTx/>
              <a:latin typeface="Avenir Book"/>
              <a:cs typeface="Avenir Book"/>
              <a:sym typeface="Iowan Old Style Italic"/>
            </a:endParaRPr>
          </a:p>
        </p:txBody>
      </p:sp>
      <p:sp>
        <p:nvSpPr>
          <p:cNvPr id="38" name="Shape 187"/>
          <p:cNvSpPr/>
          <p:nvPr/>
        </p:nvSpPr>
        <p:spPr>
          <a:xfrm rot="5437456">
            <a:off x="8711347" y="3056641"/>
            <a:ext cx="937404" cy="2457759"/>
          </a:xfrm>
          <a:prstGeom prst="rightArrow">
            <a:avLst>
              <a:gd name="adj1" fmla="val 69187"/>
              <a:gd name="adj2" fmla="val 71149"/>
            </a:avLst>
          </a:prstGeom>
          <a:solidFill>
            <a:schemeClr val="accent4">
              <a:satOff val="15429"/>
              <a:lumOff val="5536"/>
            </a:schemeClr>
          </a:solidFill>
          <a:ln w="12700">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dirty="0"/>
          </a:p>
        </p:txBody>
      </p:sp>
      <p:sp>
        <p:nvSpPr>
          <p:cNvPr id="39" name="Shape 187"/>
          <p:cNvSpPr/>
          <p:nvPr/>
        </p:nvSpPr>
        <p:spPr>
          <a:xfrm rot="5437456">
            <a:off x="8743675" y="5325668"/>
            <a:ext cx="882959" cy="2467380"/>
          </a:xfrm>
          <a:prstGeom prst="rightArrow">
            <a:avLst>
              <a:gd name="adj1" fmla="val 69187"/>
              <a:gd name="adj2" fmla="val 71149"/>
            </a:avLst>
          </a:prstGeom>
          <a:solidFill>
            <a:schemeClr val="accent4">
              <a:satOff val="15429"/>
              <a:lumOff val="5536"/>
            </a:schemeClr>
          </a:solidFill>
          <a:ln w="12700">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dirty="0"/>
          </a:p>
        </p:txBody>
      </p:sp>
      <p:sp>
        <p:nvSpPr>
          <p:cNvPr id="29" name="Shape 187"/>
          <p:cNvSpPr/>
          <p:nvPr/>
        </p:nvSpPr>
        <p:spPr>
          <a:xfrm rot="5437456">
            <a:off x="2219708" y="3133141"/>
            <a:ext cx="860870" cy="2272604"/>
          </a:xfrm>
          <a:prstGeom prst="rightArrow">
            <a:avLst>
              <a:gd name="adj1" fmla="val 69187"/>
              <a:gd name="adj2" fmla="val 71149"/>
            </a:avLst>
          </a:prstGeom>
          <a:solidFill>
            <a:srgbClr val="204E50"/>
          </a:solidFill>
          <a:ln w="12700">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dirty="0"/>
          </a:p>
        </p:txBody>
      </p:sp>
      <p:sp>
        <p:nvSpPr>
          <p:cNvPr id="30" name="Shape 187"/>
          <p:cNvSpPr/>
          <p:nvPr/>
        </p:nvSpPr>
        <p:spPr>
          <a:xfrm rot="5437456">
            <a:off x="2286545" y="5904429"/>
            <a:ext cx="728641" cy="2272604"/>
          </a:xfrm>
          <a:prstGeom prst="rightArrow">
            <a:avLst>
              <a:gd name="adj1" fmla="val 69187"/>
              <a:gd name="adj2" fmla="val 71149"/>
            </a:avLst>
          </a:prstGeom>
          <a:solidFill>
            <a:srgbClr val="204E50"/>
          </a:solidFill>
          <a:ln w="12700">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dirty="0"/>
          </a:p>
        </p:txBody>
      </p:sp>
    </p:spTree>
    <p:extLst>
      <p:ext uri="{BB962C8B-B14F-4D97-AF65-F5344CB8AC3E}">
        <p14:creationId xmlns:p14="http://schemas.microsoft.com/office/powerpoint/2010/main" val="3524741945"/>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173"/>
                                        </p:tgtEl>
                                        <p:attrNameLst>
                                          <p:attrName>style.visibility</p:attrName>
                                        </p:attrNameLst>
                                      </p:cBhvr>
                                      <p:to>
                                        <p:strVal val="visible"/>
                                      </p:to>
                                    </p:set>
                                    <p:anim calcmode="lin" valueType="num">
                                      <p:cBhvr additive="base">
                                        <p:cTn id="19" dur="500"/>
                                        <p:tgtEl>
                                          <p:spTgt spid="173"/>
                                        </p:tgtEl>
                                        <p:attrNameLst>
                                          <p:attrName>ppt_y</p:attrName>
                                        </p:attrNameLst>
                                      </p:cBhvr>
                                      <p:tavLst>
                                        <p:tav tm="0">
                                          <p:val>
                                            <p:strVal val="#ppt_y-#ppt_h*1.125000"/>
                                          </p:val>
                                        </p:tav>
                                        <p:tav tm="100000">
                                          <p:val>
                                            <p:strVal val="#ppt_y"/>
                                          </p:val>
                                        </p:tav>
                                      </p:tavLst>
                                    </p:anim>
                                    <p:animEffect transition="in" filter="wipe(down)">
                                      <p:cBhvr>
                                        <p:cTn id="20" dur="500"/>
                                        <p:tgtEl>
                                          <p:spTgt spid="173"/>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 calcmode="lin" valueType="num">
                                      <p:cBhvr additive="base">
                                        <p:cTn id="25" dur="500"/>
                                        <p:tgtEl>
                                          <p:spTgt spid="38"/>
                                        </p:tgtEl>
                                        <p:attrNameLst>
                                          <p:attrName>ppt_y</p:attrName>
                                        </p:attrNameLst>
                                      </p:cBhvr>
                                      <p:tavLst>
                                        <p:tav tm="0">
                                          <p:val>
                                            <p:strVal val="#ppt_y-#ppt_h*1.125000"/>
                                          </p:val>
                                        </p:tav>
                                        <p:tav tm="100000">
                                          <p:val>
                                            <p:strVal val="#ppt_y"/>
                                          </p:val>
                                        </p:tav>
                                      </p:tavLst>
                                    </p:anim>
                                    <p:animEffect transition="in" filter="wipe(down)">
                                      <p:cBhvr>
                                        <p:cTn id="26" dur="500"/>
                                        <p:tgtEl>
                                          <p:spTgt spid="38"/>
                                        </p:tgtEl>
                                      </p:cBhvr>
                                    </p:animEffect>
                                  </p:childTnLst>
                                </p:cTn>
                              </p:par>
                              <p:par>
                                <p:cTn id="27" presetID="12" presetClass="entr" presetSubtype="1" fill="hold" nodeType="withEffect">
                                  <p:stCondLst>
                                    <p:cond delay="0"/>
                                  </p:stCondLst>
                                  <p:childTnLst>
                                    <p:set>
                                      <p:cBhvr>
                                        <p:cTn id="28" dur="1" fill="hold">
                                          <p:stCondLst>
                                            <p:cond delay="0"/>
                                          </p:stCondLst>
                                        </p:cTn>
                                        <p:tgtEl>
                                          <p:spTgt spid="176"/>
                                        </p:tgtEl>
                                        <p:attrNameLst>
                                          <p:attrName>style.visibility</p:attrName>
                                        </p:attrNameLst>
                                      </p:cBhvr>
                                      <p:to>
                                        <p:strVal val="visible"/>
                                      </p:to>
                                    </p:set>
                                    <p:anim calcmode="lin" valueType="num">
                                      <p:cBhvr additive="base">
                                        <p:cTn id="29" dur="500"/>
                                        <p:tgtEl>
                                          <p:spTgt spid="176"/>
                                        </p:tgtEl>
                                        <p:attrNameLst>
                                          <p:attrName>ppt_y</p:attrName>
                                        </p:attrNameLst>
                                      </p:cBhvr>
                                      <p:tavLst>
                                        <p:tav tm="0">
                                          <p:val>
                                            <p:strVal val="#ppt_y-#ppt_h*1.125000"/>
                                          </p:val>
                                        </p:tav>
                                        <p:tav tm="100000">
                                          <p:val>
                                            <p:strVal val="#ppt_y"/>
                                          </p:val>
                                        </p:tav>
                                      </p:tavLst>
                                    </p:anim>
                                    <p:animEffect transition="in" filter="wipe(down)">
                                      <p:cBhvr>
                                        <p:cTn id="30" dur="500"/>
                                        <p:tgtEl>
                                          <p:spTgt spid="176"/>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1"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additive="base">
                                        <p:cTn id="35" dur="500"/>
                                        <p:tgtEl>
                                          <p:spTgt spid="39"/>
                                        </p:tgtEl>
                                        <p:attrNameLst>
                                          <p:attrName>ppt_y</p:attrName>
                                        </p:attrNameLst>
                                      </p:cBhvr>
                                      <p:tavLst>
                                        <p:tav tm="0">
                                          <p:val>
                                            <p:strVal val="#ppt_y-#ppt_h*1.125000"/>
                                          </p:val>
                                        </p:tav>
                                        <p:tav tm="100000">
                                          <p:val>
                                            <p:strVal val="#ppt_y"/>
                                          </p:val>
                                        </p:tav>
                                      </p:tavLst>
                                    </p:anim>
                                    <p:animEffect transition="in" filter="wipe(down)">
                                      <p:cBhvr>
                                        <p:cTn id="36" dur="500"/>
                                        <p:tgtEl>
                                          <p:spTgt spid="39"/>
                                        </p:tgtEl>
                                      </p:cBhvr>
                                    </p:animEffect>
                                  </p:childTnLst>
                                </p:cTn>
                              </p:par>
                            </p:childTnLst>
                          </p:cTn>
                        </p:par>
                        <p:par>
                          <p:cTn id="37" fill="hold">
                            <p:stCondLst>
                              <p:cond delay="500"/>
                            </p:stCondLst>
                            <p:childTnLst>
                              <p:par>
                                <p:cTn id="38" presetID="12" presetClass="entr" presetSubtype="1" fill="hold" nodeType="afterEffect">
                                  <p:stCondLst>
                                    <p:cond delay="0"/>
                                  </p:stCondLst>
                                  <p:childTnLst>
                                    <p:set>
                                      <p:cBhvr>
                                        <p:cTn id="39" dur="1" fill="hold">
                                          <p:stCondLst>
                                            <p:cond delay="0"/>
                                          </p:stCondLst>
                                        </p:cTn>
                                        <p:tgtEl>
                                          <p:spTgt spid="182"/>
                                        </p:tgtEl>
                                        <p:attrNameLst>
                                          <p:attrName>style.visibility</p:attrName>
                                        </p:attrNameLst>
                                      </p:cBhvr>
                                      <p:to>
                                        <p:strVal val="visible"/>
                                      </p:to>
                                    </p:set>
                                    <p:anim calcmode="lin" valueType="num">
                                      <p:cBhvr additive="base">
                                        <p:cTn id="40" dur="500"/>
                                        <p:tgtEl>
                                          <p:spTgt spid="182"/>
                                        </p:tgtEl>
                                        <p:attrNameLst>
                                          <p:attrName>ppt_y</p:attrName>
                                        </p:attrNameLst>
                                      </p:cBhvr>
                                      <p:tavLst>
                                        <p:tav tm="0">
                                          <p:val>
                                            <p:strVal val="#ppt_y-#ppt_h*1.125000"/>
                                          </p:val>
                                        </p:tav>
                                        <p:tav tm="100000">
                                          <p:val>
                                            <p:strVal val="#ppt_y"/>
                                          </p:val>
                                        </p:tav>
                                      </p:tavLst>
                                    </p:anim>
                                    <p:animEffect transition="in" filter="wipe(down)">
                                      <p:cBhvr>
                                        <p:cTn id="41" dur="500"/>
                                        <p:tgtEl>
                                          <p:spTgt spid="182"/>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87"/>
                                        </p:tgtEl>
                                        <p:attrNameLst>
                                          <p:attrName>style.visibility</p:attrName>
                                        </p:attrNameLst>
                                      </p:cBhvr>
                                      <p:to>
                                        <p:strVal val="visible"/>
                                      </p:to>
                                    </p:set>
                                  </p:childTnLst>
                                </p:cTn>
                              </p:par>
                            </p:childTnLst>
                          </p:cTn>
                        </p:par>
                        <p:par>
                          <p:cTn id="46" fill="hold">
                            <p:stCondLst>
                              <p:cond delay="0"/>
                            </p:stCondLst>
                            <p:childTnLst>
                              <p:par>
                                <p:cTn id="47" presetID="1" presetClass="entr" presetSubtype="0" fill="hold" grpId="0" nodeType="afterEffect">
                                  <p:stCondLst>
                                    <p:cond delay="0"/>
                                  </p:stCondLst>
                                  <p:childTnLst>
                                    <p:set>
                                      <p:cBhvr>
                                        <p:cTn id="4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animBg="1"/>
      <p:bldP spid="2" grpId="0"/>
      <p:bldP spid="38" grpId="0" animBg="1"/>
      <p:bldP spid="39" grpId="0" animBg="1"/>
      <p:bldP spid="29" grpId="0" animBg="1"/>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182429520_1646x1646.jpeg"/>
          <p:cNvPicPr>
            <a:picLocks noGrp="1" noChangeAspect="1"/>
          </p:cNvPicPr>
          <p:nvPr>
            <p:ph type="pic" idx="13"/>
          </p:nvPr>
        </p:nvPicPr>
        <p:blipFill>
          <a:blip r:embed="rId2">
            <a:extLst/>
          </a:blip>
          <a:srcRect l="34155" t="129" r="9870" b="129"/>
          <a:stretch>
            <a:fillRect/>
          </a:stretch>
        </p:blipFill>
        <p:spPr>
          <a:prstGeom prst="rect">
            <a:avLst/>
          </a:prstGeom>
        </p:spPr>
      </p:pic>
      <p:sp>
        <p:nvSpPr>
          <p:cNvPr id="194" name="Shape 194"/>
          <p:cNvSpPr>
            <a:spLocks noGrp="1"/>
          </p:cNvSpPr>
          <p:nvPr>
            <p:ph type="body" idx="14"/>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95" name="Shape 195"/>
          <p:cNvSpPr>
            <a:spLocks noGrp="1"/>
          </p:cNvSpPr>
          <p:nvPr>
            <p:ph type="title"/>
          </p:nvPr>
        </p:nvSpPr>
        <p:spPr>
          <a:xfrm>
            <a:off x="0" y="571500"/>
            <a:ext cx="7329373" cy="7213600"/>
          </a:xfrm>
          <a:prstGeom prst="rect">
            <a:avLst/>
          </a:prstGeom>
        </p:spPr>
        <p:txBody>
          <a:bodyPr>
            <a:normAutofit/>
          </a:bodyPr>
          <a:lstStyle>
            <a:lvl1pPr>
              <a:defRPr sz="8600"/>
            </a:lvl1pPr>
          </a:lstStyle>
          <a:p>
            <a:r>
              <a:rPr lang="fr-FR" sz="6600" dirty="0" smtClean="0"/>
              <a:t>Permanences et reconfigurations</a:t>
            </a:r>
            <a:endParaRPr sz="6600" dirty="0"/>
          </a:p>
        </p:txBody>
      </p:sp>
      <p:sp>
        <p:nvSpPr>
          <p:cNvPr id="196" name="Shape 196"/>
          <p:cNvSpPr>
            <a:spLocks noGrp="1"/>
          </p:cNvSpPr>
          <p:nvPr>
            <p:ph type="body" sz="quarter" idx="1"/>
          </p:nvPr>
        </p:nvSpPr>
        <p:spPr>
          <a:xfrm>
            <a:off x="571500" y="7670800"/>
            <a:ext cx="6598055" cy="1231900"/>
          </a:xfrm>
          <a:prstGeom prst="rect">
            <a:avLst/>
          </a:prstGeom>
        </p:spPr>
        <p:txBody>
          <a:bodyPr/>
          <a:lstStyle>
            <a:lvl1pPr defTabSz="572516">
              <a:spcBef>
                <a:spcPts val="500"/>
              </a:spcBef>
              <a:defRPr sz="4704"/>
            </a:lvl1pPr>
          </a:lstStyle>
          <a:p>
            <a:endParaRPr dirty="0"/>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3"/>
          </p:nvPr>
        </p:nvSpPr>
        <p:spPr/>
        <p:txBody>
          <a:bodyPr/>
          <a:lstStyle/>
          <a:p>
            <a:pPr marL="0" indent="0">
              <a:buNone/>
            </a:pPr>
            <a:r>
              <a:rPr lang="fr-FR" b="1" dirty="0" smtClean="0">
                <a:solidFill>
                  <a:srgbClr val="204E50"/>
                </a:solidFill>
                <a:latin typeface="Avenir Book"/>
                <a:cs typeface="Avenir Book"/>
              </a:rPr>
              <a:t> Permanences : une étonnante proximité dans la façon de caractériser l’ETP</a:t>
            </a:r>
            <a:endParaRPr lang="fr-FR" b="1" dirty="0">
              <a:solidFill>
                <a:srgbClr val="204E50"/>
              </a:solidFill>
              <a:latin typeface="Avenir Book"/>
              <a:cs typeface="Avenir Book"/>
            </a:endParaRPr>
          </a:p>
          <a:p>
            <a:pPr marL="0" indent="0">
              <a:buNone/>
            </a:pPr>
            <a:endParaRPr lang="fr-FR" dirty="0"/>
          </a:p>
        </p:txBody>
      </p:sp>
      <p:sp>
        <p:nvSpPr>
          <p:cNvPr id="4" name="Espace réservé du texte 3"/>
          <p:cNvSpPr>
            <a:spLocks noGrp="1"/>
          </p:cNvSpPr>
          <p:nvPr>
            <p:ph type="body" idx="1"/>
          </p:nvPr>
        </p:nvSpPr>
        <p:spPr/>
        <p:txBody>
          <a:bodyPr>
            <a:normAutofit/>
          </a:bodyPr>
          <a:lstStyle/>
          <a:p>
            <a:r>
              <a:rPr lang="fr-FR" sz="2900" dirty="0" smtClean="0">
                <a:solidFill>
                  <a:srgbClr val="204E50"/>
                </a:solidFill>
                <a:latin typeface="Avenir Book"/>
                <a:cs typeface="Avenir Book"/>
              </a:rPr>
              <a:t>Une évaluation diagnostique qui prend en compte le patient comme première étape de la démarche d’éducation </a:t>
            </a:r>
            <a:r>
              <a:rPr lang="fr-FR" sz="2900" dirty="0">
                <a:solidFill>
                  <a:srgbClr val="204E50"/>
                </a:solidFill>
                <a:latin typeface="Avenir Book"/>
                <a:cs typeface="Avenir Book"/>
              </a:rPr>
              <a:t>"le </a:t>
            </a:r>
            <a:r>
              <a:rPr lang="fr-FR" sz="2900" dirty="0" smtClean="0">
                <a:solidFill>
                  <a:srgbClr val="204E50"/>
                </a:solidFill>
                <a:latin typeface="Avenir Book"/>
                <a:cs typeface="Avenir Book"/>
              </a:rPr>
              <a:t>diagnostic </a:t>
            </a:r>
            <a:r>
              <a:rPr lang="fr-FR" sz="2900" dirty="0">
                <a:solidFill>
                  <a:srgbClr val="204E50"/>
                </a:solidFill>
                <a:latin typeface="Avenir Book"/>
                <a:cs typeface="Avenir Book"/>
              </a:rPr>
              <a:t>éducatif : </a:t>
            </a:r>
            <a:endParaRPr lang="fr-FR" sz="2900" dirty="0" smtClean="0">
              <a:solidFill>
                <a:srgbClr val="204E50"/>
              </a:solidFill>
              <a:latin typeface="Avenir Book"/>
              <a:cs typeface="Avenir Book"/>
            </a:endParaRPr>
          </a:p>
          <a:p>
            <a:pPr lvl="1"/>
            <a:r>
              <a:rPr lang="fr-FR" sz="2400" dirty="0" smtClean="0">
                <a:latin typeface="Avenir Book"/>
                <a:cs typeface="Avenir Book"/>
              </a:rPr>
              <a:t>« Soyez </a:t>
            </a:r>
            <a:r>
              <a:rPr lang="fr-FR" sz="2400" dirty="0">
                <a:latin typeface="Avenir Book"/>
                <a:cs typeface="Avenir Book"/>
              </a:rPr>
              <a:t>attentifs aux évolutions des connaissances, attitudes, comportements et état de santé de vos patients. </a:t>
            </a:r>
            <a:r>
              <a:rPr lang="fr-FR" sz="2400" dirty="0" smtClean="0">
                <a:latin typeface="Avenir Book"/>
                <a:cs typeface="Avenir Book"/>
              </a:rPr>
              <a:t>Ne vous </a:t>
            </a:r>
            <a:r>
              <a:rPr lang="fr-FR" sz="2400" dirty="0">
                <a:latin typeface="Avenir Book"/>
                <a:cs typeface="Avenir Book"/>
              </a:rPr>
              <a:t>fiez pas uniquement à l'état de santé pour prouver la validité de votre programme éducatif</a:t>
            </a:r>
            <a:r>
              <a:rPr lang="fr-FR" sz="2400" dirty="0" smtClean="0">
                <a:latin typeface="Avenir Book"/>
                <a:cs typeface="Avenir Book"/>
              </a:rPr>
              <a:t>. » </a:t>
            </a:r>
            <a:br>
              <a:rPr lang="fr-FR" sz="2400" dirty="0" smtClean="0">
                <a:latin typeface="Avenir Book"/>
                <a:cs typeface="Avenir Book"/>
              </a:rPr>
            </a:br>
            <a:r>
              <a:rPr lang="fr-FR" sz="2400" dirty="0" smtClean="0">
                <a:latin typeface="Avenir Book"/>
                <a:cs typeface="Avenir Book"/>
              </a:rPr>
              <a:t>                                                                             </a:t>
            </a:r>
            <a:r>
              <a:rPr lang="fr-FR" sz="2400" b="1" dirty="0" smtClean="0">
                <a:latin typeface="Avenir Book"/>
                <a:cs typeface="Avenir Book"/>
              </a:rPr>
              <a:t> </a:t>
            </a:r>
            <a:r>
              <a:rPr lang="fr-FR" sz="2000" b="1" dirty="0" smtClean="0">
                <a:latin typeface="Avenir Book"/>
                <a:cs typeface="Avenir Book"/>
              </a:rPr>
              <a:t>Diabète Education, vol2</a:t>
            </a:r>
            <a:r>
              <a:rPr lang="fr-FR" sz="2000" b="1" dirty="0">
                <a:latin typeface="Avenir Book"/>
                <a:cs typeface="Avenir Book"/>
              </a:rPr>
              <a:t>, n3, sept </a:t>
            </a:r>
            <a:r>
              <a:rPr lang="fr-FR" sz="2000" b="1" dirty="0" smtClean="0">
                <a:latin typeface="Avenir Book"/>
                <a:cs typeface="Avenir Book"/>
              </a:rPr>
              <a:t>91</a:t>
            </a:r>
          </a:p>
          <a:p>
            <a:pPr lvl="1"/>
            <a:r>
              <a:rPr lang="fr-FR" sz="2400" dirty="0" smtClean="0">
                <a:latin typeface="Avenir Book"/>
                <a:cs typeface="Avenir Book"/>
              </a:rPr>
              <a:t>« F</a:t>
            </a:r>
            <a:r>
              <a:rPr lang="fr-FR" sz="2400" dirty="0">
                <a:latin typeface="Avenir Book"/>
                <a:cs typeface="Avenir Book"/>
              </a:rPr>
              <a:t>. </a:t>
            </a:r>
            <a:r>
              <a:rPr lang="fr-FR" sz="2400" dirty="0" err="1">
                <a:latin typeface="Avenir Book"/>
                <a:cs typeface="Avenir Book"/>
              </a:rPr>
              <a:t>Elgrably</a:t>
            </a:r>
            <a:r>
              <a:rPr lang="fr-FR" sz="2400" dirty="0">
                <a:latin typeface="Avenir Book"/>
                <a:cs typeface="Avenir Book"/>
              </a:rPr>
              <a:t> et J. </a:t>
            </a:r>
            <a:r>
              <a:rPr lang="fr-FR" sz="2400" dirty="0" err="1">
                <a:latin typeface="Avenir Book"/>
                <a:cs typeface="Avenir Book"/>
              </a:rPr>
              <a:t>Chwalow</a:t>
            </a:r>
            <a:r>
              <a:rPr lang="fr-FR" sz="2400" dirty="0">
                <a:latin typeface="Avenir Book"/>
                <a:cs typeface="Avenir Book"/>
              </a:rPr>
              <a:t> nous ont présenté une méthode pour cibler une population </a:t>
            </a:r>
            <a:r>
              <a:rPr lang="fr-FR" sz="2400" dirty="0" smtClean="0">
                <a:latin typeface="Avenir Book"/>
                <a:cs typeface="Avenir Book"/>
              </a:rPr>
              <a:t>suivant des </a:t>
            </a:r>
            <a:r>
              <a:rPr lang="fr-FR" sz="2400" dirty="0">
                <a:latin typeface="Avenir Book"/>
                <a:cs typeface="Avenir Book"/>
              </a:rPr>
              <a:t>critères sociaux, de qualité de vie, de santé et de comportement, et en tenant compte d’autres facteurs tels </a:t>
            </a:r>
            <a:r>
              <a:rPr lang="fr-FR" sz="2400" dirty="0" smtClean="0">
                <a:latin typeface="Avenir Book"/>
                <a:cs typeface="Avenir Book"/>
              </a:rPr>
              <a:t>que les </a:t>
            </a:r>
            <a:r>
              <a:rPr lang="fr-FR" sz="2400" dirty="0">
                <a:latin typeface="Avenir Book"/>
                <a:cs typeface="Avenir Book"/>
              </a:rPr>
              <a:t>croyances de santé, la proximité géographique du système éducatif pour les patients, ou l’entourage (parents</a:t>
            </a:r>
            <a:r>
              <a:rPr lang="fr-FR" sz="2400" dirty="0" smtClean="0">
                <a:latin typeface="Avenir Book"/>
                <a:cs typeface="Avenir Book"/>
              </a:rPr>
              <a:t>, amis</a:t>
            </a:r>
            <a:r>
              <a:rPr lang="fr-FR" sz="2400" dirty="0">
                <a:latin typeface="Avenir Book"/>
                <a:cs typeface="Avenir Book"/>
              </a:rPr>
              <a:t>…). Puis après avoir évalué ce qui est modifiable nous avons pu définir des objectifs éducatifs adaptés à cette population homogène. Cette méthode un peu complexe au premier abord à été reprise plusieurs fois au cours des sept modules; ce qui nous a permis de mieux nous familiariser avec ce modèle</a:t>
            </a:r>
            <a:r>
              <a:rPr lang="fr-FR" sz="2400" dirty="0" smtClean="0">
                <a:latin typeface="Avenir Book"/>
                <a:cs typeface="Avenir Book"/>
              </a:rPr>
              <a:t>. »                                  </a:t>
            </a:r>
            <a:r>
              <a:rPr lang="fr-FR" sz="2000" b="1" dirty="0" smtClean="0">
                <a:latin typeface="Avenir Book"/>
                <a:cs typeface="Avenir Book"/>
              </a:rPr>
              <a:t>Diabète Education Vol 7</a:t>
            </a:r>
            <a:r>
              <a:rPr lang="fr-FR" sz="2000" b="1" dirty="0">
                <a:latin typeface="Avenir Book"/>
                <a:cs typeface="Avenir Book"/>
              </a:rPr>
              <a:t>, n2, </a:t>
            </a:r>
            <a:r>
              <a:rPr lang="fr-FR" sz="2000" b="1" dirty="0" smtClean="0">
                <a:latin typeface="Avenir Book"/>
                <a:cs typeface="Avenir Book"/>
              </a:rPr>
              <a:t>1997</a:t>
            </a:r>
          </a:p>
        </p:txBody>
      </p:sp>
    </p:spTree>
    <p:extLst>
      <p:ext uri="{BB962C8B-B14F-4D97-AF65-F5344CB8AC3E}">
        <p14:creationId xmlns:p14="http://schemas.microsoft.com/office/powerpoint/2010/main" val="300157246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3"/>
          </p:nvPr>
        </p:nvSpPr>
        <p:spPr/>
        <p:txBody>
          <a:bodyPr/>
          <a:lstStyle/>
          <a:p>
            <a:endParaRPr lang="fr-FR"/>
          </a:p>
        </p:txBody>
      </p:sp>
      <p:sp>
        <p:nvSpPr>
          <p:cNvPr id="3" name="Titre 2"/>
          <p:cNvSpPr>
            <a:spLocks noGrp="1"/>
          </p:cNvSpPr>
          <p:nvPr>
            <p:ph type="title"/>
          </p:nvPr>
        </p:nvSpPr>
        <p:spPr/>
        <p:txBody>
          <a:bodyPr>
            <a:normAutofit fontScale="90000"/>
          </a:bodyPr>
          <a:lstStyle/>
          <a:p>
            <a:endParaRPr lang="fr-FR"/>
          </a:p>
        </p:txBody>
      </p:sp>
      <p:sp>
        <p:nvSpPr>
          <p:cNvPr id="4" name="Espace réservé du texte 3"/>
          <p:cNvSpPr>
            <a:spLocks noGrp="1"/>
          </p:cNvSpPr>
          <p:nvPr>
            <p:ph type="body" idx="1"/>
          </p:nvPr>
        </p:nvSpPr>
        <p:spPr/>
        <p:txBody>
          <a:bodyPr/>
          <a:lstStyle/>
          <a:p>
            <a:r>
              <a:rPr lang="fr-FR" sz="2600" b="1" dirty="0">
                <a:latin typeface="Avenir Book"/>
                <a:cs typeface="Avenir Book"/>
              </a:rPr>
              <a:t>Une formatrice professionnelle </a:t>
            </a:r>
            <a:r>
              <a:rPr lang="fr-FR" sz="2600" b="1" dirty="0" smtClean="0">
                <a:latin typeface="Avenir Book"/>
                <a:cs typeface="Avenir Book"/>
              </a:rPr>
              <a:t>qui </a:t>
            </a:r>
            <a:r>
              <a:rPr lang="fr-FR" sz="2600" b="1" dirty="0">
                <a:latin typeface="Avenir Book"/>
                <a:cs typeface="Avenir Book"/>
              </a:rPr>
              <a:t>donne l’âme de la formation, dont l’expertise est ancrée dans une formation initiale en lien avec la santé et le soin, dont une formation complémentaire sur la question de l’éducation a solidement assis les compétences de formation à l’éducation thérapeutique</a:t>
            </a:r>
            <a:br>
              <a:rPr lang="fr-FR" sz="2600" b="1" dirty="0">
                <a:latin typeface="Avenir Book"/>
                <a:cs typeface="Avenir Book"/>
              </a:rPr>
            </a:br>
            <a:r>
              <a:rPr lang="fr-FR" sz="2600" b="1" dirty="0">
                <a:latin typeface="Avenir Book"/>
                <a:cs typeface="Avenir Book"/>
              </a:rPr>
              <a:t>un ancrage dans la promotion de la santé : Larry Green, Alain </a:t>
            </a:r>
            <a:r>
              <a:rPr lang="fr-FR" sz="2600" b="1" dirty="0" err="1">
                <a:latin typeface="Avenir Book"/>
                <a:cs typeface="Avenir Book"/>
              </a:rPr>
              <a:t>Deccache</a:t>
            </a:r>
            <a:r>
              <a:rPr lang="fr-FR" sz="2600" b="1" dirty="0">
                <a:latin typeface="Avenir Book"/>
                <a:cs typeface="Avenir Book"/>
              </a:rPr>
              <a:t> </a:t>
            </a:r>
          </a:p>
          <a:p>
            <a:r>
              <a:rPr lang="fr-FR" sz="2600" b="1" dirty="0" smtClean="0">
                <a:latin typeface="Avenir Book"/>
                <a:cs typeface="Avenir Book"/>
              </a:rPr>
              <a:t>Une </a:t>
            </a:r>
            <a:r>
              <a:rPr lang="fr-FR" sz="2600" b="1" dirty="0">
                <a:latin typeface="Avenir Book"/>
                <a:cs typeface="Avenir Book"/>
              </a:rPr>
              <a:t>collaboration avec un médecin soignant président de l’association, avec une ouverture vers les sciences sociales</a:t>
            </a:r>
          </a:p>
          <a:p>
            <a:pPr lvl="1"/>
            <a:r>
              <a:rPr lang="fr-FR" sz="2000" dirty="0" smtClean="0"/>
              <a:t>«Judith </a:t>
            </a:r>
            <a:r>
              <a:rPr lang="fr-FR" sz="2000" dirty="0"/>
              <a:t>était la </a:t>
            </a:r>
            <a:r>
              <a:rPr lang="fr-FR" sz="2000" dirty="0" err="1"/>
              <a:t>méthodologiste</a:t>
            </a:r>
            <a:r>
              <a:rPr lang="fr-FR" sz="2000" dirty="0"/>
              <a:t>. C'est elle qui a introduit le diagnostic éducatif et qui m'a fait connaître le modèle de Larry Green. Je peux vous dire que tous les gens qui ont travaillé </a:t>
            </a:r>
            <a:r>
              <a:rPr lang="fr-FR" sz="2000" dirty="0" smtClean="0"/>
              <a:t>dessus </a:t>
            </a:r>
            <a:r>
              <a:rPr lang="fr-FR" sz="2000" dirty="0"/>
              <a:t>ont dit « il y a un avant et il y a un </a:t>
            </a:r>
            <a:r>
              <a:rPr lang="fr-FR" sz="2000" dirty="0" smtClean="0"/>
              <a:t>après la </a:t>
            </a:r>
            <a:r>
              <a:rPr lang="fr-FR" sz="2000" dirty="0"/>
              <a:t>rencontre avec ce </a:t>
            </a:r>
            <a:r>
              <a:rPr lang="fr-FR" sz="2000" dirty="0" smtClean="0"/>
              <a:t>modèle ». C'est </a:t>
            </a:r>
            <a:r>
              <a:rPr lang="fr-FR" sz="2000" dirty="0"/>
              <a:t>clair, on sait à quel niveau on intervient. </a:t>
            </a:r>
          </a:p>
          <a:p>
            <a:pPr lvl="1"/>
            <a:r>
              <a:rPr lang="fr-FR" sz="2000" dirty="0"/>
              <a:t>Et moi j'ai été, quand on a monté la formation, l'interface </a:t>
            </a:r>
            <a:r>
              <a:rPr lang="fr-FR" sz="2000" dirty="0" err="1"/>
              <a:t>diabétologique</a:t>
            </a:r>
            <a:r>
              <a:rPr lang="fr-FR" sz="2000" dirty="0"/>
              <a:t>, c'est-à-dire que tout ce qu'elle me disait je le traduisais en </a:t>
            </a:r>
            <a:r>
              <a:rPr lang="fr-FR" sz="2000" dirty="0" err="1"/>
              <a:t>diabèto</a:t>
            </a:r>
            <a:r>
              <a:rPr lang="fr-FR" sz="2000" dirty="0"/>
              <a:t> et donc je travaillais avec des gens du CERMES avec des sociologues et des anthropologues (par exemple Sylvie </a:t>
            </a:r>
            <a:r>
              <a:rPr lang="fr-FR" sz="2000" dirty="0" err="1"/>
              <a:t>Fainzang</a:t>
            </a:r>
            <a:r>
              <a:rPr lang="fr-FR" sz="2000" dirty="0"/>
              <a:t> ) qu'on a formé à la diabétologie. Donc moi j'étais l'interface </a:t>
            </a:r>
            <a:r>
              <a:rPr lang="fr-FR" sz="2000" dirty="0" err="1"/>
              <a:t>diabétologique</a:t>
            </a:r>
            <a:r>
              <a:rPr lang="fr-FR" sz="2000" dirty="0"/>
              <a:t>, et on a tout traduit et on a eu des cours absolument passionnants qui nous ont ouvert l'esprit dans la dimension humaine et de la connaissance humaine"</a:t>
            </a:r>
            <a:endParaRPr lang="fr-FR" sz="2000" b="1" dirty="0">
              <a:latin typeface="Avenir Book"/>
              <a:cs typeface="Avenir Book"/>
            </a:endParaRPr>
          </a:p>
          <a:p>
            <a:pPr marL="0" indent="0">
              <a:buNone/>
            </a:pPr>
            <a:r>
              <a:rPr lang="fr-FR" sz="1800" b="1" dirty="0">
                <a:latin typeface="Avenir Book"/>
                <a:cs typeface="Avenir Book"/>
              </a:rPr>
              <a:t> </a:t>
            </a:r>
            <a:endParaRPr lang="fr-FR" dirty="0"/>
          </a:p>
          <a:p>
            <a:endParaRPr lang="fr-FR" dirty="0"/>
          </a:p>
        </p:txBody>
      </p:sp>
    </p:spTree>
    <p:extLst>
      <p:ext uri="{BB962C8B-B14F-4D97-AF65-F5344CB8AC3E}">
        <p14:creationId xmlns:p14="http://schemas.microsoft.com/office/powerpoint/2010/main" val="302351448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3"/>
          </p:nvPr>
        </p:nvSpPr>
        <p:spPr/>
        <p:txBody>
          <a:bodyPr/>
          <a:lstStyle/>
          <a:p>
            <a:endParaRPr lang="fr-FR" dirty="0"/>
          </a:p>
        </p:txBody>
      </p:sp>
      <p:sp>
        <p:nvSpPr>
          <p:cNvPr id="3" name="Titre 2"/>
          <p:cNvSpPr>
            <a:spLocks noGrp="1"/>
          </p:cNvSpPr>
          <p:nvPr>
            <p:ph type="title"/>
          </p:nvPr>
        </p:nvSpPr>
        <p:spPr/>
        <p:txBody>
          <a:bodyPr>
            <a:normAutofit fontScale="90000"/>
          </a:bodyPr>
          <a:lstStyle/>
          <a:p>
            <a:r>
              <a:rPr lang="fr-FR" cap="none" dirty="0"/>
              <a:t>R</a:t>
            </a:r>
            <a:r>
              <a:rPr lang="fr-FR" cap="none" dirty="0" smtClean="0"/>
              <a:t>econfigurations</a:t>
            </a:r>
            <a:endParaRPr lang="fr-FR" cap="none" dirty="0"/>
          </a:p>
        </p:txBody>
      </p:sp>
      <p:sp>
        <p:nvSpPr>
          <p:cNvPr id="4" name="Espace réservé du texte 3"/>
          <p:cNvSpPr>
            <a:spLocks noGrp="1"/>
          </p:cNvSpPr>
          <p:nvPr>
            <p:ph type="body" idx="1"/>
          </p:nvPr>
        </p:nvSpPr>
        <p:spPr>
          <a:xfrm>
            <a:off x="571500" y="1897076"/>
            <a:ext cx="11861800" cy="7226300"/>
          </a:xfrm>
        </p:spPr>
        <p:txBody>
          <a:bodyPr>
            <a:normAutofit/>
          </a:bodyPr>
          <a:lstStyle/>
          <a:p>
            <a:pPr marL="0" indent="0">
              <a:buNone/>
            </a:pPr>
            <a:r>
              <a:rPr lang="fr-FR" sz="2800" b="1" dirty="0" smtClean="0">
                <a:solidFill>
                  <a:srgbClr val="204E50"/>
                </a:solidFill>
                <a:latin typeface="Avenir Book"/>
                <a:cs typeface="Avenir Book"/>
              </a:rPr>
              <a:t>Du diagnostic éducatif au bilan éducatif partagé</a:t>
            </a:r>
          </a:p>
          <a:p>
            <a:r>
              <a:rPr lang="fr-FR" sz="2800" dirty="0" smtClean="0">
                <a:latin typeface="Avenir Book"/>
                <a:cs typeface="Avenir Book"/>
              </a:rPr>
              <a:t>le diagnostic éducatif s’intéresse au parcours de vie pour fixer un cadre thérapeutique avec le patient et favoriser son observance, le médecin restant l’expert, </a:t>
            </a:r>
          </a:p>
          <a:p>
            <a:r>
              <a:rPr lang="fr-FR" sz="2800" dirty="0" smtClean="0">
                <a:latin typeface="Avenir Book"/>
                <a:cs typeface="Avenir Book"/>
              </a:rPr>
              <a:t>le bilan éducatif partagé place le parcours de vie au centre,</a:t>
            </a:r>
            <a:r>
              <a:rPr lang="fr-FR" sz="2800" dirty="0">
                <a:latin typeface="Avenir Book"/>
                <a:cs typeface="Avenir Book"/>
              </a:rPr>
              <a:t> </a:t>
            </a:r>
            <a:r>
              <a:rPr lang="fr-FR" sz="2800" dirty="0" smtClean="0">
                <a:latin typeface="Avenir Book"/>
                <a:cs typeface="Avenir Book"/>
              </a:rPr>
              <a:t>lui </a:t>
            </a:r>
            <a:r>
              <a:rPr lang="fr-FR" sz="2800" dirty="0">
                <a:latin typeface="Avenir Book"/>
                <a:cs typeface="Avenir Book"/>
              </a:rPr>
              <a:t>seul </a:t>
            </a:r>
            <a:r>
              <a:rPr lang="fr-FR" sz="2800" dirty="0" smtClean="0">
                <a:latin typeface="Avenir Book"/>
                <a:cs typeface="Avenir Book"/>
              </a:rPr>
              <a:t>pouvant </a:t>
            </a:r>
            <a:r>
              <a:rPr lang="fr-FR" sz="2800" dirty="0">
                <a:latin typeface="Avenir Book"/>
                <a:cs typeface="Avenir Book"/>
              </a:rPr>
              <a:t>donner son sens au parcours de soins   </a:t>
            </a:r>
          </a:p>
          <a:p>
            <a:r>
              <a:rPr lang="fr-FR" sz="2800" dirty="0" smtClean="0">
                <a:latin typeface="Avenir Book"/>
                <a:cs typeface="Avenir Book"/>
              </a:rPr>
              <a:t>repose vise à inclure la pratique dans une relation soignant-soigné qui n’impose pas ses normes. Il repose sur une expertise partagée, le soignant accompagnant le soigné plus qu’il ne le guide.</a:t>
            </a:r>
            <a:endParaRPr lang="fr-FR" sz="2800" dirty="0">
              <a:latin typeface="Avenir Book"/>
              <a:cs typeface="Avenir Book"/>
            </a:endParaRPr>
          </a:p>
        </p:txBody>
      </p:sp>
      <p:pic>
        <p:nvPicPr>
          <p:cNvPr id="5" name="Espace réservé du contenu 3"/>
          <p:cNvPicPr>
            <a:picLocks noChangeAspect="1"/>
          </p:cNvPicPr>
          <p:nvPr/>
        </p:nvPicPr>
        <p:blipFill>
          <a:blip r:embed="rId3"/>
          <a:srcRect l="-11781" r="-11781"/>
          <a:stretch>
            <a:fillRect/>
          </a:stretch>
        </p:blipFill>
        <p:spPr>
          <a:xfrm>
            <a:off x="3447127" y="6698230"/>
            <a:ext cx="5813600" cy="3055370"/>
          </a:xfrm>
          <a:prstGeom prst="rect">
            <a:avLst/>
          </a:prstGeom>
          <a:ln w="12700">
            <a:miter lim="400000"/>
          </a:ln>
          <a:extLst>
            <a:ext uri="{C572A759-6A51-4108-AA02-DFA0A04FC94B}">
              <ma14:wrappingTextBoxFlag xmlns:ma14="http://schemas.microsoft.com/office/mac/drawingml/2011/main" val="1"/>
            </a:ext>
          </a:extLst>
        </p:spPr>
      </p:pic>
    </p:spTree>
    <p:extLst>
      <p:ext uri="{BB962C8B-B14F-4D97-AF65-F5344CB8AC3E}">
        <p14:creationId xmlns:p14="http://schemas.microsoft.com/office/powerpoint/2010/main" val="235384707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182429520_1646x1646.jpeg"/>
          <p:cNvPicPr>
            <a:picLocks noGrp="1" noChangeAspect="1"/>
          </p:cNvPicPr>
          <p:nvPr>
            <p:ph type="pic" idx="13"/>
          </p:nvPr>
        </p:nvPicPr>
        <p:blipFill>
          <a:blip r:embed="rId2">
            <a:extLst/>
          </a:blip>
          <a:srcRect l="34155" t="129" r="9870" b="129"/>
          <a:stretch>
            <a:fillRect/>
          </a:stretch>
        </p:blipFill>
        <p:spPr>
          <a:prstGeom prst="rect">
            <a:avLst/>
          </a:prstGeom>
        </p:spPr>
      </p:pic>
      <p:sp>
        <p:nvSpPr>
          <p:cNvPr id="207" name="Shape 207"/>
          <p:cNvSpPr>
            <a:spLocks noGrp="1"/>
          </p:cNvSpPr>
          <p:nvPr>
            <p:ph type="body" idx="14"/>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08" name="Shape 208"/>
          <p:cNvSpPr>
            <a:spLocks noGrp="1"/>
          </p:cNvSpPr>
          <p:nvPr>
            <p:ph type="title"/>
          </p:nvPr>
        </p:nvSpPr>
        <p:spPr>
          <a:prstGeom prst="rect">
            <a:avLst/>
          </a:prstGeom>
        </p:spPr>
        <p:txBody>
          <a:bodyPr>
            <a:normAutofit/>
          </a:bodyPr>
          <a:lstStyle>
            <a:lvl1pPr>
              <a:defRPr sz="8600"/>
            </a:lvl1pPr>
          </a:lstStyle>
          <a:p>
            <a:r>
              <a:rPr lang="fr-FR" sz="6600" cap="none" dirty="0" smtClean="0"/>
              <a:t>UNE RELATION PRAGMATIQUE </a:t>
            </a:r>
            <a:br>
              <a:rPr lang="fr-FR" sz="6600" cap="none" dirty="0" smtClean="0"/>
            </a:br>
            <a:r>
              <a:rPr lang="fr-FR" sz="6600" cap="none" dirty="0" smtClean="0"/>
              <a:t>AUX IDÉES</a:t>
            </a:r>
            <a:endParaRPr lang="fr-FR" sz="6600" cap="none" dirty="0"/>
          </a:p>
        </p:txBody>
      </p:sp>
      <p:sp>
        <p:nvSpPr>
          <p:cNvPr id="209" name="Shape 209"/>
          <p:cNvSpPr>
            <a:spLocks noGrp="1"/>
          </p:cNvSpPr>
          <p:nvPr>
            <p:ph type="body" sz="quarter" idx="1"/>
          </p:nvPr>
        </p:nvSpPr>
        <p:spPr>
          <a:xfrm>
            <a:off x="571500" y="7670800"/>
            <a:ext cx="6598055" cy="1231900"/>
          </a:xfrm>
          <a:prstGeom prst="rect">
            <a:avLst/>
          </a:prstGeom>
        </p:spPr>
        <p:txBody>
          <a:bodyPr/>
          <a:lstStyle>
            <a:lvl1pPr defTabSz="461518">
              <a:spcBef>
                <a:spcPts val="400"/>
              </a:spcBef>
              <a:defRPr sz="3792"/>
            </a:lvl1pPr>
          </a:lstStyle>
          <a:p>
            <a:r>
              <a:rPr lang="fr-FR" dirty="0" smtClean="0"/>
              <a:t>Conçues comme </a:t>
            </a:r>
          </a:p>
          <a:p>
            <a:r>
              <a:rPr lang="fr-FR" dirty="0" smtClean="0"/>
              <a:t>intimement liées à l’expérience</a:t>
            </a:r>
            <a:endParaRPr dirty="0"/>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229"/>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30" name="Shape 230"/>
          <p:cNvSpPr>
            <a:spLocks noGrp="1"/>
          </p:cNvSpPr>
          <p:nvPr>
            <p:ph type="body" idx="1"/>
          </p:nvPr>
        </p:nvSpPr>
        <p:spPr>
          <a:prstGeom prst="rect">
            <a:avLst/>
          </a:prstGeom>
        </p:spPr>
        <p:txBody>
          <a:bodyPr>
            <a:normAutofit/>
          </a:bodyPr>
          <a:lstStyle/>
          <a:p>
            <a:pPr marL="0" indent="0" algn="just">
              <a:buClr>
                <a:srgbClr val="5C5C5C"/>
              </a:buClr>
              <a:buSzTx/>
              <a:buFontTx/>
              <a:buNone/>
              <a:defRPr>
                <a:latin typeface="Avenir Book"/>
                <a:ea typeface="Avenir Book"/>
                <a:cs typeface="Avenir Book"/>
                <a:sym typeface="Avenir Book"/>
              </a:defRPr>
            </a:pPr>
            <a:endParaRPr lang="fr-FR" dirty="0" smtClean="0"/>
          </a:p>
          <a:p>
            <a:pPr algn="just">
              <a:buClr>
                <a:srgbClr val="5C5C5C"/>
              </a:buClr>
              <a:buSzTx/>
              <a:buFont typeface="Wingdings" charset="2"/>
              <a:buChar char="§"/>
              <a:defRPr>
                <a:latin typeface="Avenir Book"/>
                <a:ea typeface="Avenir Book"/>
                <a:cs typeface="Avenir Book"/>
                <a:sym typeface="Avenir Book"/>
              </a:defRPr>
            </a:pPr>
            <a:r>
              <a:rPr lang="fr-FR" dirty="0" smtClean="0"/>
              <a:t>Les idées émergent des situations de terrain dans les formations</a:t>
            </a:r>
          </a:p>
          <a:p>
            <a:pPr algn="just">
              <a:buClr>
                <a:srgbClr val="5C5C5C"/>
              </a:buClr>
              <a:buSzTx/>
              <a:buFont typeface="Wingdings" charset="2"/>
              <a:buChar char="§"/>
              <a:defRPr>
                <a:latin typeface="Avenir Book"/>
                <a:ea typeface="Avenir Book"/>
                <a:cs typeface="Avenir Book"/>
                <a:sym typeface="Avenir Book"/>
              </a:defRPr>
            </a:pPr>
            <a:r>
              <a:rPr lang="fr-FR" dirty="0" smtClean="0"/>
              <a:t>Co construction de réponses dans le collectif</a:t>
            </a:r>
          </a:p>
          <a:p>
            <a:pPr algn="just">
              <a:buClr>
                <a:srgbClr val="5C5C5C"/>
              </a:buClr>
              <a:buSzTx/>
              <a:buFont typeface="Wingdings" charset="2"/>
              <a:buChar char="§"/>
              <a:defRPr>
                <a:latin typeface="Avenir Book"/>
                <a:ea typeface="Avenir Book"/>
                <a:cs typeface="Avenir Book"/>
                <a:sym typeface="Avenir Book"/>
              </a:defRPr>
            </a:pPr>
            <a:r>
              <a:rPr lang="fr-FR" dirty="0" smtClean="0"/>
              <a:t>Formations sur site                    se réinventer </a:t>
            </a:r>
            <a:r>
              <a:rPr lang="fr-FR" dirty="0" smtClean="0"/>
              <a:t>continuellement</a:t>
            </a:r>
          </a:p>
          <a:p>
            <a:pPr algn="just">
              <a:buClr>
                <a:srgbClr val="5C5C5C"/>
              </a:buClr>
              <a:buSzTx/>
              <a:buFont typeface="Wingdings" charset="2"/>
              <a:buChar char="§"/>
              <a:defRPr>
                <a:latin typeface="Avenir Book"/>
                <a:ea typeface="Avenir Book"/>
                <a:cs typeface="Avenir Book"/>
                <a:sym typeface="Avenir Book"/>
              </a:defRPr>
            </a:pPr>
            <a:r>
              <a:rPr lang="fr-FR" dirty="0" smtClean="0"/>
              <a:t>Production importante de savoirs pratiques ouverts qui n’ont pas de vocation normative</a:t>
            </a:r>
          </a:p>
          <a:p>
            <a:pPr algn="just">
              <a:buClr>
                <a:srgbClr val="5C5C5C"/>
              </a:buClr>
              <a:buSzTx/>
              <a:buFont typeface="Wingdings" charset="2"/>
              <a:buChar char="§"/>
              <a:defRPr>
                <a:latin typeface="Avenir Book"/>
                <a:ea typeface="Avenir Book"/>
                <a:cs typeface="Avenir Book"/>
                <a:sym typeface="Avenir Book"/>
              </a:defRPr>
            </a:pPr>
            <a:r>
              <a:rPr lang="fr-FR" dirty="0" smtClean="0"/>
              <a:t>Sans vouloir jouer le r</a:t>
            </a:r>
            <a:r>
              <a:rPr lang="fr-FR" dirty="0" smtClean="0"/>
              <a:t>ôle de « sachant », l’association propose de renouveler les grilles de lecture et les méthodes susceptibles de faire évoluer l’ensemble du champ de l’ETP</a:t>
            </a:r>
            <a:endParaRPr lang="fr-FR" dirty="0" smtClean="0"/>
          </a:p>
        </p:txBody>
      </p:sp>
      <p:sp>
        <p:nvSpPr>
          <p:cNvPr id="231" name="Shape 231"/>
          <p:cNvSpPr/>
          <p:nvPr/>
        </p:nvSpPr>
        <p:spPr>
          <a:xfrm>
            <a:off x="571500" y="730250"/>
            <a:ext cx="11861800" cy="723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92500" lnSpcReduction="10000"/>
          </a:bodyPr>
          <a:lstStyle>
            <a:lvl1pPr defTabSz="543305">
              <a:spcBef>
                <a:spcPts val="2100"/>
              </a:spcBef>
              <a:defRPr sz="4836" cap="all" spc="0">
                <a:solidFill>
                  <a:srgbClr val="747676"/>
                </a:solidFill>
                <a:latin typeface="+mn-lt"/>
                <a:ea typeface="+mn-ea"/>
                <a:cs typeface="+mn-cs"/>
                <a:sym typeface="DIN Condensed"/>
              </a:defRPr>
            </a:lvl1pPr>
          </a:lstStyle>
          <a:p>
            <a:r>
              <a:rPr lang="fr-FR" dirty="0" smtClean="0">
                <a:solidFill>
                  <a:srgbClr val="438086"/>
                </a:solidFill>
              </a:rPr>
              <a:t>Une ingénierie d’idées</a:t>
            </a:r>
            <a:endParaRPr dirty="0">
              <a:solidFill>
                <a:srgbClr val="438086"/>
              </a:solidFill>
            </a:endParaRPr>
          </a:p>
        </p:txBody>
      </p:sp>
      <p:grpSp>
        <p:nvGrpSpPr>
          <p:cNvPr id="5" name="Group 157"/>
          <p:cNvGrpSpPr/>
          <p:nvPr/>
        </p:nvGrpSpPr>
        <p:grpSpPr>
          <a:xfrm>
            <a:off x="4983173" y="4468673"/>
            <a:ext cx="1078992" cy="680619"/>
            <a:chOff x="0" y="0"/>
            <a:chExt cx="1902499" cy="1618350"/>
          </a:xfrm>
        </p:grpSpPr>
        <p:sp>
          <p:nvSpPr>
            <p:cNvPr id="6" name="Shape 156"/>
            <p:cNvSpPr/>
            <p:nvPr/>
          </p:nvSpPr>
          <p:spPr>
            <a:xfrm>
              <a:off x="71842" y="149986"/>
              <a:ext cx="1758816" cy="1318379"/>
            </a:xfrm>
            <a:prstGeom prst="rightArrow">
              <a:avLst>
                <a:gd name="adj1" fmla="val 37057"/>
                <a:gd name="adj2" fmla="val 38259"/>
              </a:avLst>
            </a:prstGeom>
            <a:blipFill rotWithShape="1">
              <a:blip r:embed="rId2"/>
              <a:srcRect/>
              <a:tile tx="0" ty="0" sx="100000" sy="100000" flip="none" algn="tl"/>
            </a:blipFill>
            <a:ln>
              <a:noFill/>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pic>
          <p:nvPicPr>
            <p:cNvPr id="7" name="Image 6"/>
            <p:cNvPicPr>
              <a:picLocks/>
            </p:cNvPicPr>
            <p:nvPr/>
          </p:nvPicPr>
          <p:blipFill>
            <a:blip r:embed="rId3">
              <a:extLst/>
            </a:blip>
            <a:stretch>
              <a:fillRect/>
            </a:stretch>
          </p:blipFill>
          <p:spPr>
            <a:xfrm>
              <a:off x="0" y="-1"/>
              <a:ext cx="1902500" cy="1618352"/>
            </a:xfrm>
            <a:prstGeom prst="rect">
              <a:avLst/>
            </a:prstGeom>
            <a:effectLst/>
          </p:spPr>
        </p:pic>
      </p:gr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12" name="Shape 212"/>
          <p:cNvSpPr>
            <a:spLocks noGrp="1"/>
          </p:cNvSpPr>
          <p:nvPr>
            <p:ph type="body" idx="1"/>
          </p:nvPr>
        </p:nvSpPr>
        <p:spPr>
          <a:prstGeom prst="rect">
            <a:avLst/>
          </a:prstGeom>
        </p:spPr>
        <p:txBody>
          <a:bodyPr>
            <a:normAutofit/>
          </a:bodyPr>
          <a:lstStyle/>
          <a:p>
            <a:pPr marL="0" indent="0" algn="just">
              <a:buClr>
                <a:srgbClr val="5C5C5C"/>
              </a:buClr>
              <a:buSzTx/>
              <a:buFontTx/>
              <a:buNone/>
              <a:defRPr u="sng">
                <a:latin typeface="Avenir Book"/>
                <a:ea typeface="Avenir Book"/>
                <a:cs typeface="Avenir Book"/>
                <a:sym typeface="Avenir Book"/>
              </a:defRPr>
            </a:pPr>
            <a:endParaRPr dirty="0"/>
          </a:p>
          <a:p>
            <a:pPr marL="0" indent="0" algn="just">
              <a:buClr>
                <a:srgbClr val="5C5C5C"/>
              </a:buClr>
              <a:buSzTx/>
              <a:buFontTx/>
              <a:buNone/>
              <a:defRPr u="sng">
                <a:latin typeface="Avenir Book"/>
                <a:ea typeface="Avenir Book"/>
                <a:cs typeface="Avenir Book"/>
                <a:sym typeface="Avenir Book"/>
              </a:defRPr>
            </a:pPr>
            <a:endParaRPr dirty="0"/>
          </a:p>
          <a:p>
            <a:pPr marL="0" indent="0" algn="just">
              <a:buClr>
                <a:srgbClr val="5C5C5C"/>
              </a:buClr>
              <a:buSzTx/>
              <a:buFontTx/>
              <a:buNone/>
              <a:defRPr u="sng">
                <a:latin typeface="Avenir Book"/>
                <a:ea typeface="Avenir Book"/>
                <a:cs typeface="Avenir Book"/>
                <a:sym typeface="Avenir Book"/>
              </a:defRPr>
            </a:pPr>
            <a:r>
              <a:rPr lang="en-US" u="sng" dirty="0">
                <a:sym typeface="Avenir Book"/>
              </a:rPr>
              <a:t/>
            </a:r>
            <a:br>
              <a:rPr lang="en-US" u="sng" dirty="0">
                <a:sym typeface="Avenir Book"/>
              </a:rPr>
            </a:br>
            <a:endParaRPr dirty="0"/>
          </a:p>
          <a:p>
            <a:pPr marL="0" indent="0" algn="just">
              <a:buClr>
                <a:srgbClr val="5C5C5C"/>
              </a:buClr>
              <a:buSzTx/>
              <a:buFontTx/>
              <a:buNone/>
              <a:defRPr u="sng">
                <a:latin typeface="Avenir Book"/>
                <a:ea typeface="Avenir Book"/>
                <a:cs typeface="Avenir Book"/>
                <a:sym typeface="Avenir Book"/>
              </a:defRPr>
            </a:pPr>
            <a:endParaRPr dirty="0"/>
          </a:p>
        </p:txBody>
      </p:sp>
      <p:sp>
        <p:nvSpPr>
          <p:cNvPr id="213" name="Shape 213"/>
          <p:cNvSpPr/>
          <p:nvPr/>
        </p:nvSpPr>
        <p:spPr>
          <a:xfrm>
            <a:off x="571500" y="730250"/>
            <a:ext cx="11861800" cy="723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92500" lnSpcReduction="10000"/>
          </a:bodyPr>
          <a:lstStyle>
            <a:lvl1pPr defTabSz="543305">
              <a:spcBef>
                <a:spcPts val="2100"/>
              </a:spcBef>
              <a:defRPr sz="4836" cap="all" spc="0">
                <a:solidFill>
                  <a:srgbClr val="747676"/>
                </a:solidFill>
                <a:latin typeface="+mn-lt"/>
                <a:ea typeface="+mn-ea"/>
                <a:cs typeface="+mn-cs"/>
                <a:sym typeface="DIN Condensed"/>
              </a:defRPr>
            </a:lvl1pPr>
          </a:lstStyle>
          <a:p>
            <a:r>
              <a:rPr lang="fr-FR" dirty="0" smtClean="0"/>
              <a:t>La couleur des formations </a:t>
            </a:r>
            <a:r>
              <a:rPr lang="fr-FR" dirty="0" err="1" smtClean="0"/>
              <a:t>A</a:t>
            </a:r>
            <a:r>
              <a:rPr lang="fr-FR" cap="none" dirty="0" err="1" smtClean="0"/>
              <a:t>fdet</a:t>
            </a:r>
            <a:endParaRPr lang="fr-FR" cap="none" dirty="0"/>
          </a:p>
        </p:txBody>
      </p:sp>
      <p:grpSp>
        <p:nvGrpSpPr>
          <p:cNvPr id="216" name="Group 216"/>
          <p:cNvGrpSpPr/>
          <p:nvPr/>
        </p:nvGrpSpPr>
        <p:grpSpPr>
          <a:xfrm>
            <a:off x="0" y="2572714"/>
            <a:ext cx="6285329" cy="765986"/>
            <a:chOff x="1" y="25388"/>
            <a:chExt cx="3799975" cy="765985"/>
          </a:xfrm>
        </p:grpSpPr>
        <p:sp>
          <p:nvSpPr>
            <p:cNvPr id="215" name="Shape 215"/>
            <p:cNvSpPr/>
            <p:nvPr/>
          </p:nvSpPr>
          <p:spPr>
            <a:xfrm>
              <a:off x="1291496" y="147031"/>
              <a:ext cx="1096776" cy="471923"/>
            </a:xfrm>
            <a:prstGeom prst="rect">
              <a:avLst/>
            </a:prstGeom>
            <a:blipFill rotWithShape="1">
              <a:blip r:embed="rId2"/>
              <a:srcRect/>
              <a:tile tx="0" ty="0" sx="100000" sy="100000" flip="none" algn="tl"/>
            </a:blip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a:spcBef>
                  <a:spcPts val="0"/>
                </a:spcBef>
                <a:defRPr sz="2400" spc="0">
                  <a:solidFill>
                    <a:srgbClr val="FFFFFF"/>
                  </a:solidFill>
                  <a:latin typeface="Avenir Heavy"/>
                  <a:ea typeface="Avenir Heavy"/>
                  <a:cs typeface="Avenir Heavy"/>
                  <a:sym typeface="Avenir Heavy"/>
                </a:defRPr>
              </a:lvl1pPr>
            </a:lstStyle>
            <a:p>
              <a:r>
                <a:rPr lang="fr-FR" dirty="0" smtClean="0"/>
                <a:t>formatrices</a:t>
              </a:r>
              <a:endParaRPr dirty="0"/>
            </a:p>
          </p:txBody>
        </p:sp>
        <p:pic>
          <p:nvPicPr>
            <p:cNvPr id="214" name="Image 213"/>
            <p:cNvPicPr>
              <a:picLocks/>
            </p:cNvPicPr>
            <p:nvPr/>
          </p:nvPicPr>
          <p:blipFill>
            <a:blip r:embed="rId3">
              <a:extLst/>
            </a:blip>
            <a:stretch>
              <a:fillRect/>
            </a:stretch>
          </p:blipFill>
          <p:spPr>
            <a:xfrm>
              <a:off x="1" y="25388"/>
              <a:ext cx="3799975" cy="765985"/>
            </a:xfrm>
            <a:prstGeom prst="rect">
              <a:avLst/>
            </a:prstGeom>
            <a:effectLst/>
          </p:spPr>
        </p:pic>
      </p:grpSp>
      <p:sp>
        <p:nvSpPr>
          <p:cNvPr id="218" name="Shape 218"/>
          <p:cNvSpPr/>
          <p:nvPr/>
        </p:nvSpPr>
        <p:spPr>
          <a:xfrm>
            <a:off x="6894424" y="2649401"/>
            <a:ext cx="5538876" cy="471924"/>
          </a:xfrm>
          <a:prstGeom prst="rect">
            <a:avLst/>
          </a:prstGeom>
          <a:blipFill rotWithShape="1">
            <a:blip r:embed="rId2"/>
            <a:srcRect/>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spcBef>
                <a:spcPts val="0"/>
              </a:spcBef>
              <a:defRPr sz="2400" spc="0">
                <a:solidFill>
                  <a:srgbClr val="FFFFFF"/>
                </a:solidFill>
                <a:latin typeface="DIN Alternate"/>
                <a:ea typeface="DIN Alternate"/>
                <a:cs typeface="DIN Alternate"/>
                <a:sym typeface="DIN Alternate"/>
              </a:defRPr>
            </a:lvl1pPr>
          </a:lstStyle>
          <a:p>
            <a:r>
              <a:rPr lang="fr-FR" dirty="0" smtClean="0"/>
              <a:t>Formés</a:t>
            </a:r>
            <a:endParaRPr dirty="0"/>
          </a:p>
        </p:txBody>
      </p:sp>
      <p:pic>
        <p:nvPicPr>
          <p:cNvPr id="220" name="Image 219"/>
          <p:cNvPicPr>
            <a:picLocks/>
          </p:cNvPicPr>
          <p:nvPr/>
        </p:nvPicPr>
        <p:blipFill>
          <a:blip r:embed="rId4">
            <a:extLst/>
          </a:blip>
          <a:stretch>
            <a:fillRect/>
          </a:stretch>
        </p:blipFill>
        <p:spPr>
          <a:xfrm>
            <a:off x="212892" y="2038316"/>
            <a:ext cx="12237189" cy="263290"/>
          </a:xfrm>
          <a:prstGeom prst="rect">
            <a:avLst/>
          </a:prstGeom>
        </p:spPr>
      </p:pic>
      <p:grpSp>
        <p:nvGrpSpPr>
          <p:cNvPr id="224" name="Group 224"/>
          <p:cNvGrpSpPr/>
          <p:nvPr/>
        </p:nvGrpSpPr>
        <p:grpSpPr>
          <a:xfrm>
            <a:off x="0" y="132098"/>
            <a:ext cx="6479723" cy="5353737"/>
            <a:chOff x="71842" y="775681"/>
            <a:chExt cx="4113844" cy="6023816"/>
          </a:xfrm>
        </p:grpSpPr>
        <p:sp>
          <p:nvSpPr>
            <p:cNvPr id="223" name="Shape 223"/>
            <p:cNvSpPr/>
            <p:nvPr/>
          </p:nvSpPr>
          <p:spPr>
            <a:xfrm>
              <a:off x="71842" y="775681"/>
              <a:ext cx="3533171" cy="471924"/>
            </a:xfrm>
            <a:prstGeom prst="rect">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marL="352425" indent="-352425">
                <a:spcBef>
                  <a:spcPts val="0"/>
                </a:spcBef>
                <a:buSzPct val="75000"/>
                <a:buFont typeface="Zapf Dingbats"/>
                <a:buChar char="-"/>
                <a:defRPr sz="2400" spc="0">
                  <a:solidFill>
                    <a:schemeClr val="accent1">
                      <a:hueOff val="147319"/>
                      <a:satOff val="13526"/>
                      <a:lumOff val="-23026"/>
                    </a:schemeClr>
                  </a:solidFill>
                  <a:latin typeface="Avenir Heavy"/>
                  <a:ea typeface="Avenir Heavy"/>
                  <a:cs typeface="Avenir Heavy"/>
                  <a:sym typeface="Avenir Heavy"/>
                </a:defRPr>
              </a:pPr>
              <a:endParaRPr dirty="0"/>
            </a:p>
          </p:txBody>
        </p:sp>
        <p:pic>
          <p:nvPicPr>
            <p:cNvPr id="222" name="Image 221"/>
            <p:cNvPicPr>
              <a:picLocks/>
            </p:cNvPicPr>
            <p:nvPr/>
          </p:nvPicPr>
          <p:blipFill>
            <a:blip r:embed="rId5">
              <a:extLst/>
            </a:blip>
            <a:stretch>
              <a:fillRect/>
            </a:stretch>
          </p:blipFill>
          <p:spPr>
            <a:xfrm>
              <a:off x="71842" y="4557489"/>
              <a:ext cx="4113844" cy="2242008"/>
            </a:xfrm>
            <a:prstGeom prst="rect">
              <a:avLst/>
            </a:prstGeom>
            <a:effectLst/>
          </p:spPr>
        </p:pic>
      </p:grpSp>
      <p:grpSp>
        <p:nvGrpSpPr>
          <p:cNvPr id="227" name="Group 227"/>
          <p:cNvGrpSpPr/>
          <p:nvPr/>
        </p:nvGrpSpPr>
        <p:grpSpPr>
          <a:xfrm>
            <a:off x="6894424" y="1259765"/>
            <a:ext cx="5538876" cy="4328903"/>
            <a:chOff x="-471010" y="1332782"/>
            <a:chExt cx="5538875" cy="4801299"/>
          </a:xfrm>
        </p:grpSpPr>
        <p:sp>
          <p:nvSpPr>
            <p:cNvPr id="226" name="Shape 226"/>
            <p:cNvSpPr/>
            <p:nvPr/>
          </p:nvSpPr>
          <p:spPr>
            <a:xfrm>
              <a:off x="-447194" y="1332782"/>
              <a:ext cx="5285601" cy="379591"/>
            </a:xfrm>
            <a:prstGeom prst="rect">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endParaRPr lang="fr-FR" sz="1800" b="1" dirty="0">
                <a:latin typeface="Avenir Book"/>
                <a:cs typeface="Avenir Book"/>
              </a:endParaRPr>
            </a:p>
          </p:txBody>
        </p:sp>
        <p:pic>
          <p:nvPicPr>
            <p:cNvPr id="225" name="Image 224"/>
            <p:cNvPicPr>
              <a:picLocks/>
            </p:cNvPicPr>
            <p:nvPr/>
          </p:nvPicPr>
          <p:blipFill>
            <a:blip r:embed="rId6">
              <a:extLst/>
            </a:blip>
            <a:stretch>
              <a:fillRect/>
            </a:stretch>
          </p:blipFill>
          <p:spPr>
            <a:xfrm>
              <a:off x="-471010" y="3500217"/>
              <a:ext cx="5538875" cy="2633864"/>
            </a:xfrm>
            <a:prstGeom prst="rect">
              <a:avLst/>
            </a:prstGeom>
            <a:effectLst/>
          </p:spPr>
        </p:pic>
      </p:grpSp>
      <p:sp>
        <p:nvSpPr>
          <p:cNvPr id="2" name="Rectangle 1"/>
          <p:cNvSpPr/>
          <p:nvPr/>
        </p:nvSpPr>
        <p:spPr>
          <a:xfrm>
            <a:off x="7034875" y="3338700"/>
            <a:ext cx="5285602" cy="1938992"/>
          </a:xfrm>
          <a:prstGeom prst="rect">
            <a:avLst/>
          </a:prstGeom>
        </p:spPr>
        <p:txBody>
          <a:bodyPr wrap="square">
            <a:spAutoFit/>
          </a:bodyPr>
          <a:lstStyle/>
          <a:p>
            <a:r>
              <a:rPr lang="fr-FR" sz="2000" b="1" dirty="0">
                <a:latin typeface="Avenir Book"/>
                <a:cs typeface="Avenir Book"/>
              </a:rPr>
              <a:t>« …la particularité, c’est la mise en abyme de ce qu’elles font, c’est-à-dire qu’elles utilisent les techniques auxquelles</a:t>
            </a:r>
            <a:r>
              <a:rPr lang="fr-FR" sz="2000" b="1" dirty="0"/>
              <a:t> </a:t>
            </a:r>
            <a:r>
              <a:rPr lang="fr-FR" sz="2000" b="1" dirty="0">
                <a:latin typeface="Avenir Book"/>
                <a:cs typeface="Avenir Book"/>
              </a:rPr>
              <a:t>elles nous forment pour nous former. C’est ça que je trouve vraiment original. </a:t>
            </a:r>
            <a:r>
              <a:rPr lang="fr-FR" sz="2000" b="1" dirty="0" smtClean="0">
                <a:latin typeface="Avenir Book"/>
                <a:cs typeface="Avenir Book"/>
              </a:rPr>
              <a:t>»</a:t>
            </a:r>
            <a:br>
              <a:rPr lang="fr-FR" sz="2000" b="1" dirty="0" smtClean="0">
                <a:latin typeface="Avenir Book"/>
                <a:cs typeface="Avenir Book"/>
              </a:rPr>
            </a:br>
            <a:r>
              <a:rPr lang="fr-FR" sz="2000" dirty="0" smtClean="0">
                <a:latin typeface="Avenir Book"/>
                <a:cs typeface="Avenir Book"/>
              </a:rPr>
              <a:t>                                          </a:t>
            </a:r>
            <a:r>
              <a:rPr lang="fr-FR" sz="1600" b="1" dirty="0" smtClean="0">
                <a:latin typeface="Avenir Book"/>
                <a:cs typeface="Avenir Book"/>
              </a:rPr>
              <a:t>Benjamin</a:t>
            </a:r>
            <a:r>
              <a:rPr lang="fr-FR" sz="1600" b="1" dirty="0">
                <a:latin typeface="Avenir Book"/>
                <a:cs typeface="Avenir Book"/>
              </a:rPr>
              <a:t>, psychiatre</a:t>
            </a:r>
            <a:endParaRPr lang="fr-FR" sz="1600" b="1" dirty="0">
              <a:latin typeface="Avenir Book"/>
              <a:cs typeface="Avenir Book"/>
            </a:endParaRPr>
          </a:p>
        </p:txBody>
      </p:sp>
      <p:pic>
        <p:nvPicPr>
          <p:cNvPr id="19" name="Image 18"/>
          <p:cNvPicPr>
            <a:picLocks/>
          </p:cNvPicPr>
          <p:nvPr/>
        </p:nvPicPr>
        <p:blipFill>
          <a:blip r:embed="rId6">
            <a:extLst/>
          </a:blip>
          <a:stretch>
            <a:fillRect/>
          </a:stretch>
        </p:blipFill>
        <p:spPr>
          <a:xfrm>
            <a:off x="6886286" y="5922143"/>
            <a:ext cx="5538876" cy="3835956"/>
          </a:xfrm>
          <a:prstGeom prst="rect">
            <a:avLst/>
          </a:prstGeom>
          <a:effectLst/>
        </p:spPr>
      </p:pic>
      <p:sp>
        <p:nvSpPr>
          <p:cNvPr id="3" name="ZoneTexte 2"/>
          <p:cNvSpPr txBox="1"/>
          <p:nvPr/>
        </p:nvSpPr>
        <p:spPr>
          <a:xfrm>
            <a:off x="123197" y="3666473"/>
            <a:ext cx="6373721"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1400"/>
              </a:spcBef>
              <a:spcAft>
                <a:spcPts val="0"/>
              </a:spcAft>
              <a:buClrTx/>
              <a:buSzTx/>
              <a:buFontTx/>
              <a:buNone/>
              <a:tabLst/>
            </a:pPr>
            <a:r>
              <a:rPr kumimoji="0" lang="fr-FR" sz="2000" b="0" i="0" u="none" strike="noStrike" cap="none" spc="28" normalizeH="0" baseline="0" dirty="0" smtClean="0">
                <a:ln>
                  <a:noFill/>
                </a:ln>
                <a:solidFill>
                  <a:srgbClr val="5C5C5C"/>
                </a:solidFill>
                <a:effectLst/>
                <a:uFillTx/>
                <a:latin typeface="Avenir Book"/>
                <a:ea typeface="Iowan Old Style Italic"/>
                <a:cs typeface="Avenir Book"/>
                <a:sym typeface="Iowan Old Style Italic"/>
              </a:rPr>
              <a:t>« Ce qu’on essaie de leur transmettre, c’est que</a:t>
            </a:r>
            <a:br>
              <a:rPr kumimoji="0" lang="fr-FR" sz="2000" b="0" i="0" u="none" strike="noStrike" cap="none" spc="28" normalizeH="0" baseline="0" dirty="0" smtClean="0">
                <a:ln>
                  <a:noFill/>
                </a:ln>
                <a:solidFill>
                  <a:srgbClr val="5C5C5C"/>
                </a:solidFill>
                <a:effectLst/>
                <a:uFillTx/>
                <a:latin typeface="Avenir Book"/>
                <a:ea typeface="Iowan Old Style Italic"/>
                <a:cs typeface="Avenir Book"/>
                <a:sym typeface="Iowan Old Style Italic"/>
              </a:rPr>
            </a:br>
            <a:r>
              <a:rPr kumimoji="0" lang="fr-FR" sz="2000" b="0" i="0" u="none" strike="noStrike" cap="none" spc="28" normalizeH="0" baseline="0" dirty="0" smtClean="0">
                <a:ln>
                  <a:noFill/>
                </a:ln>
                <a:solidFill>
                  <a:srgbClr val="5C5C5C"/>
                </a:solidFill>
                <a:effectLst/>
                <a:uFillTx/>
                <a:latin typeface="Avenir Book"/>
                <a:ea typeface="Iowan Old Style Italic"/>
                <a:cs typeface="Avenir Book"/>
                <a:sym typeface="Iowan Old Style Italic"/>
              </a:rPr>
              <a:t> nous m</a:t>
            </a:r>
            <a:r>
              <a:rPr kumimoji="0" lang="fr-FR" sz="2000" b="0" i="0" u="none" strike="noStrike" cap="none" spc="28" normalizeH="0" baseline="0" dirty="0" smtClean="0">
                <a:ln>
                  <a:noFill/>
                </a:ln>
                <a:solidFill>
                  <a:srgbClr val="5C5C5C"/>
                </a:solidFill>
                <a:effectLst/>
                <a:uFillTx/>
                <a:latin typeface="Avenir Book"/>
                <a:ea typeface="Iowan Old Style Italic"/>
                <a:cs typeface="Avenir Book"/>
                <a:sym typeface="Iowan Old Style Italic"/>
              </a:rPr>
              <a:t>êmes, en tant</a:t>
            </a:r>
            <a:r>
              <a:rPr kumimoji="0" lang="fr-FR" sz="2000" b="0" i="0" u="none" strike="noStrike" cap="none" spc="28" normalizeH="0" dirty="0" smtClean="0">
                <a:ln>
                  <a:noFill/>
                </a:ln>
                <a:solidFill>
                  <a:srgbClr val="5C5C5C"/>
                </a:solidFill>
                <a:effectLst/>
                <a:uFillTx/>
                <a:latin typeface="Avenir Book"/>
                <a:ea typeface="Iowan Old Style Italic"/>
                <a:cs typeface="Avenir Book"/>
                <a:sym typeface="Iowan Old Style Italic"/>
              </a:rPr>
              <a:t> que formatrices, nous nous</a:t>
            </a:r>
            <a:br>
              <a:rPr kumimoji="0" lang="fr-FR" sz="2000" b="0" i="0" u="none" strike="noStrike" cap="none" spc="28" normalizeH="0" dirty="0" smtClean="0">
                <a:ln>
                  <a:noFill/>
                </a:ln>
                <a:solidFill>
                  <a:srgbClr val="5C5C5C"/>
                </a:solidFill>
                <a:effectLst/>
                <a:uFillTx/>
                <a:latin typeface="Avenir Book"/>
                <a:ea typeface="Iowan Old Style Italic"/>
                <a:cs typeface="Avenir Book"/>
                <a:sym typeface="Iowan Old Style Italic"/>
              </a:rPr>
            </a:br>
            <a:r>
              <a:rPr kumimoji="0" lang="fr-FR" sz="2000" b="0" i="0" u="none" strike="noStrike" cap="none" spc="28" normalizeH="0" dirty="0" smtClean="0">
                <a:ln>
                  <a:noFill/>
                </a:ln>
                <a:solidFill>
                  <a:srgbClr val="5C5C5C"/>
                </a:solidFill>
                <a:effectLst/>
                <a:uFillTx/>
                <a:latin typeface="Avenir Book"/>
                <a:ea typeface="Iowan Old Style Italic"/>
                <a:cs typeface="Avenir Book"/>
                <a:sym typeface="Iowan Old Style Italic"/>
              </a:rPr>
              <a:t> comportons vis-à-vis d’eux, de la même façon dont</a:t>
            </a:r>
            <a:r>
              <a:rPr lang="fr-FR" sz="2000" dirty="0">
                <a:latin typeface="Avenir Book"/>
                <a:cs typeface="Avenir Book"/>
              </a:rPr>
              <a:t> </a:t>
            </a:r>
            <a:r>
              <a:rPr kumimoji="0" lang="fr-FR" sz="2000" b="0" i="0" u="none" strike="noStrike" cap="none" spc="28" normalizeH="0" dirty="0" smtClean="0">
                <a:ln>
                  <a:noFill/>
                </a:ln>
                <a:solidFill>
                  <a:srgbClr val="5C5C5C"/>
                </a:solidFill>
                <a:effectLst/>
                <a:uFillTx/>
                <a:latin typeface="Avenir Book"/>
                <a:ea typeface="Iowan Old Style Italic"/>
                <a:cs typeface="Avenir Book"/>
                <a:sym typeface="Iowan Old Style Italic"/>
              </a:rPr>
              <a:t>on espère qu’ils se comporteront avec les patients »</a:t>
            </a:r>
            <a:endParaRPr kumimoji="0" lang="fr-FR" sz="2000" b="0" i="0" u="none" strike="noStrike" cap="none" spc="28" normalizeH="0" baseline="0" dirty="0">
              <a:ln>
                <a:noFill/>
              </a:ln>
              <a:solidFill>
                <a:srgbClr val="5C5C5C"/>
              </a:solidFill>
              <a:effectLst/>
              <a:uFillTx/>
              <a:latin typeface="Avenir Book"/>
              <a:ea typeface="Iowan Old Style Italic"/>
              <a:cs typeface="Avenir Book"/>
              <a:sym typeface="Iowan Old Style Italic"/>
            </a:endParaRPr>
          </a:p>
        </p:txBody>
      </p:sp>
      <p:sp>
        <p:nvSpPr>
          <p:cNvPr id="4" name="Rectangle 3"/>
          <p:cNvSpPr/>
          <p:nvPr/>
        </p:nvSpPr>
        <p:spPr>
          <a:xfrm>
            <a:off x="6981056" y="6070878"/>
            <a:ext cx="5222786" cy="3477875"/>
          </a:xfrm>
          <a:prstGeom prst="rect">
            <a:avLst/>
          </a:prstGeom>
        </p:spPr>
        <p:txBody>
          <a:bodyPr wrap="square">
            <a:spAutoFit/>
          </a:bodyPr>
          <a:lstStyle/>
          <a:p>
            <a:r>
              <a:rPr lang="fr-FR" sz="2000" dirty="0" smtClean="0">
                <a:latin typeface="Avenir Book"/>
                <a:cs typeface="Avenir Book"/>
              </a:rPr>
              <a:t>«…des </a:t>
            </a:r>
            <a:r>
              <a:rPr lang="fr-FR" sz="2000" dirty="0">
                <a:latin typeface="Avenir Book"/>
                <a:cs typeface="Avenir Book"/>
              </a:rPr>
              <a:t>ateliers qu’on pourrait appliquer ensuite avec des </a:t>
            </a:r>
            <a:r>
              <a:rPr lang="fr-FR" sz="2000" dirty="0" smtClean="0">
                <a:latin typeface="Avenir Book"/>
                <a:cs typeface="Avenir Book"/>
              </a:rPr>
              <a:t>patients…</a:t>
            </a:r>
            <a:br>
              <a:rPr lang="fr-FR" sz="2000" dirty="0" smtClean="0">
                <a:latin typeface="Avenir Book"/>
                <a:cs typeface="Avenir Book"/>
              </a:rPr>
            </a:br>
            <a:r>
              <a:rPr lang="fr-FR" sz="2000" dirty="0" smtClean="0">
                <a:latin typeface="Avenir Book"/>
                <a:cs typeface="Avenir Book"/>
              </a:rPr>
              <a:t>les </a:t>
            </a:r>
            <a:r>
              <a:rPr lang="fr-FR" sz="2000" dirty="0">
                <a:latin typeface="Avenir Book"/>
                <a:cs typeface="Avenir Book"/>
              </a:rPr>
              <a:t>expérimenter je trouve ça génial comme idée. Je pense que c’est la meilleure façon d’intégrer des choses parce que ça passe par </a:t>
            </a:r>
            <a:r>
              <a:rPr lang="fr-FR" sz="2000" dirty="0" smtClean="0">
                <a:latin typeface="Avenir Book"/>
                <a:cs typeface="Avenir Book"/>
              </a:rPr>
              <a:t>l’expérience.</a:t>
            </a:r>
            <a:br>
              <a:rPr lang="fr-FR" sz="2000" dirty="0" smtClean="0">
                <a:latin typeface="Avenir Book"/>
                <a:cs typeface="Avenir Book"/>
              </a:rPr>
            </a:br>
            <a:r>
              <a:rPr lang="fr-FR" sz="2000" dirty="0" smtClean="0">
                <a:latin typeface="Avenir Book"/>
                <a:cs typeface="Avenir Book"/>
              </a:rPr>
              <a:t>C’est pas moins théorique que ma formation X, y’a des choses quand m</a:t>
            </a:r>
            <a:r>
              <a:rPr lang="fr-FR" sz="2000" dirty="0" smtClean="0">
                <a:latin typeface="Avenir Book"/>
                <a:cs typeface="Avenir Book"/>
              </a:rPr>
              <a:t>ême.</a:t>
            </a:r>
            <a:r>
              <a:rPr lang="fr-FR" sz="2000" dirty="0">
                <a:latin typeface="Avenir Book"/>
                <a:cs typeface="Avenir Book"/>
              </a:rPr>
              <a:t> </a:t>
            </a:r>
            <a:r>
              <a:rPr lang="fr-FR" sz="2000" dirty="0" smtClean="0">
                <a:latin typeface="Avenir Book"/>
                <a:cs typeface="Avenir Book"/>
              </a:rPr>
              <a:t>Mais </a:t>
            </a:r>
            <a:r>
              <a:rPr lang="fr-FR" sz="2000" dirty="0">
                <a:latin typeface="Avenir Book"/>
                <a:cs typeface="Avenir Book"/>
              </a:rPr>
              <a:t>je pense que je vais </a:t>
            </a:r>
            <a:r>
              <a:rPr lang="fr-FR" sz="2000" dirty="0" smtClean="0">
                <a:latin typeface="Avenir Book"/>
                <a:cs typeface="Avenir Book"/>
              </a:rPr>
              <a:t>ressortir (de la formation) </a:t>
            </a:r>
            <a:r>
              <a:rPr lang="fr-FR" sz="2000" dirty="0">
                <a:latin typeface="Avenir Book"/>
                <a:cs typeface="Avenir Book"/>
              </a:rPr>
              <a:t>avec des choses </a:t>
            </a:r>
            <a:r>
              <a:rPr lang="fr-FR" sz="2000" dirty="0" smtClean="0">
                <a:latin typeface="Avenir Book"/>
                <a:cs typeface="Avenir Book"/>
              </a:rPr>
              <a:t>déjà bien ancrées</a:t>
            </a:r>
            <a:r>
              <a:rPr lang="fr-FR" sz="2000" dirty="0">
                <a:latin typeface="Avenir Book"/>
                <a:cs typeface="Avenir Book"/>
              </a:rPr>
              <a:t>, intégrées</a:t>
            </a:r>
            <a:r>
              <a:rPr lang="fr-FR" sz="2000" dirty="0" smtClean="0">
                <a:latin typeface="Avenir Book"/>
                <a:cs typeface="Avenir Book"/>
              </a:rPr>
              <a:t>. »             </a:t>
            </a:r>
            <a:r>
              <a:rPr lang="fr-FR" sz="1600" b="1" dirty="0" err="1" smtClean="0">
                <a:latin typeface="Avenir Book"/>
                <a:cs typeface="Avenir Book"/>
              </a:rPr>
              <a:t>Awen</a:t>
            </a:r>
            <a:r>
              <a:rPr lang="fr-FR" sz="1600" b="1" dirty="0" smtClean="0">
                <a:latin typeface="Avenir Book"/>
                <a:cs typeface="Avenir Book"/>
              </a:rPr>
              <a:t>, infirmière </a:t>
            </a:r>
            <a:endParaRPr lang="fr-FR" sz="1600" b="1" dirty="0">
              <a:latin typeface="Avenir Book"/>
              <a:cs typeface="Avenir Book"/>
            </a:endParaRPr>
          </a:p>
        </p:txBody>
      </p:sp>
      <p:pic>
        <p:nvPicPr>
          <p:cNvPr id="23" name="Image 22"/>
          <p:cNvPicPr>
            <a:picLocks/>
          </p:cNvPicPr>
          <p:nvPr/>
        </p:nvPicPr>
        <p:blipFill>
          <a:blip r:embed="rId5">
            <a:extLst/>
          </a:blip>
          <a:stretch>
            <a:fillRect/>
          </a:stretch>
        </p:blipFill>
        <p:spPr>
          <a:xfrm>
            <a:off x="0" y="5663433"/>
            <a:ext cx="6479723" cy="1123323"/>
          </a:xfrm>
          <a:prstGeom prst="rect">
            <a:avLst/>
          </a:prstGeom>
          <a:effectLst/>
        </p:spPr>
      </p:pic>
      <p:sp>
        <p:nvSpPr>
          <p:cNvPr id="5" name="ZoneTexte 4"/>
          <p:cNvSpPr txBox="1"/>
          <p:nvPr/>
        </p:nvSpPr>
        <p:spPr>
          <a:xfrm>
            <a:off x="138273" y="5594286"/>
            <a:ext cx="6396553"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1400"/>
              </a:spcBef>
              <a:spcAft>
                <a:spcPts val="0"/>
              </a:spcAft>
              <a:buClrTx/>
              <a:buSzTx/>
              <a:buFontTx/>
              <a:buNone/>
              <a:tabLst/>
            </a:pPr>
            <a:r>
              <a:rPr lang="fr-FR" sz="2000" dirty="0" smtClean="0">
                <a:latin typeface="Avenir Book"/>
                <a:cs typeface="Avenir Book"/>
              </a:rPr>
              <a:t>il s’agit d’aider les gens à prendre soin d’eux-m</a:t>
            </a:r>
            <a:r>
              <a:rPr lang="fr-FR" sz="2000" dirty="0" smtClean="0">
                <a:latin typeface="Avenir Book"/>
                <a:cs typeface="Avenir Book"/>
              </a:rPr>
              <a:t>êmes, </a:t>
            </a:r>
            <a:br>
              <a:rPr lang="fr-FR" sz="2000" dirty="0" smtClean="0">
                <a:latin typeface="Avenir Book"/>
                <a:cs typeface="Avenir Book"/>
              </a:rPr>
            </a:br>
            <a:r>
              <a:rPr lang="fr-FR" sz="2000" dirty="0" smtClean="0">
                <a:latin typeface="Avenir Book"/>
                <a:cs typeface="Avenir Book"/>
              </a:rPr>
              <a:t>en favorisant leur implication dans ce qui se passe »</a:t>
            </a:r>
            <a:endParaRPr kumimoji="0" lang="fr-FR" sz="2000" b="0" i="0" u="none" strike="noStrike" cap="none" spc="28" normalizeH="0" baseline="0" dirty="0">
              <a:ln>
                <a:noFill/>
              </a:ln>
              <a:solidFill>
                <a:srgbClr val="5C5C5C"/>
              </a:solidFill>
              <a:effectLst/>
              <a:uFillTx/>
              <a:latin typeface="Avenir Book"/>
              <a:cs typeface="Avenir Book"/>
              <a:sym typeface="Iowan Old Style Italic"/>
            </a:endParaRPr>
          </a:p>
        </p:txBody>
      </p:sp>
      <p:pic>
        <p:nvPicPr>
          <p:cNvPr id="25" name="Image 24"/>
          <p:cNvPicPr>
            <a:picLocks/>
          </p:cNvPicPr>
          <p:nvPr/>
        </p:nvPicPr>
        <p:blipFill>
          <a:blip r:embed="rId5">
            <a:extLst/>
          </a:blip>
          <a:stretch>
            <a:fillRect/>
          </a:stretch>
        </p:blipFill>
        <p:spPr>
          <a:xfrm>
            <a:off x="0" y="6914210"/>
            <a:ext cx="6544510" cy="1567673"/>
          </a:xfrm>
          <a:prstGeom prst="rect">
            <a:avLst/>
          </a:prstGeom>
          <a:effectLst/>
        </p:spPr>
      </p:pic>
      <p:sp>
        <p:nvSpPr>
          <p:cNvPr id="6" name="ZoneTexte 5"/>
          <p:cNvSpPr txBox="1"/>
          <p:nvPr/>
        </p:nvSpPr>
        <p:spPr>
          <a:xfrm>
            <a:off x="571500" y="6842299"/>
            <a:ext cx="86900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1400"/>
              </a:spcBef>
              <a:spcAft>
                <a:spcPts val="0"/>
              </a:spcAft>
              <a:buClrTx/>
              <a:buSzTx/>
              <a:buFontTx/>
              <a:buNone/>
              <a:tabLst/>
            </a:pPr>
            <a:endParaRPr kumimoji="0" lang="fr-FR" sz="2800" b="0" i="0" u="none" strike="noStrike" cap="none" spc="28" normalizeH="0" baseline="0" dirty="0">
              <a:ln>
                <a:noFill/>
              </a:ln>
              <a:solidFill>
                <a:srgbClr val="5C5C5C"/>
              </a:solidFill>
              <a:effectLst/>
              <a:uFillTx/>
              <a:latin typeface="Iowan Old Style Italic"/>
              <a:ea typeface="Iowan Old Style Italic"/>
              <a:cs typeface="Iowan Old Style Italic"/>
              <a:sym typeface="Iowan Old Style Italic"/>
            </a:endParaRPr>
          </a:p>
        </p:txBody>
      </p:sp>
      <p:sp>
        <p:nvSpPr>
          <p:cNvPr id="7" name="ZoneTexte 6"/>
          <p:cNvSpPr txBox="1"/>
          <p:nvPr/>
        </p:nvSpPr>
        <p:spPr>
          <a:xfrm>
            <a:off x="193165" y="6964951"/>
            <a:ext cx="6341661"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1400"/>
              </a:spcBef>
              <a:spcAft>
                <a:spcPts val="0"/>
              </a:spcAft>
              <a:buClrTx/>
              <a:buSzTx/>
              <a:buFontTx/>
              <a:buNone/>
              <a:tabLst/>
            </a:pPr>
            <a:r>
              <a:rPr kumimoji="0" lang="fr-FR" sz="2000" b="0" i="0" u="none" strike="noStrike" cap="none" spc="28" normalizeH="0" baseline="0" dirty="0" smtClean="0">
                <a:ln>
                  <a:noFill/>
                </a:ln>
                <a:solidFill>
                  <a:srgbClr val="5C5C5C"/>
                </a:solidFill>
                <a:effectLst/>
                <a:uFillTx/>
                <a:latin typeface="Avenir Book"/>
                <a:ea typeface="Iowan Old Style Italic"/>
                <a:cs typeface="Avenir Book"/>
                <a:sym typeface="Iowan Old Style Italic"/>
              </a:rPr>
              <a:t>Bien s</a:t>
            </a:r>
            <a:r>
              <a:rPr kumimoji="0" lang="fr-FR" sz="2000" b="0" i="0" u="none" strike="noStrike" cap="none" spc="28" normalizeH="0" baseline="0" dirty="0" smtClean="0">
                <a:ln>
                  <a:noFill/>
                </a:ln>
                <a:solidFill>
                  <a:srgbClr val="5C5C5C"/>
                </a:solidFill>
                <a:effectLst/>
                <a:uFillTx/>
                <a:latin typeface="Avenir Book"/>
                <a:ea typeface="Iowan Old Style Italic"/>
                <a:cs typeface="Avenir Book"/>
                <a:sym typeface="Iowan Old Style Italic"/>
              </a:rPr>
              <a:t>ûr qu’on prépare le déroulé de nos formations, </a:t>
            </a:r>
            <a:br>
              <a:rPr kumimoji="0" lang="fr-FR" sz="2000" b="0" i="0" u="none" strike="noStrike" cap="none" spc="28" normalizeH="0" baseline="0" dirty="0" smtClean="0">
                <a:ln>
                  <a:noFill/>
                </a:ln>
                <a:solidFill>
                  <a:srgbClr val="5C5C5C"/>
                </a:solidFill>
                <a:effectLst/>
                <a:uFillTx/>
                <a:latin typeface="Avenir Book"/>
                <a:ea typeface="Iowan Old Style Italic"/>
                <a:cs typeface="Avenir Book"/>
                <a:sym typeface="Iowan Old Style Italic"/>
              </a:rPr>
            </a:br>
            <a:r>
              <a:rPr kumimoji="0" lang="fr-FR" sz="2000" b="0" i="0" u="none" strike="noStrike" cap="none" spc="28" normalizeH="0" baseline="0" dirty="0" smtClean="0">
                <a:ln>
                  <a:noFill/>
                </a:ln>
                <a:solidFill>
                  <a:srgbClr val="5C5C5C"/>
                </a:solidFill>
                <a:effectLst/>
                <a:uFillTx/>
                <a:latin typeface="Avenir Book"/>
                <a:ea typeface="Iowan Old Style Italic"/>
                <a:cs typeface="Avenir Book"/>
                <a:sym typeface="Iowan Old Style Italic"/>
              </a:rPr>
              <a:t>mais pas le contenu. C’est à dire que nos formations</a:t>
            </a:r>
            <a:r>
              <a:rPr kumimoji="0" lang="fr-FR" sz="2000" b="0" i="0" u="none" strike="noStrike" cap="none" spc="28" normalizeH="0" dirty="0" smtClean="0">
                <a:ln>
                  <a:noFill/>
                </a:ln>
                <a:solidFill>
                  <a:srgbClr val="5C5C5C"/>
                </a:solidFill>
                <a:effectLst/>
                <a:uFillTx/>
                <a:latin typeface="Avenir Book"/>
                <a:ea typeface="Iowan Old Style Italic"/>
                <a:cs typeface="Avenir Book"/>
                <a:sym typeface="Iowan Old Style Italic"/>
              </a:rPr>
              <a:t> </a:t>
            </a:r>
            <a:br>
              <a:rPr kumimoji="0" lang="fr-FR" sz="2000" b="0" i="0" u="none" strike="noStrike" cap="none" spc="28" normalizeH="0" dirty="0" smtClean="0">
                <a:ln>
                  <a:noFill/>
                </a:ln>
                <a:solidFill>
                  <a:srgbClr val="5C5C5C"/>
                </a:solidFill>
                <a:effectLst/>
                <a:uFillTx/>
                <a:latin typeface="Avenir Book"/>
                <a:ea typeface="Iowan Old Style Italic"/>
                <a:cs typeface="Avenir Book"/>
                <a:sym typeface="Iowan Old Style Italic"/>
              </a:rPr>
            </a:br>
            <a:r>
              <a:rPr kumimoji="0" lang="fr-FR" sz="2000" b="0" i="0" u="none" strike="noStrike" cap="none" spc="28" normalizeH="0" dirty="0" smtClean="0">
                <a:ln>
                  <a:noFill/>
                </a:ln>
                <a:solidFill>
                  <a:srgbClr val="5C5C5C"/>
                </a:solidFill>
                <a:effectLst/>
                <a:uFillTx/>
                <a:latin typeface="Avenir Book"/>
                <a:ea typeface="Iowan Old Style Italic"/>
                <a:cs typeface="Avenir Book"/>
                <a:sym typeface="Iowan Old Style Italic"/>
              </a:rPr>
              <a:t>sont centrées sur les personnes et non pas sur les </a:t>
            </a:r>
            <a:br>
              <a:rPr kumimoji="0" lang="fr-FR" sz="2000" b="0" i="0" u="none" strike="noStrike" cap="none" spc="28" normalizeH="0" dirty="0" smtClean="0">
                <a:ln>
                  <a:noFill/>
                </a:ln>
                <a:solidFill>
                  <a:srgbClr val="5C5C5C"/>
                </a:solidFill>
                <a:effectLst/>
                <a:uFillTx/>
                <a:latin typeface="Avenir Book"/>
                <a:ea typeface="Iowan Old Style Italic"/>
                <a:cs typeface="Avenir Book"/>
                <a:sym typeface="Iowan Old Style Italic"/>
              </a:rPr>
            </a:br>
            <a:r>
              <a:rPr kumimoji="0" lang="fr-FR" sz="2000" b="0" i="0" u="none" strike="noStrike" cap="none" spc="28" normalizeH="0" dirty="0" smtClean="0">
                <a:ln>
                  <a:noFill/>
                </a:ln>
                <a:solidFill>
                  <a:srgbClr val="5C5C5C"/>
                </a:solidFill>
                <a:effectLst/>
                <a:uFillTx/>
                <a:latin typeface="Avenir Book"/>
                <a:ea typeface="Iowan Old Style Italic"/>
                <a:cs typeface="Avenir Book"/>
                <a:sym typeface="Iowan Old Style Italic"/>
              </a:rPr>
              <a:t>contenus</a:t>
            </a:r>
            <a:endParaRPr kumimoji="0" lang="fr-FR" sz="2000" b="0" i="0" u="none" strike="noStrike" cap="none" spc="28" normalizeH="0" baseline="0" dirty="0">
              <a:ln>
                <a:noFill/>
              </a:ln>
              <a:solidFill>
                <a:srgbClr val="5C5C5C"/>
              </a:solidFill>
              <a:effectLst/>
              <a:uFillTx/>
              <a:latin typeface="Avenir Book"/>
              <a:ea typeface="Iowan Old Style Italic"/>
              <a:cs typeface="Avenir Book"/>
              <a:sym typeface="Iowan Old Style Italic"/>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3"/>
          </p:nvPr>
        </p:nvSpPr>
        <p:spPr/>
        <p:txBody>
          <a:bodyPr/>
          <a:lstStyle/>
          <a:p>
            <a:endParaRPr lang="fr-FR"/>
          </a:p>
        </p:txBody>
      </p:sp>
      <p:sp>
        <p:nvSpPr>
          <p:cNvPr id="3" name="Titre 2"/>
          <p:cNvSpPr>
            <a:spLocks noGrp="1"/>
          </p:cNvSpPr>
          <p:nvPr>
            <p:ph type="title"/>
          </p:nvPr>
        </p:nvSpPr>
        <p:spPr/>
        <p:txBody>
          <a:bodyPr>
            <a:normAutofit fontScale="90000"/>
          </a:bodyPr>
          <a:lstStyle/>
          <a:p>
            <a:r>
              <a:rPr lang="fr-FR" dirty="0" smtClean="0">
                <a:solidFill>
                  <a:srgbClr val="204E50"/>
                </a:solidFill>
              </a:rPr>
              <a:t>Association et ETP : 2 parcours intimement liés</a:t>
            </a:r>
            <a:endParaRPr lang="fr-FR" dirty="0">
              <a:solidFill>
                <a:srgbClr val="204E50"/>
              </a:solidFill>
            </a:endParaRPr>
          </a:p>
        </p:txBody>
      </p:sp>
      <p:sp>
        <p:nvSpPr>
          <p:cNvPr id="4" name="Espace réservé du texte 3"/>
          <p:cNvSpPr>
            <a:spLocks noGrp="1"/>
          </p:cNvSpPr>
          <p:nvPr>
            <p:ph type="body" idx="1"/>
          </p:nvPr>
        </p:nvSpPr>
        <p:spPr>
          <a:xfrm>
            <a:off x="571500" y="2182548"/>
            <a:ext cx="11861800" cy="7226300"/>
          </a:xfrm>
        </p:spPr>
        <p:txBody>
          <a:bodyPr>
            <a:normAutofit/>
          </a:bodyPr>
          <a:lstStyle/>
          <a:p>
            <a:r>
              <a:rPr lang="fr-FR" dirty="0" smtClean="0">
                <a:latin typeface="Avenir Book"/>
                <a:cs typeface="Avenir Book"/>
              </a:rPr>
              <a:t>Une posture réformatrice continue au sein d’une forme novatrice de société savante</a:t>
            </a:r>
          </a:p>
          <a:p>
            <a:pPr lvl="2"/>
            <a:r>
              <a:rPr lang="fr-FR" dirty="0" smtClean="0">
                <a:latin typeface="Avenir Book"/>
                <a:cs typeface="Avenir Book"/>
              </a:rPr>
              <a:t>Structurée comme telle</a:t>
            </a:r>
          </a:p>
          <a:p>
            <a:pPr lvl="2"/>
            <a:r>
              <a:rPr lang="fr-FR" dirty="0" smtClean="0">
                <a:latin typeface="Avenir Book"/>
                <a:cs typeface="Avenir Book"/>
              </a:rPr>
              <a:t>Expertise sur la façon de concevoir et faire de l’ETP</a:t>
            </a:r>
          </a:p>
          <a:p>
            <a:pPr lvl="2"/>
            <a:r>
              <a:rPr lang="fr-FR" dirty="0" smtClean="0">
                <a:latin typeface="Avenir Book"/>
                <a:cs typeface="Avenir Book"/>
              </a:rPr>
              <a:t>Production importante de savoirs pratiques ouverts </a:t>
            </a:r>
          </a:p>
          <a:p>
            <a:endParaRPr lang="fr-FR" dirty="0">
              <a:latin typeface="Avenir Book"/>
              <a:cs typeface="Avenir Book"/>
            </a:endParaRPr>
          </a:p>
          <a:p>
            <a:endParaRPr lang="fr-FR" dirty="0" smtClean="0">
              <a:latin typeface="Avenir Book"/>
              <a:cs typeface="Avenir Book"/>
            </a:endParaRPr>
          </a:p>
        </p:txBody>
      </p:sp>
    </p:spTree>
    <p:extLst>
      <p:ext uri="{BB962C8B-B14F-4D97-AF65-F5344CB8AC3E}">
        <p14:creationId xmlns:p14="http://schemas.microsoft.com/office/powerpoint/2010/main" val="414934238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3"/>
          </p:nvPr>
        </p:nvSpPr>
        <p:spPr/>
        <p:txBody>
          <a:bodyPr/>
          <a:lstStyle/>
          <a:p>
            <a:endParaRPr lang="fr-FR"/>
          </a:p>
        </p:txBody>
      </p:sp>
      <p:sp>
        <p:nvSpPr>
          <p:cNvPr id="3" name="Titre 2"/>
          <p:cNvSpPr>
            <a:spLocks noGrp="1"/>
          </p:cNvSpPr>
          <p:nvPr>
            <p:ph type="title"/>
          </p:nvPr>
        </p:nvSpPr>
        <p:spPr/>
        <p:txBody>
          <a:bodyPr>
            <a:normAutofit fontScale="90000"/>
          </a:bodyPr>
          <a:lstStyle/>
          <a:p>
            <a:r>
              <a:rPr lang="fr-FR" dirty="0" smtClean="0">
                <a:solidFill>
                  <a:srgbClr val="204E50"/>
                </a:solidFill>
              </a:rPr>
              <a:t>Un laboratoire d’ingénierie des idées</a:t>
            </a:r>
            <a:endParaRPr lang="fr-FR" dirty="0">
              <a:solidFill>
                <a:srgbClr val="204E50"/>
              </a:solidFill>
            </a:endParaRPr>
          </a:p>
        </p:txBody>
      </p:sp>
      <p:sp>
        <p:nvSpPr>
          <p:cNvPr id="4" name="Espace réservé du texte 3"/>
          <p:cNvSpPr>
            <a:spLocks noGrp="1"/>
          </p:cNvSpPr>
          <p:nvPr>
            <p:ph type="body" idx="1"/>
          </p:nvPr>
        </p:nvSpPr>
        <p:spPr/>
        <p:txBody>
          <a:bodyPr>
            <a:normAutofit/>
          </a:bodyPr>
          <a:lstStyle/>
          <a:p>
            <a:pPr lvl="2"/>
            <a:r>
              <a:rPr lang="fr-FR" dirty="0">
                <a:latin typeface="Avenir Book"/>
                <a:cs typeface="Avenir Book"/>
              </a:rPr>
              <a:t>Qui produit un savoir, mais surtout une </a:t>
            </a:r>
            <a:r>
              <a:rPr lang="fr-FR" dirty="0" smtClean="0">
                <a:latin typeface="Avenir Book"/>
                <a:cs typeface="Avenir Book"/>
              </a:rPr>
              <a:t>pensée visant davantage à transformer le processus de soin qu’à éduquer le patient </a:t>
            </a:r>
            <a:endParaRPr lang="fr-FR" dirty="0">
              <a:latin typeface="Avenir Book"/>
              <a:cs typeface="Avenir Book"/>
            </a:endParaRPr>
          </a:p>
          <a:p>
            <a:pPr lvl="2"/>
            <a:r>
              <a:rPr lang="fr-FR" dirty="0">
                <a:latin typeface="Avenir Book"/>
                <a:cs typeface="Avenir Book"/>
              </a:rPr>
              <a:t>à partir de situations très </a:t>
            </a:r>
            <a:r>
              <a:rPr lang="fr-FR" dirty="0" smtClean="0">
                <a:latin typeface="Avenir Book"/>
                <a:cs typeface="Avenir Book"/>
              </a:rPr>
              <a:t>concrètes à partager dans le cadre de relations </a:t>
            </a:r>
            <a:r>
              <a:rPr lang="fr-FR" dirty="0" err="1" smtClean="0">
                <a:latin typeface="Avenir Book"/>
                <a:cs typeface="Avenir Book"/>
              </a:rPr>
              <a:t>intersujectives</a:t>
            </a:r>
            <a:r>
              <a:rPr lang="fr-FR" dirty="0" smtClean="0">
                <a:latin typeface="Avenir Book"/>
                <a:cs typeface="Avenir Book"/>
              </a:rPr>
              <a:t> </a:t>
            </a:r>
            <a:endParaRPr lang="fr-FR" dirty="0">
              <a:latin typeface="Avenir Book"/>
              <a:cs typeface="Avenir Book"/>
            </a:endParaRPr>
          </a:p>
          <a:p>
            <a:pPr lvl="2"/>
            <a:r>
              <a:rPr lang="fr-FR" dirty="0">
                <a:latin typeface="Avenir Book"/>
                <a:cs typeface="Avenir Book"/>
              </a:rPr>
              <a:t>qui permettent que </a:t>
            </a:r>
            <a:r>
              <a:rPr lang="fr-FR" dirty="0" smtClean="0">
                <a:latin typeface="Avenir Book"/>
                <a:cs typeface="Avenir Book"/>
              </a:rPr>
              <a:t>se </a:t>
            </a:r>
            <a:r>
              <a:rPr lang="fr-FR" dirty="0">
                <a:latin typeface="Avenir Book"/>
                <a:cs typeface="Avenir Book"/>
              </a:rPr>
              <a:t>renouvellent les relations </a:t>
            </a:r>
            <a:r>
              <a:rPr lang="fr-FR" dirty="0" smtClean="0">
                <a:latin typeface="Avenir Book"/>
                <a:cs typeface="Avenir Book"/>
              </a:rPr>
              <a:t>à la santé et à la maladie </a:t>
            </a:r>
          </a:p>
          <a:p>
            <a:pPr lvl="2"/>
            <a:r>
              <a:rPr lang="fr-FR" dirty="0" smtClean="0">
                <a:latin typeface="Avenir Book"/>
                <a:cs typeface="Avenir Book"/>
              </a:rPr>
              <a:t>et </a:t>
            </a:r>
            <a:r>
              <a:rPr lang="fr-FR" dirty="0">
                <a:latin typeface="Avenir Book"/>
                <a:cs typeface="Avenir Book"/>
              </a:rPr>
              <a:t>qu’adviennent de nouvelles </a:t>
            </a:r>
            <a:r>
              <a:rPr lang="fr-FR" dirty="0" err="1">
                <a:latin typeface="Avenir Book"/>
                <a:cs typeface="Avenir Book"/>
              </a:rPr>
              <a:t>capabilités</a:t>
            </a:r>
            <a:r>
              <a:rPr lang="fr-FR" dirty="0">
                <a:latin typeface="Avenir Book"/>
                <a:cs typeface="Avenir Book"/>
              </a:rPr>
              <a:t> </a:t>
            </a:r>
            <a:endParaRPr lang="fr-FR" dirty="0" smtClean="0">
              <a:latin typeface="Avenir Book"/>
              <a:cs typeface="Avenir Book"/>
            </a:endParaRPr>
          </a:p>
          <a:p>
            <a:pPr marL="939800" lvl="2" indent="0">
              <a:buNone/>
            </a:pPr>
            <a:endParaRPr lang="fr-FR" dirty="0" smtClean="0">
              <a:latin typeface="Avenir Book"/>
              <a:cs typeface="Avenir Book"/>
            </a:endParaRPr>
          </a:p>
          <a:p>
            <a:pPr lvl="2"/>
            <a:r>
              <a:rPr lang="fr-FR" b="1" dirty="0" smtClean="0">
                <a:solidFill>
                  <a:srgbClr val="204E50"/>
                </a:solidFill>
                <a:latin typeface="Avenir Book"/>
                <a:cs typeface="Avenir Book"/>
              </a:rPr>
              <a:t>pour </a:t>
            </a:r>
            <a:r>
              <a:rPr lang="fr-FR" b="1" dirty="0">
                <a:solidFill>
                  <a:srgbClr val="204E50"/>
                </a:solidFill>
                <a:latin typeface="Avenir Book"/>
                <a:cs typeface="Avenir Book"/>
              </a:rPr>
              <a:t>soutenir un parcours de vie qui intègre un parcours de soins sans perdre son sens </a:t>
            </a:r>
            <a:endParaRPr lang="fr-FR" b="1" dirty="0" smtClean="0">
              <a:solidFill>
                <a:srgbClr val="204E50"/>
              </a:solidFill>
              <a:latin typeface="Avenir Book"/>
              <a:cs typeface="Avenir Book"/>
            </a:endParaRPr>
          </a:p>
          <a:p>
            <a:pPr lvl="2"/>
            <a:endParaRPr lang="fr-FR" b="1" dirty="0">
              <a:solidFill>
                <a:srgbClr val="204E50"/>
              </a:solidFill>
              <a:latin typeface="Avenir Book"/>
              <a:cs typeface="Avenir Book"/>
            </a:endParaRPr>
          </a:p>
          <a:p>
            <a:endParaRPr lang="fr-FR" dirty="0" smtClean="0">
              <a:solidFill>
                <a:srgbClr val="204E50"/>
              </a:solidFill>
            </a:endParaRPr>
          </a:p>
        </p:txBody>
      </p:sp>
    </p:spTree>
    <p:extLst>
      <p:ext uri="{BB962C8B-B14F-4D97-AF65-F5344CB8AC3E}">
        <p14:creationId xmlns:p14="http://schemas.microsoft.com/office/powerpoint/2010/main" val="117108578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animEffect transition="in" filter="checkerboard(across)">
                                      <p:cBhvr>
                                        <p:cTn id="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dirty="0"/>
          </a:p>
        </p:txBody>
      </p:sp>
      <p:sp>
        <p:nvSpPr>
          <p:cNvPr id="141" name="Shape 141"/>
          <p:cNvSpPr>
            <a:spLocks noGrp="1"/>
          </p:cNvSpPr>
          <p:nvPr>
            <p:ph type="title"/>
          </p:nvPr>
        </p:nvSpPr>
        <p:spPr>
          <a:prstGeom prst="rect">
            <a:avLst/>
          </a:prstGeom>
        </p:spPr>
        <p:txBody>
          <a:bodyPr>
            <a:normAutofit fontScale="90000"/>
          </a:bodyPr>
          <a:lstStyle>
            <a:lvl1pPr defTabSz="543305">
              <a:spcBef>
                <a:spcPts val="2100"/>
              </a:spcBef>
              <a:defRPr sz="4836"/>
            </a:lvl1pPr>
          </a:lstStyle>
          <a:p>
            <a:r>
              <a:rPr lang="fr-FR" dirty="0" smtClean="0"/>
              <a:t>Développement de l’éducation  thérapeutique</a:t>
            </a:r>
            <a:r>
              <a:rPr dirty="0" smtClean="0"/>
              <a:t> </a:t>
            </a:r>
            <a:endParaRPr dirty="0"/>
          </a:p>
        </p:txBody>
      </p:sp>
      <p:sp>
        <p:nvSpPr>
          <p:cNvPr id="142" name="Shape 142"/>
          <p:cNvSpPr>
            <a:spLocks noGrp="1"/>
          </p:cNvSpPr>
          <p:nvPr>
            <p:ph type="body" idx="1"/>
          </p:nvPr>
        </p:nvSpPr>
        <p:spPr>
          <a:xfrm>
            <a:off x="470477" y="2543110"/>
            <a:ext cx="11861800" cy="7226300"/>
          </a:xfrm>
          <a:prstGeom prst="actionButtonForwardNext">
            <a:avLst/>
          </a:prstGeom>
        </p:spPr>
        <p:txBody>
          <a:bodyPr>
            <a:normAutofit/>
          </a:bodyPr>
          <a:lstStyle/>
          <a:p>
            <a:pPr algn="just" defTabSz="496570">
              <a:spcBef>
                <a:spcPts val="1500"/>
              </a:spcBef>
              <a:buSzTx/>
              <a:buFont typeface="Wingdings" charset="2"/>
              <a:buChar char="§"/>
              <a:defRPr sz="2635">
                <a:latin typeface="Avenir Book"/>
                <a:ea typeface="Avenir Book"/>
                <a:cs typeface="Avenir Book"/>
                <a:sym typeface="Avenir Book"/>
              </a:defRPr>
            </a:pPr>
            <a:r>
              <a:rPr lang="fr-FR" sz="2400" b="1" dirty="0" smtClean="0"/>
              <a:t>Des initiatives locales </a:t>
            </a:r>
            <a:r>
              <a:rPr lang="fr-FR" sz="2400" dirty="0" smtClean="0"/>
              <a:t>d’</a:t>
            </a:r>
            <a:r>
              <a:rPr lang="fr-FR" sz="2400" i="1" dirty="0" smtClean="0"/>
              <a:t>éducation du patient </a:t>
            </a:r>
            <a:r>
              <a:rPr lang="fr-FR" sz="2400" dirty="0" smtClean="0"/>
              <a:t>vers la fin des années 70 en France dans un contexte critique vis-à-vis des institutions </a:t>
            </a:r>
            <a:r>
              <a:rPr lang="fr-FR" sz="2400" dirty="0">
                <a:sym typeface="Avenir Book"/>
              </a:rPr>
              <a:t>et à un moment où le modèle de l’individu autonome </a:t>
            </a:r>
            <a:r>
              <a:rPr lang="fr-FR" sz="2400" dirty="0" smtClean="0">
                <a:sym typeface="Avenir Book"/>
              </a:rPr>
              <a:t>monte </a:t>
            </a:r>
            <a:r>
              <a:rPr lang="fr-FR" sz="2400" dirty="0">
                <a:sym typeface="Avenir Book"/>
              </a:rPr>
              <a:t>en puissance </a:t>
            </a:r>
            <a:endParaRPr lang="fr-FR" sz="2400" dirty="0" smtClean="0">
              <a:sym typeface="Avenir Book"/>
            </a:endParaRPr>
          </a:p>
          <a:p>
            <a:pPr marL="0" indent="0" algn="just" defTabSz="496570">
              <a:spcBef>
                <a:spcPts val="1500"/>
              </a:spcBef>
              <a:buSzTx/>
              <a:buNone/>
              <a:defRPr sz="2635">
                <a:latin typeface="Avenir Book"/>
                <a:ea typeface="Avenir Book"/>
                <a:cs typeface="Avenir Book"/>
                <a:sym typeface="Avenir Book"/>
              </a:defRPr>
            </a:pPr>
            <a:r>
              <a:rPr lang="fr-FR" sz="2400" dirty="0" smtClean="0"/>
              <a:t> </a:t>
            </a:r>
          </a:p>
          <a:p>
            <a:pPr algn="just" defTabSz="496570">
              <a:spcBef>
                <a:spcPts val="1500"/>
              </a:spcBef>
              <a:buSzTx/>
              <a:buFont typeface="Wingdings" charset="2"/>
              <a:buChar char="§"/>
              <a:defRPr sz="2635">
                <a:latin typeface="Avenir Book"/>
                <a:ea typeface="Avenir Book"/>
                <a:cs typeface="Avenir Book"/>
                <a:sym typeface="Avenir Book"/>
              </a:defRPr>
            </a:pPr>
            <a:r>
              <a:rPr lang="fr-FR" sz="2400" dirty="0" smtClean="0"/>
              <a:t>Développement dans le milieu associatif via la </a:t>
            </a:r>
            <a:r>
              <a:rPr lang="fr-FR" sz="2400" b="1" dirty="0" smtClean="0"/>
              <a:t>formation des professionnels</a:t>
            </a:r>
            <a:r>
              <a:rPr lang="fr-FR" sz="2400" dirty="0" smtClean="0"/>
              <a:t> </a:t>
            </a:r>
          </a:p>
          <a:p>
            <a:pPr marL="0" indent="0" algn="just" defTabSz="496570">
              <a:spcBef>
                <a:spcPts val="1500"/>
              </a:spcBef>
              <a:buSzTx/>
              <a:buNone/>
              <a:defRPr sz="2635">
                <a:latin typeface="Avenir Book"/>
                <a:ea typeface="Avenir Book"/>
                <a:cs typeface="Avenir Book"/>
                <a:sym typeface="Avenir Book"/>
              </a:defRPr>
            </a:pPr>
            <a:endParaRPr lang="fr-FR" sz="2400" dirty="0" smtClean="0"/>
          </a:p>
          <a:p>
            <a:pPr algn="just" defTabSz="496570">
              <a:spcBef>
                <a:spcPts val="1500"/>
              </a:spcBef>
              <a:buSzTx/>
              <a:buFont typeface="Wingdings" charset="2"/>
              <a:buChar char="§"/>
              <a:defRPr sz="2635">
                <a:latin typeface="Avenir Book"/>
                <a:ea typeface="Avenir Book"/>
                <a:cs typeface="Avenir Book"/>
                <a:sym typeface="Avenir Book"/>
              </a:defRPr>
            </a:pPr>
            <a:r>
              <a:rPr lang="fr-FR" sz="2400" dirty="0" smtClean="0"/>
              <a:t>Développement dans le monde universitaire via la </a:t>
            </a:r>
            <a:r>
              <a:rPr lang="fr-FR" sz="2400" b="1" dirty="0" smtClean="0"/>
              <a:t>recherche</a:t>
            </a:r>
            <a:r>
              <a:rPr lang="fr-FR" sz="2400" dirty="0" smtClean="0"/>
              <a:t> et les publications</a:t>
            </a:r>
          </a:p>
          <a:p>
            <a:pPr marL="0" indent="0" algn="just" defTabSz="496570">
              <a:spcBef>
                <a:spcPts val="1500"/>
              </a:spcBef>
              <a:buSzTx/>
              <a:buNone/>
              <a:defRPr sz="2635">
                <a:latin typeface="Avenir Book"/>
                <a:ea typeface="Avenir Book"/>
                <a:cs typeface="Avenir Book"/>
                <a:sym typeface="Avenir Book"/>
              </a:defRPr>
            </a:pPr>
            <a:endParaRPr lang="fr-FR" sz="2400" dirty="0"/>
          </a:p>
          <a:p>
            <a:pPr marL="0" indent="0" algn="just" defTabSz="496570">
              <a:spcBef>
                <a:spcPts val="1500"/>
              </a:spcBef>
              <a:buSzTx/>
              <a:buNone/>
              <a:defRPr sz="2635">
                <a:latin typeface="Avenir Book"/>
                <a:ea typeface="Avenir Book"/>
                <a:cs typeface="Avenir Book"/>
                <a:sym typeface="Avenir Book"/>
              </a:defRPr>
            </a:pPr>
            <a:r>
              <a:rPr lang="fr-FR" sz="2400" b="1" dirty="0" smtClean="0">
                <a:solidFill>
                  <a:srgbClr val="438086"/>
                </a:solidFill>
              </a:rPr>
              <a:t>          De longues années de quasi-clandestinité avant d’être institutionnalisée</a:t>
            </a:r>
          </a:p>
          <a:p>
            <a:pPr marL="0" indent="0" algn="just" defTabSz="496570">
              <a:spcBef>
                <a:spcPts val="1500"/>
              </a:spcBef>
              <a:buSzTx/>
              <a:buNone/>
              <a:defRPr sz="2635">
                <a:latin typeface="Avenir Book"/>
                <a:ea typeface="Avenir Book"/>
                <a:cs typeface="Avenir Book"/>
                <a:sym typeface="Avenir Book"/>
              </a:defRPr>
            </a:pPr>
            <a:endParaRPr lang="fr-FR" sz="2400" dirty="0" smtClean="0"/>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42">
                                            <p:txEl>
                                              <p:pRg st="6" end="6"/>
                                            </p:txEl>
                                          </p:spTgt>
                                        </p:tgtEl>
                                        <p:attrNameLst>
                                          <p:attrName>style.visibility</p:attrName>
                                        </p:attrNameLst>
                                      </p:cBhvr>
                                      <p:to>
                                        <p:strVal val="visible"/>
                                      </p:to>
                                    </p:set>
                                    <p:animEffect transition="in" filter="checkerboard(across)">
                                      <p:cBhvr>
                                        <p:cTn id="7" dur="500"/>
                                        <p:tgtEl>
                                          <p:spTgt spid="14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3"/>
          </p:nvPr>
        </p:nvSpPr>
        <p:spPr/>
        <p:txBody>
          <a:bodyPr/>
          <a:lstStyle/>
          <a:p>
            <a:endParaRPr lang="fr-FR"/>
          </a:p>
        </p:txBody>
      </p:sp>
      <p:sp>
        <p:nvSpPr>
          <p:cNvPr id="3" name="Titre 2"/>
          <p:cNvSpPr>
            <a:spLocks noGrp="1"/>
          </p:cNvSpPr>
          <p:nvPr>
            <p:ph type="title"/>
          </p:nvPr>
        </p:nvSpPr>
        <p:spPr/>
        <p:txBody>
          <a:bodyPr>
            <a:normAutofit fontScale="90000"/>
          </a:bodyPr>
          <a:lstStyle/>
          <a:p>
            <a:endParaRPr lang="fr-FR"/>
          </a:p>
        </p:txBody>
      </p:sp>
      <p:sp>
        <p:nvSpPr>
          <p:cNvPr id="4" name="Espace réservé du texte 3"/>
          <p:cNvSpPr>
            <a:spLocks noGrp="1"/>
          </p:cNvSpPr>
          <p:nvPr>
            <p:ph type="body" idx="1"/>
          </p:nvPr>
        </p:nvSpPr>
        <p:spPr/>
        <p:txBody>
          <a:bodyPr/>
          <a:lstStyle/>
          <a:p>
            <a:endParaRPr lang="fr-FR"/>
          </a:p>
        </p:txBody>
      </p:sp>
      <p:pic>
        <p:nvPicPr>
          <p:cNvPr id="5" name="Image 4" descr="IMG_022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Tree>
    <p:extLst>
      <p:ext uri="{BB962C8B-B14F-4D97-AF65-F5344CB8AC3E}">
        <p14:creationId xmlns:p14="http://schemas.microsoft.com/office/powerpoint/2010/main" val="4185622130"/>
      </p:ext>
    </p:extLst>
  </p:cSld>
  <p:clrMapOvr>
    <a:masterClrMapping/>
  </p:clrMapOvr>
  <p:transition xmlns:p14="http://schemas.microsoft.com/office/powerpoint/2010/mai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3"/>
          </p:nvPr>
        </p:nvSpPr>
        <p:spPr/>
        <p:txBody>
          <a:bodyPr/>
          <a:lstStyle/>
          <a:p>
            <a:endParaRPr lang="fr-FR"/>
          </a:p>
        </p:txBody>
      </p:sp>
      <p:sp>
        <p:nvSpPr>
          <p:cNvPr id="3" name="Titre 2"/>
          <p:cNvSpPr>
            <a:spLocks noGrp="1"/>
          </p:cNvSpPr>
          <p:nvPr>
            <p:ph type="title"/>
          </p:nvPr>
        </p:nvSpPr>
        <p:spPr/>
        <p:txBody>
          <a:bodyPr>
            <a:normAutofit fontScale="90000"/>
          </a:bodyPr>
          <a:lstStyle/>
          <a:p>
            <a:r>
              <a:rPr lang="fr-FR" dirty="0" smtClean="0"/>
              <a:t>Développement et Diffusion des idées</a:t>
            </a:r>
            <a:endParaRPr lang="fr-FR" dirty="0"/>
          </a:p>
        </p:txBody>
      </p:sp>
      <p:sp>
        <p:nvSpPr>
          <p:cNvPr id="4" name="Espace réservé du texte 3"/>
          <p:cNvSpPr>
            <a:spLocks noGrp="1"/>
          </p:cNvSpPr>
          <p:nvPr>
            <p:ph type="body" idx="1"/>
          </p:nvPr>
        </p:nvSpPr>
        <p:spPr>
          <a:xfrm>
            <a:off x="412751" y="2770281"/>
            <a:ext cx="11861800" cy="7226300"/>
          </a:xfrm>
        </p:spPr>
        <p:txBody>
          <a:bodyPr>
            <a:normAutofit/>
          </a:bodyPr>
          <a:lstStyle/>
          <a:p>
            <a:pPr>
              <a:buFont typeface="Wingdings" charset="2"/>
              <a:buChar char="§"/>
            </a:pPr>
            <a:r>
              <a:rPr lang="fr-FR" sz="2800" dirty="0">
                <a:latin typeface="Avenir Book"/>
                <a:cs typeface="Avenir Book"/>
              </a:rPr>
              <a:t>l</a:t>
            </a:r>
            <a:r>
              <a:rPr lang="fr-FR" sz="2800" dirty="0" smtClean="0">
                <a:latin typeface="Avenir Book"/>
                <a:cs typeface="Avenir Book"/>
              </a:rPr>
              <a:t>es </a:t>
            </a:r>
            <a:r>
              <a:rPr lang="fr-FR" sz="2800" dirty="0">
                <a:latin typeface="Avenir Book"/>
                <a:cs typeface="Avenir Book"/>
              </a:rPr>
              <a:t>idées ne se propagent pas « naturellement » : il incombe d’interroger les réseaux ainsi que les institutions qui servent de relais à ces idées, les portent et les font circuler depuis leur construction théorique jusqu’au monde politique (</a:t>
            </a:r>
            <a:r>
              <a:rPr lang="fr-FR" sz="2800" dirty="0" err="1">
                <a:latin typeface="Avenir Book"/>
                <a:cs typeface="Avenir Book"/>
              </a:rPr>
              <a:t>Kaluszynski</a:t>
            </a:r>
            <a:r>
              <a:rPr lang="fr-FR" sz="2800" dirty="0">
                <a:latin typeface="Avenir Book"/>
                <a:cs typeface="Avenir Book"/>
              </a:rPr>
              <a:t> &amp; Payre, 2013). </a:t>
            </a:r>
            <a:endParaRPr lang="fr-FR" sz="2800" dirty="0" smtClean="0">
              <a:latin typeface="Avenir Book"/>
              <a:cs typeface="Avenir Book"/>
            </a:endParaRPr>
          </a:p>
          <a:p>
            <a:pPr>
              <a:buFont typeface="Wingdings" charset="2"/>
              <a:buChar char="§"/>
            </a:pPr>
            <a:r>
              <a:rPr lang="fr-FR" sz="2800" dirty="0">
                <a:latin typeface="Avenir Book"/>
                <a:cs typeface="Avenir Book"/>
              </a:rPr>
              <a:t>Des groupes </a:t>
            </a:r>
            <a:r>
              <a:rPr lang="fr-FR" sz="2800" dirty="0" smtClean="0">
                <a:latin typeface="Avenir Book"/>
                <a:cs typeface="Avenir Book"/>
              </a:rPr>
              <a:t>…où </a:t>
            </a:r>
            <a:r>
              <a:rPr lang="fr-FR" sz="2800" dirty="0">
                <a:latin typeface="Avenir Book"/>
                <a:cs typeface="Avenir Book"/>
              </a:rPr>
              <a:t>se regroupent techniciens, praticiens et militants s’associent, en dehors des débats médiatiques, pour fabriquer de nouveaux outils d’action publique et tenter de donner une place prépondérante à leurs idées (Bourdieu, 1975) </a:t>
            </a:r>
            <a:endParaRPr lang="fr-FR" sz="2800" dirty="0" smtClean="0">
              <a:latin typeface="Avenir Book"/>
              <a:cs typeface="Avenir Book"/>
            </a:endParaRPr>
          </a:p>
          <a:p>
            <a:pPr marL="0" indent="0">
              <a:buNone/>
            </a:pPr>
            <a:r>
              <a:rPr lang="fr-FR" sz="2800" b="1" dirty="0" smtClean="0">
                <a:solidFill>
                  <a:srgbClr val="438086"/>
                </a:solidFill>
                <a:latin typeface="Avenir Book"/>
                <a:cs typeface="Avenir Book"/>
              </a:rPr>
              <a:t>                                          </a:t>
            </a:r>
          </a:p>
          <a:p>
            <a:pPr marL="0" indent="0">
              <a:buNone/>
            </a:pPr>
            <a:r>
              <a:rPr lang="fr-FR" sz="2800" b="1" dirty="0">
                <a:solidFill>
                  <a:srgbClr val="438086"/>
                </a:solidFill>
                <a:latin typeface="Avenir Book"/>
                <a:cs typeface="Avenir Book"/>
              </a:rPr>
              <a:t> </a:t>
            </a:r>
            <a:r>
              <a:rPr lang="fr-FR" sz="2800" b="1" dirty="0" smtClean="0">
                <a:solidFill>
                  <a:srgbClr val="438086"/>
                </a:solidFill>
                <a:latin typeface="Avenir Book"/>
                <a:cs typeface="Avenir Book"/>
              </a:rPr>
              <a:t>                                                     </a:t>
            </a:r>
            <a:r>
              <a:rPr lang="fr-FR" sz="4000" b="1" dirty="0" smtClean="0">
                <a:solidFill>
                  <a:srgbClr val="438086"/>
                </a:solidFill>
                <a:latin typeface="Avenir Book"/>
                <a:cs typeface="Avenir Book"/>
              </a:rPr>
              <a:t>Etude du cas de l’AFDET</a:t>
            </a:r>
            <a:endParaRPr lang="fr-FR" sz="4000" b="1" dirty="0">
              <a:solidFill>
                <a:srgbClr val="438086"/>
              </a:solidFill>
              <a:latin typeface="Avenir Book"/>
              <a:cs typeface="Avenir Book"/>
            </a:endParaRPr>
          </a:p>
        </p:txBody>
      </p:sp>
      <p:grpSp>
        <p:nvGrpSpPr>
          <p:cNvPr id="6" name="Group 157"/>
          <p:cNvGrpSpPr/>
          <p:nvPr/>
        </p:nvGrpSpPr>
        <p:grpSpPr>
          <a:xfrm>
            <a:off x="4310189" y="7153486"/>
            <a:ext cx="1227133" cy="1213009"/>
            <a:chOff x="0" y="0"/>
            <a:chExt cx="1902499" cy="1618350"/>
          </a:xfrm>
        </p:grpSpPr>
        <p:sp>
          <p:nvSpPr>
            <p:cNvPr id="7" name="Shape 156"/>
            <p:cNvSpPr/>
            <p:nvPr/>
          </p:nvSpPr>
          <p:spPr>
            <a:xfrm>
              <a:off x="71842" y="149986"/>
              <a:ext cx="1758816" cy="1318379"/>
            </a:xfrm>
            <a:prstGeom prst="rightArrow">
              <a:avLst>
                <a:gd name="adj1" fmla="val 37057"/>
                <a:gd name="adj2" fmla="val 38259"/>
              </a:avLst>
            </a:prstGeom>
            <a:blipFill rotWithShape="1">
              <a:blip r:embed="rId2"/>
              <a:srcRect/>
              <a:tile tx="0" ty="0" sx="100000" sy="100000" flip="none" algn="tl"/>
            </a:blipFill>
            <a:ln>
              <a:noFill/>
            </a:ln>
            <a:effectLst/>
          </p:spPr>
          <p:txBody>
            <a:bodyPr wrap="square" lIns="50800" tIns="50800" rIns="50800" bIns="50800" numCol="1" anchor="ctr">
              <a:noAutofit/>
            </a:bodyPr>
            <a:lstStyle/>
            <a:p>
              <a:pPr algn="ctr">
                <a:spcBef>
                  <a:spcPts val="0"/>
                </a:spcBef>
                <a:defRPr sz="2400" spc="0">
                  <a:solidFill>
                    <a:srgbClr val="FFFFFF"/>
                  </a:solidFill>
                  <a:latin typeface="DIN Alternate"/>
                  <a:ea typeface="DIN Alternate"/>
                  <a:cs typeface="DIN Alternate"/>
                  <a:sym typeface="DIN Alternate"/>
                </a:defRPr>
              </a:pPr>
              <a:endParaRPr/>
            </a:p>
          </p:txBody>
        </p:sp>
        <p:pic>
          <p:nvPicPr>
            <p:cNvPr id="8" name="Image 7"/>
            <p:cNvPicPr>
              <a:picLocks/>
            </p:cNvPicPr>
            <p:nvPr/>
          </p:nvPicPr>
          <p:blipFill>
            <a:blip r:embed="rId3">
              <a:extLst/>
            </a:blip>
            <a:stretch>
              <a:fillRect/>
            </a:stretch>
          </p:blipFill>
          <p:spPr>
            <a:xfrm>
              <a:off x="0" y="-1"/>
              <a:ext cx="1902500" cy="1618352"/>
            </a:xfrm>
            <a:prstGeom prst="rect">
              <a:avLst/>
            </a:prstGeom>
            <a:effectLst/>
          </p:spPr>
        </p:pic>
      </p:grpSp>
    </p:spTree>
    <p:extLst>
      <p:ext uri="{BB962C8B-B14F-4D97-AF65-F5344CB8AC3E}">
        <p14:creationId xmlns:p14="http://schemas.microsoft.com/office/powerpoint/2010/main" val="222336735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nodeType="withEffect">
                                  <p:stCondLst>
                                    <p:cond delay="0"/>
                                  </p:stCondLst>
                                  <p:childTnLst>
                                    <p:set>
                                      <p:cBhvr>
                                        <p:cTn id="9" dur="1" fill="hold">
                                          <p:stCondLst>
                                            <p:cond delay="0"/>
                                          </p:stCondLst>
                                        </p:cTn>
                                        <p:tgtEl>
                                          <p:spTgt spid="4">
                                            <p:txEl>
                                              <p:pRg st="3" end="3"/>
                                            </p:txEl>
                                          </p:spTgt>
                                        </p:tgtEl>
                                        <p:attrNameLst>
                                          <p:attrName>style.visibility</p:attrName>
                                        </p:attrNameLst>
                                      </p:cBhvr>
                                      <p:to>
                                        <p:strVal val="visible"/>
                                      </p:to>
                                    </p:set>
                                    <p:animEffect transition="in" filter="checkerboard(across)">
                                      <p:cBhvr>
                                        <p:cTn id="1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3"/>
          </p:nvPr>
        </p:nvSpPr>
        <p:spPr/>
        <p:txBody>
          <a:bodyPr/>
          <a:lstStyle/>
          <a:p>
            <a:pPr marL="0" indent="0">
              <a:buNone/>
            </a:pPr>
            <a:endParaRPr lang="fr-FR" dirty="0"/>
          </a:p>
        </p:txBody>
      </p:sp>
      <p:sp>
        <p:nvSpPr>
          <p:cNvPr id="3" name="Titre 2"/>
          <p:cNvSpPr>
            <a:spLocks noGrp="1"/>
          </p:cNvSpPr>
          <p:nvPr>
            <p:ph type="title"/>
          </p:nvPr>
        </p:nvSpPr>
        <p:spPr/>
        <p:txBody>
          <a:bodyPr>
            <a:normAutofit fontScale="90000"/>
          </a:bodyPr>
          <a:lstStyle/>
          <a:p>
            <a:r>
              <a:rPr lang="fr-FR" dirty="0" smtClean="0"/>
              <a:t>Le choix de l’association AFDET</a:t>
            </a:r>
            <a:endParaRPr lang="fr-FR" dirty="0"/>
          </a:p>
        </p:txBody>
      </p:sp>
      <p:sp>
        <p:nvSpPr>
          <p:cNvPr id="4" name="Espace réservé du texte 3"/>
          <p:cNvSpPr>
            <a:spLocks noGrp="1"/>
          </p:cNvSpPr>
          <p:nvPr>
            <p:ph type="body" idx="1"/>
          </p:nvPr>
        </p:nvSpPr>
        <p:spPr>
          <a:xfrm>
            <a:off x="571500" y="2236332"/>
            <a:ext cx="11861800" cy="7226300"/>
          </a:xfrm>
        </p:spPr>
        <p:txBody>
          <a:bodyPr/>
          <a:lstStyle/>
          <a:p>
            <a:pPr>
              <a:buFont typeface="Wingdings" charset="2"/>
              <a:buChar char="§"/>
            </a:pPr>
            <a:r>
              <a:rPr lang="fr-FR" dirty="0" smtClean="0"/>
              <a:t>créée en </a:t>
            </a:r>
            <a:r>
              <a:rPr lang="fr-FR" dirty="0" smtClean="0"/>
              <a:t>1989    </a:t>
            </a:r>
            <a:r>
              <a:rPr lang="fr-FR" b="1" dirty="0">
                <a:solidFill>
                  <a:srgbClr val="438086"/>
                </a:solidFill>
              </a:rPr>
              <a:t>ancienneté</a:t>
            </a:r>
            <a:endParaRPr lang="fr-FR" dirty="0" smtClean="0"/>
          </a:p>
          <a:p>
            <a:pPr>
              <a:buFont typeface="Wingdings" charset="2"/>
              <a:buChar char="§"/>
            </a:pPr>
            <a:r>
              <a:rPr lang="fr-FR" dirty="0" smtClean="0"/>
              <a:t>elle est dotée d’une revue propre, d’un congrès et d’un dispositif de formation </a:t>
            </a:r>
            <a:r>
              <a:rPr lang="fr-FR" dirty="0" smtClean="0"/>
              <a:t>professionnelle </a:t>
            </a:r>
            <a:r>
              <a:rPr lang="fr-FR" b="1" dirty="0">
                <a:solidFill>
                  <a:srgbClr val="438086"/>
                </a:solidFill>
              </a:rPr>
              <a:t>caractère protéiforme </a:t>
            </a:r>
            <a:endParaRPr lang="fr-FR" dirty="0" smtClean="0"/>
          </a:p>
          <a:p>
            <a:pPr>
              <a:buFont typeface="Wingdings" charset="2"/>
              <a:buChar char="§"/>
            </a:pPr>
            <a:r>
              <a:rPr lang="fr-FR" dirty="0" smtClean="0"/>
              <a:t>elle a changé deux fois de nom : DESGLF puis </a:t>
            </a:r>
            <a:r>
              <a:rPr lang="fr-FR" dirty="0" smtClean="0"/>
              <a:t>DELF  </a:t>
            </a:r>
            <a:r>
              <a:rPr lang="fr-FR" b="1" dirty="0">
                <a:solidFill>
                  <a:srgbClr val="438086"/>
                </a:solidFill>
              </a:rPr>
              <a:t>dynamique renouvelée </a:t>
            </a:r>
            <a:endParaRPr lang="fr-FR" dirty="0" smtClean="0"/>
          </a:p>
          <a:p>
            <a:pPr marL="0" indent="0">
              <a:buNone/>
            </a:pPr>
            <a:endParaRPr lang="fr-FR" dirty="0" smtClean="0"/>
          </a:p>
          <a:p>
            <a:pPr marL="0" indent="0">
              <a:buNone/>
            </a:pPr>
            <a:r>
              <a:rPr lang="fr-FR" b="1" dirty="0" smtClean="0">
                <a:solidFill>
                  <a:srgbClr val="438086"/>
                </a:solidFill>
              </a:rPr>
              <a:t>un </a:t>
            </a:r>
            <a:r>
              <a:rPr lang="fr-FR" b="1" dirty="0" smtClean="0">
                <a:solidFill>
                  <a:srgbClr val="438086"/>
                </a:solidFill>
              </a:rPr>
              <a:t>lieu atypique de fabrication et de diffusion de savoirs théoriques et pratiques en ETP</a:t>
            </a:r>
            <a:endParaRPr lang="fr-FR" b="1" dirty="0">
              <a:solidFill>
                <a:srgbClr val="438086"/>
              </a:solidFill>
            </a:endParaRPr>
          </a:p>
        </p:txBody>
      </p:sp>
    </p:spTree>
    <p:extLst>
      <p:ext uri="{BB962C8B-B14F-4D97-AF65-F5344CB8AC3E}">
        <p14:creationId xmlns:p14="http://schemas.microsoft.com/office/powerpoint/2010/main" val="258254877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wipe(left)">
                                      <p:cBhvr>
                                        <p:cTn id="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Shape 138"/>
          <p:cNvSpPr>
            <a:spLocks noGrp="1"/>
          </p:cNvSpPr>
          <p:nvPr>
            <p:ph type="body" idx="13"/>
          </p:nvPr>
        </p:nvSpPr>
        <p:spPr>
          <a:xfrm>
            <a:off x="2165121" y="3091525"/>
            <a:ext cx="10338382" cy="3467616"/>
          </a:xfrm>
          <a:prstGeom prst="rect">
            <a:avLst/>
          </a:prstGeom>
        </p:spPr>
        <p:txBody>
          <a:bodyPr/>
          <a:lstStyle>
            <a:lvl1pPr algn="just">
              <a:defRPr sz="3200">
                <a:latin typeface="Avenir Book"/>
                <a:ea typeface="Avenir Book"/>
                <a:cs typeface="Avenir Book"/>
                <a:sym typeface="Avenir Book"/>
              </a:defRPr>
            </a:lvl1pPr>
          </a:lstStyle>
          <a:p>
            <a:r>
              <a:rPr dirty="0"/>
              <a:t>Comment </a:t>
            </a:r>
            <a:r>
              <a:rPr lang="fr-FR" dirty="0" smtClean="0"/>
              <a:t>le parcours de cette </a:t>
            </a:r>
            <a:r>
              <a:rPr lang="fr-FR" dirty="0" smtClean="0"/>
              <a:t>association a-t</a:t>
            </a:r>
            <a:r>
              <a:rPr lang="fr-FR" dirty="0" smtClean="0"/>
              <a:t>-</a:t>
            </a:r>
            <a:r>
              <a:rPr lang="fr-FR" dirty="0" smtClean="0"/>
              <a:t>il</a:t>
            </a:r>
            <a:r>
              <a:rPr lang="fr-FR" dirty="0" smtClean="0"/>
              <a:t> </a:t>
            </a:r>
            <a:r>
              <a:rPr lang="fr-FR" dirty="0" smtClean="0"/>
              <a:t>contribué </a:t>
            </a:r>
            <a:r>
              <a:rPr lang="fr-FR" dirty="0" smtClean="0"/>
              <a:t>à celui de </a:t>
            </a:r>
            <a:r>
              <a:rPr lang="fr-FR" dirty="0" smtClean="0"/>
              <a:t>l’ETP et réciproquement ?</a:t>
            </a:r>
          </a:p>
          <a:p>
            <a:endParaRPr lang="fr-FR" dirty="0"/>
          </a:p>
          <a:p>
            <a:r>
              <a:rPr lang="fr-FR" dirty="0" smtClean="0"/>
              <a:t>Qu’est-ce que les acteurs disent de ce qui caractérise l’association et des mutations à l’œuvre dans le champ de l’éducation thérapeutique ?</a:t>
            </a:r>
            <a:endParaRPr dirty="0"/>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49" name="Shape 149"/>
          <p:cNvSpPr>
            <a:spLocks noGrp="1"/>
          </p:cNvSpPr>
          <p:nvPr>
            <p:ph type="body" idx="1"/>
          </p:nvPr>
        </p:nvSpPr>
        <p:spPr>
          <a:xfrm>
            <a:off x="571499" y="1803400"/>
            <a:ext cx="12224667" cy="7226300"/>
          </a:xfrm>
          <a:prstGeom prst="rect">
            <a:avLst/>
          </a:prstGeom>
        </p:spPr>
        <p:txBody>
          <a:bodyPr>
            <a:normAutofit/>
          </a:bodyPr>
          <a:lstStyle/>
          <a:p>
            <a:pPr marL="0" indent="0" algn="just">
              <a:buClr>
                <a:srgbClr val="5C5C5C"/>
              </a:buClr>
              <a:buSzTx/>
              <a:buFontTx/>
              <a:buNone/>
              <a:defRPr>
                <a:latin typeface="Avenir Book"/>
                <a:ea typeface="Avenir Book"/>
                <a:cs typeface="Avenir Book"/>
                <a:sym typeface="Avenir Book"/>
              </a:defRPr>
            </a:pPr>
            <a:endParaRPr dirty="0"/>
          </a:p>
          <a:p>
            <a:pPr marL="0" indent="0" algn="just">
              <a:buClr>
                <a:srgbClr val="5C5C5C"/>
              </a:buClr>
              <a:buSzTx/>
              <a:buFontTx/>
              <a:buNone/>
              <a:defRPr>
                <a:latin typeface="Avenir Book"/>
                <a:ea typeface="Avenir Book"/>
                <a:cs typeface="Avenir Book"/>
                <a:sym typeface="Avenir Book"/>
              </a:defRPr>
            </a:pPr>
            <a:r>
              <a:rPr lang="fr-FR" dirty="0" smtClean="0"/>
              <a:t>Le recueil articule des données </a:t>
            </a:r>
            <a:r>
              <a:rPr lang="fr-FR" dirty="0" smtClean="0"/>
              <a:t>recueillies </a:t>
            </a:r>
            <a:r>
              <a:rPr lang="fr-FR" dirty="0" smtClean="0"/>
              <a:t>dans le cadre </a:t>
            </a:r>
            <a:r>
              <a:rPr lang="fr-FR" dirty="0" smtClean="0"/>
              <a:t>de la </a:t>
            </a:r>
            <a:r>
              <a:rPr lang="fr-FR" dirty="0" smtClean="0"/>
              <a:t>bourse de recherche </a:t>
            </a:r>
            <a:r>
              <a:rPr lang="fr-FR" dirty="0" err="1" smtClean="0"/>
              <a:t>Afdet</a:t>
            </a:r>
            <a:r>
              <a:rPr lang="fr-FR" dirty="0" smtClean="0"/>
              <a:t> 2015, </a:t>
            </a:r>
            <a:r>
              <a:rPr lang="fr-FR" dirty="0" smtClean="0"/>
              <a:t>avec celles recueillies par un étudiant de Master dans le cadre d’un mémoire portant sur les acteurs de l’ETP</a:t>
            </a:r>
            <a:r>
              <a:rPr dirty="0" smtClean="0"/>
              <a:t> </a:t>
            </a:r>
            <a:endParaRPr dirty="0"/>
          </a:p>
          <a:p>
            <a:pPr marL="927100" lvl="2" indent="-228600" algn="just">
              <a:buClr>
                <a:srgbClr val="5C5C5C"/>
              </a:buClr>
              <a:buSzPct val="100000"/>
              <a:buFontTx/>
              <a:buChar char="➡"/>
              <a:defRPr>
                <a:latin typeface="Avenir Book"/>
                <a:ea typeface="Avenir Book"/>
                <a:cs typeface="Avenir Book"/>
                <a:sym typeface="Avenir Book"/>
              </a:defRPr>
            </a:pPr>
            <a:endParaRPr dirty="0"/>
          </a:p>
        </p:txBody>
      </p:sp>
      <p:sp>
        <p:nvSpPr>
          <p:cNvPr id="150" name="Shape 150"/>
          <p:cNvSpPr/>
          <p:nvPr/>
        </p:nvSpPr>
        <p:spPr>
          <a:xfrm>
            <a:off x="571500" y="730250"/>
            <a:ext cx="11861800" cy="723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92500" lnSpcReduction="10000"/>
          </a:bodyPr>
          <a:lstStyle>
            <a:lvl1pPr defTabSz="543305">
              <a:spcBef>
                <a:spcPts val="2100"/>
              </a:spcBef>
              <a:defRPr sz="4836" cap="all" spc="0">
                <a:solidFill>
                  <a:srgbClr val="747676"/>
                </a:solidFill>
                <a:latin typeface="+mn-lt"/>
                <a:ea typeface="+mn-ea"/>
                <a:cs typeface="+mn-cs"/>
                <a:sym typeface="DIN Condensed"/>
              </a:defRPr>
            </a:lvl1pPr>
          </a:lstStyle>
          <a:p>
            <a:r>
              <a:rPr lang="fr-FR" dirty="0" smtClean="0"/>
              <a:t>méthode</a:t>
            </a:r>
            <a:endParaRPr dirty="0"/>
          </a:p>
        </p:txBody>
      </p:sp>
      <p:pic>
        <p:nvPicPr>
          <p:cNvPr id="5" name="Image 4" descr="IMG_188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5793" y="4955411"/>
            <a:ext cx="3055717" cy="4074289"/>
          </a:xfrm>
          <a:prstGeom prst="rect">
            <a:avLst/>
          </a:prstGeom>
        </p:spPr>
      </p:pic>
      <p:pic>
        <p:nvPicPr>
          <p:cNvPr id="6" name="Image 5" descr="IMG_306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5964" y="4955411"/>
            <a:ext cx="3055717" cy="4074288"/>
          </a:xfrm>
          <a:prstGeom prst="rect">
            <a:avLst/>
          </a:prstGeom>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3"/>
          </p:nvPr>
        </p:nvSpPr>
        <p:spPr/>
        <p:txBody>
          <a:bodyPr/>
          <a:lstStyle/>
          <a:p>
            <a:endParaRPr lang="fr-FR"/>
          </a:p>
        </p:txBody>
      </p:sp>
      <p:sp>
        <p:nvSpPr>
          <p:cNvPr id="3" name="Titre 2"/>
          <p:cNvSpPr>
            <a:spLocks noGrp="1"/>
          </p:cNvSpPr>
          <p:nvPr>
            <p:ph type="title"/>
          </p:nvPr>
        </p:nvSpPr>
        <p:spPr/>
        <p:txBody>
          <a:bodyPr>
            <a:normAutofit fontScale="90000"/>
          </a:bodyPr>
          <a:lstStyle/>
          <a:p>
            <a:r>
              <a:rPr lang="fr-FR" dirty="0" smtClean="0"/>
              <a:t>méthode</a:t>
            </a:r>
            <a:endParaRPr lang="fr-FR" dirty="0"/>
          </a:p>
        </p:txBody>
      </p:sp>
      <p:sp>
        <p:nvSpPr>
          <p:cNvPr id="4" name="Espace réservé du texte 3"/>
          <p:cNvSpPr>
            <a:spLocks noGrp="1"/>
          </p:cNvSpPr>
          <p:nvPr>
            <p:ph type="body" idx="1"/>
          </p:nvPr>
        </p:nvSpPr>
        <p:spPr/>
        <p:txBody>
          <a:bodyPr/>
          <a:lstStyle/>
          <a:p>
            <a:pPr marL="457200" lvl="1" indent="-228600" algn="just">
              <a:buClr>
                <a:srgbClr val="5C5C5C"/>
              </a:buClr>
              <a:buSzPct val="100000"/>
              <a:buFontTx/>
              <a:buChar char="➡"/>
              <a:defRPr>
                <a:latin typeface="Avenir Book"/>
                <a:ea typeface="Avenir Book"/>
                <a:cs typeface="Avenir Book"/>
                <a:sym typeface="Avenir Book"/>
              </a:defRPr>
            </a:pPr>
            <a:r>
              <a:rPr lang="fr-FR" dirty="0"/>
              <a:t> données recueillies : 22 entretiens semi-directifs </a:t>
            </a:r>
          </a:p>
          <a:p>
            <a:pPr marL="1155700" lvl="2" indent="-457200" algn="just">
              <a:buClr>
                <a:srgbClr val="5C5C5C"/>
              </a:buClr>
              <a:buSzPct val="100000"/>
              <a:buFontTx/>
              <a:buChar char="-"/>
              <a:defRPr>
                <a:latin typeface="Avenir Book"/>
                <a:ea typeface="Avenir Book"/>
                <a:cs typeface="Avenir Book"/>
                <a:sym typeface="Avenir Book"/>
              </a:defRPr>
            </a:pPr>
            <a:r>
              <a:rPr lang="fr-FR" dirty="0"/>
              <a:t>auprès de membres et d’anciens membres de l’</a:t>
            </a:r>
            <a:r>
              <a:rPr lang="fr-FR" dirty="0" err="1"/>
              <a:t>Afdet</a:t>
            </a:r>
            <a:r>
              <a:rPr lang="fr-FR" dirty="0"/>
              <a:t> </a:t>
            </a:r>
          </a:p>
          <a:p>
            <a:pPr marL="1155700" lvl="2" indent="-457200" algn="just">
              <a:buClr>
                <a:srgbClr val="5C5C5C"/>
              </a:buClr>
              <a:buSzPct val="100000"/>
              <a:buFontTx/>
              <a:buChar char="-"/>
              <a:defRPr>
                <a:latin typeface="Avenir Book"/>
                <a:ea typeface="Avenir Book"/>
                <a:cs typeface="Avenir Book"/>
                <a:sym typeface="Avenir Book"/>
              </a:defRPr>
            </a:pPr>
            <a:r>
              <a:rPr lang="fr-FR" dirty="0"/>
              <a:t>ainsi que de personnes qui ont joué un rôle important dans le champ de l’ETP et ne font pas partie de l’association</a:t>
            </a:r>
          </a:p>
          <a:p>
            <a:pPr marL="698500" lvl="2" indent="0" algn="just">
              <a:buClr>
                <a:srgbClr val="5C5C5C"/>
              </a:buClr>
              <a:buSzPct val="100000"/>
              <a:buNone/>
              <a:defRPr>
                <a:latin typeface="Avenir Book"/>
                <a:ea typeface="Avenir Book"/>
                <a:cs typeface="Avenir Book"/>
                <a:sym typeface="Avenir Book"/>
              </a:defRPr>
            </a:pPr>
            <a:r>
              <a:rPr lang="fr-FR" dirty="0"/>
              <a:t>- observation de deux modules de formation de 2 jours </a:t>
            </a:r>
          </a:p>
          <a:p>
            <a:pPr marL="457200" lvl="1" indent="-228600" algn="just">
              <a:buClr>
                <a:srgbClr val="5C5C5C"/>
              </a:buClr>
              <a:buSzPct val="100000"/>
              <a:buFontTx/>
              <a:buChar char="➡"/>
              <a:defRPr>
                <a:latin typeface="Avenir Book"/>
                <a:ea typeface="Avenir Book"/>
                <a:cs typeface="Avenir Book"/>
                <a:sym typeface="Avenir Book"/>
              </a:defRPr>
            </a:pPr>
            <a:r>
              <a:rPr lang="fr-FR" dirty="0">
                <a:latin typeface="Avenir Book"/>
                <a:ea typeface="Avenir Book"/>
                <a:cs typeface="Avenir Book"/>
                <a:sym typeface="Avenir Book"/>
              </a:rPr>
              <a:t> données d’archive : 80 numéros de la revue et 10 rapports de congrès </a:t>
            </a:r>
            <a:r>
              <a:rPr lang="fr-FR" dirty="0" err="1">
                <a:latin typeface="Avenir Book"/>
                <a:ea typeface="Avenir Book"/>
                <a:cs typeface="Avenir Book"/>
                <a:sym typeface="Avenir Book"/>
              </a:rPr>
              <a:t>Afdet</a:t>
            </a:r>
            <a:r>
              <a:rPr lang="fr-FR" dirty="0">
                <a:latin typeface="Avenir Book"/>
                <a:ea typeface="Avenir Book"/>
                <a:cs typeface="Avenir Book"/>
                <a:sym typeface="Avenir Book"/>
              </a:rPr>
              <a:t> </a:t>
            </a:r>
            <a:endParaRPr lang="fr-FR" dirty="0"/>
          </a:p>
          <a:p>
            <a:endParaRPr lang="fr-FR" dirty="0"/>
          </a:p>
        </p:txBody>
      </p:sp>
    </p:spTree>
    <p:extLst>
      <p:ext uri="{BB962C8B-B14F-4D97-AF65-F5344CB8AC3E}">
        <p14:creationId xmlns:p14="http://schemas.microsoft.com/office/powerpoint/2010/main" val="61282741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182429520_1646x1646.jpeg"/>
          <p:cNvPicPr>
            <a:picLocks noGrp="1" noChangeAspect="1"/>
          </p:cNvPicPr>
          <p:nvPr>
            <p:ph type="pic" idx="13"/>
          </p:nvPr>
        </p:nvPicPr>
        <p:blipFill>
          <a:blip r:embed="rId2">
            <a:extLst/>
          </a:blip>
          <a:srcRect l="34155" t="129" r="9870" b="129"/>
          <a:stretch>
            <a:fillRect/>
          </a:stretch>
        </p:blipFill>
        <p:spPr>
          <a:prstGeom prst="rect">
            <a:avLst/>
          </a:prstGeom>
        </p:spPr>
      </p:pic>
      <p:sp>
        <p:nvSpPr>
          <p:cNvPr id="145" name="Shape 145"/>
          <p:cNvSpPr>
            <a:spLocks noGrp="1"/>
          </p:cNvSpPr>
          <p:nvPr>
            <p:ph type="body" idx="14"/>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46" name="Shape 146"/>
          <p:cNvSpPr>
            <a:spLocks noGrp="1"/>
          </p:cNvSpPr>
          <p:nvPr>
            <p:ph type="title"/>
          </p:nvPr>
        </p:nvSpPr>
        <p:spPr>
          <a:xfrm>
            <a:off x="84662" y="571500"/>
            <a:ext cx="7446437" cy="7213600"/>
          </a:xfrm>
          <a:prstGeom prst="rect">
            <a:avLst/>
          </a:prstGeom>
        </p:spPr>
        <p:txBody>
          <a:bodyPr/>
          <a:lstStyle>
            <a:lvl1pPr>
              <a:defRPr sz="8600"/>
            </a:lvl1pPr>
          </a:lstStyle>
          <a:p>
            <a:r>
              <a:rPr lang="fr-FR" dirty="0" smtClean="0"/>
              <a:t>Parcours</a:t>
            </a:r>
            <a:r>
              <a:rPr lang="fr-FR" dirty="0" smtClean="0"/>
              <a:t> </a:t>
            </a:r>
            <a:r>
              <a:rPr lang="fr-FR" dirty="0" smtClean="0"/>
              <a:t>de l’association et dynamiques du monde de l’ETP</a:t>
            </a:r>
            <a:endParaRPr dirty="0"/>
          </a:p>
        </p:txBody>
      </p:sp>
      <p:sp>
        <p:nvSpPr>
          <p:cNvPr id="2" name="ZoneTexte 1"/>
          <p:cNvSpPr txBox="1"/>
          <p:nvPr/>
        </p:nvSpPr>
        <p:spPr>
          <a:xfrm>
            <a:off x="1447415" y="7785100"/>
            <a:ext cx="6083685" cy="9643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r" defTabSz="584200" rtl="0" fontAlgn="auto" latinLnBrk="0" hangingPunct="0">
              <a:lnSpc>
                <a:spcPct val="100000"/>
              </a:lnSpc>
              <a:spcBef>
                <a:spcPts val="1400"/>
              </a:spcBef>
              <a:spcAft>
                <a:spcPts val="0"/>
              </a:spcAft>
              <a:buClrTx/>
              <a:buSzTx/>
              <a:buFontTx/>
              <a:buNone/>
              <a:tabLst/>
            </a:pPr>
            <a:r>
              <a:rPr lang="fr-FR" dirty="0" smtClean="0"/>
              <a:t>D’une invention en diabétologie</a:t>
            </a:r>
            <a:br>
              <a:rPr lang="fr-FR" dirty="0" smtClean="0"/>
            </a:br>
            <a:r>
              <a:rPr lang="fr-FR" dirty="0" smtClean="0"/>
              <a:t> à une innovation dans le monde médical</a:t>
            </a:r>
            <a:endParaRPr kumimoji="0" lang="fr-FR" sz="2800" b="0" i="0" u="none" strike="noStrike" cap="none" spc="28" normalizeH="0" baseline="0" dirty="0">
              <a:ln>
                <a:noFill/>
              </a:ln>
              <a:solidFill>
                <a:srgbClr val="5C5C5C"/>
              </a:solidFill>
              <a:effectLst/>
              <a:uFillTx/>
              <a:latin typeface="Iowan Old Style Italic"/>
              <a:ea typeface="Iowan Old Style Italic"/>
              <a:cs typeface="Iowan Old Style Italic"/>
              <a:sym typeface="Iowan Old Style Italic"/>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p:cNvSpPr>
          <p:nvPr>
            <p:ph type="body" idx="1"/>
          </p:nvPr>
        </p:nvSpPr>
        <p:spPr>
          <a:prstGeom prst="rect">
            <a:avLst/>
          </a:prstGeom>
        </p:spPr>
        <p:txBody>
          <a:bodyPr/>
          <a:lstStyle/>
          <a:p>
            <a:pPr marL="0" indent="0" algn="just">
              <a:buClr>
                <a:srgbClr val="5C5C5C"/>
              </a:buClr>
              <a:buSzTx/>
              <a:buFontTx/>
              <a:buNone/>
              <a:defRPr>
                <a:latin typeface="Avenir Book"/>
                <a:ea typeface="Avenir Book"/>
                <a:cs typeface="Avenir Book"/>
                <a:sym typeface="Avenir Book"/>
              </a:defRPr>
            </a:pPr>
            <a:endParaRPr dirty="0"/>
          </a:p>
          <a:p>
            <a:pPr marL="0" lvl="1" indent="228600" algn="just">
              <a:buClr>
                <a:srgbClr val="5C5C5C"/>
              </a:buClr>
              <a:buSzTx/>
              <a:buFontTx/>
              <a:buNone/>
              <a:defRPr sz="2300">
                <a:latin typeface="Avenir Book"/>
                <a:ea typeface="Avenir Book"/>
                <a:cs typeface="Avenir Book"/>
                <a:sym typeface="Avenir Book"/>
              </a:defRPr>
            </a:pPr>
            <a:r>
              <a:rPr dirty="0"/>
              <a:t>          </a:t>
            </a:r>
          </a:p>
          <a:p>
            <a:pPr marL="0" indent="0" algn="just">
              <a:buClr>
                <a:srgbClr val="5C5C5C"/>
              </a:buClr>
              <a:buSzTx/>
              <a:buFontTx/>
              <a:buNone/>
              <a:defRPr sz="2300">
                <a:latin typeface="Avenir Book"/>
                <a:ea typeface="Avenir Book"/>
                <a:cs typeface="Avenir Book"/>
                <a:sym typeface="Avenir Book"/>
              </a:defRPr>
            </a:pPr>
            <a:endParaRPr dirty="0"/>
          </a:p>
          <a:p>
            <a:pPr marL="0" indent="0" algn="just">
              <a:buClr>
                <a:srgbClr val="5C5C5C"/>
              </a:buClr>
              <a:buSzTx/>
              <a:buFontTx/>
              <a:buNone/>
              <a:defRPr sz="2300">
                <a:latin typeface="Avenir Book"/>
                <a:ea typeface="Avenir Book"/>
                <a:cs typeface="Avenir Book"/>
                <a:sym typeface="Avenir Book"/>
              </a:defRPr>
            </a:pPr>
            <a:endParaRPr dirty="0"/>
          </a:p>
          <a:p>
            <a:pPr marL="0" indent="0" algn="just">
              <a:buClr>
                <a:srgbClr val="5C5C5C"/>
              </a:buClr>
              <a:buSzTx/>
              <a:buFontTx/>
              <a:buNone/>
              <a:defRPr sz="2300">
                <a:latin typeface="Avenir Book"/>
                <a:ea typeface="Avenir Book"/>
                <a:cs typeface="Avenir Book"/>
                <a:sym typeface="Avenir Book"/>
              </a:defRPr>
            </a:pPr>
            <a:endParaRPr dirty="0"/>
          </a:p>
          <a:p>
            <a:pPr marL="0" indent="0" algn="just">
              <a:buClr>
                <a:srgbClr val="5C5C5C"/>
              </a:buClr>
              <a:buSzTx/>
              <a:buFontTx/>
              <a:buNone/>
              <a:defRPr sz="2300">
                <a:latin typeface="Avenir Book"/>
                <a:ea typeface="Avenir Book"/>
                <a:cs typeface="Avenir Book"/>
                <a:sym typeface="Avenir Book"/>
              </a:defRPr>
            </a:pPr>
            <a:endParaRPr dirty="0"/>
          </a:p>
        </p:txBody>
      </p:sp>
      <p:sp>
        <p:nvSpPr>
          <p:cNvPr id="161" name="Shape 161"/>
          <p:cNvSpPr/>
          <p:nvPr/>
        </p:nvSpPr>
        <p:spPr>
          <a:xfrm>
            <a:off x="165411" y="-14213"/>
            <a:ext cx="11861800" cy="723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92500" lnSpcReduction="10000"/>
          </a:bodyPr>
          <a:lstStyle>
            <a:lvl1pPr defTabSz="543305">
              <a:spcBef>
                <a:spcPts val="2100"/>
              </a:spcBef>
              <a:defRPr sz="4836" cap="all" spc="0">
                <a:solidFill>
                  <a:srgbClr val="747676"/>
                </a:solidFill>
                <a:latin typeface="+mn-lt"/>
                <a:ea typeface="+mn-ea"/>
                <a:cs typeface="+mn-cs"/>
                <a:sym typeface="DIN Condensed"/>
              </a:defRPr>
            </a:lvl1pPr>
          </a:lstStyle>
          <a:p>
            <a:r>
              <a:rPr lang="fr-FR" dirty="0" smtClean="0"/>
              <a:t>Entre Ruptures et continuités</a:t>
            </a:r>
            <a:endParaRPr dirty="0"/>
          </a:p>
        </p:txBody>
      </p:sp>
      <p:grpSp>
        <p:nvGrpSpPr>
          <p:cNvPr id="164" name="Group 164"/>
          <p:cNvGrpSpPr/>
          <p:nvPr/>
        </p:nvGrpSpPr>
        <p:grpSpPr>
          <a:xfrm>
            <a:off x="2959100" y="627306"/>
            <a:ext cx="4991100" cy="1976194"/>
            <a:chOff x="2504461" y="-824514"/>
            <a:chExt cx="5027449" cy="2091066"/>
          </a:xfrm>
        </p:grpSpPr>
        <p:sp>
          <p:nvSpPr>
            <p:cNvPr id="163" name="Shape 163"/>
            <p:cNvSpPr/>
            <p:nvPr/>
          </p:nvSpPr>
          <p:spPr>
            <a:xfrm>
              <a:off x="2631078" y="-731647"/>
              <a:ext cx="4745419" cy="1867156"/>
            </a:xfrm>
            <a:prstGeom prst="rect">
              <a:avLst/>
            </a:prstGeom>
            <a:blipFill rotWithShape="1">
              <a:blip r:embed="rId3"/>
              <a:srcRect/>
              <a:tile tx="0" ty="0" sx="100000" sy="100000" flip="none" algn="tl"/>
            </a:blip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ctr">
                <a:spcBef>
                  <a:spcPts val="0"/>
                </a:spcBef>
                <a:defRPr sz="2400" spc="0">
                  <a:solidFill>
                    <a:srgbClr val="FFFFFF"/>
                  </a:solidFill>
                  <a:latin typeface="Avenir Book"/>
                  <a:ea typeface="Avenir Book"/>
                  <a:cs typeface="Avenir Book"/>
                  <a:sym typeface="Avenir Book"/>
                </a:defRPr>
              </a:pPr>
              <a:r>
                <a:rPr lang="fr-FR" sz="2400" dirty="0" smtClean="0"/>
                <a:t>1989 </a:t>
              </a:r>
            </a:p>
            <a:p>
              <a:pPr algn="ctr">
                <a:spcBef>
                  <a:spcPts val="0"/>
                </a:spcBef>
                <a:defRPr sz="2400" spc="0">
                  <a:solidFill>
                    <a:srgbClr val="FFFFFF"/>
                  </a:solidFill>
                  <a:latin typeface="Avenir Book"/>
                  <a:ea typeface="Avenir Book"/>
                  <a:cs typeface="Avenir Book"/>
                  <a:sym typeface="Avenir Book"/>
                </a:defRPr>
              </a:pPr>
              <a:r>
                <a:rPr lang="fr-FR" sz="2400" dirty="0" err="1" smtClean="0"/>
                <a:t>Diabetes</a:t>
              </a:r>
              <a:r>
                <a:rPr lang="fr-FR" sz="2400" dirty="0" smtClean="0"/>
                <a:t> Education </a:t>
              </a:r>
              <a:r>
                <a:rPr lang="fr-FR" sz="2400" dirty="0" err="1" smtClean="0"/>
                <a:t>Study</a:t>
              </a:r>
              <a:r>
                <a:rPr lang="fr-FR" sz="2400" dirty="0" smtClean="0"/>
                <a:t> Group </a:t>
              </a:r>
            </a:p>
            <a:p>
              <a:pPr algn="ctr">
                <a:spcBef>
                  <a:spcPts val="0"/>
                </a:spcBef>
                <a:defRPr sz="2400" spc="0">
                  <a:solidFill>
                    <a:srgbClr val="FFFFFF"/>
                  </a:solidFill>
                  <a:latin typeface="Avenir Book"/>
                  <a:ea typeface="Avenir Book"/>
                  <a:cs typeface="Avenir Book"/>
                  <a:sym typeface="Avenir Book"/>
                </a:defRPr>
              </a:pPr>
              <a:r>
                <a:rPr lang="fr-FR" sz="2400" dirty="0" smtClean="0"/>
                <a:t>de Langue française DESG-LF</a:t>
              </a:r>
            </a:p>
            <a:p>
              <a:pPr algn="ctr">
                <a:spcBef>
                  <a:spcPts val="0"/>
                </a:spcBef>
                <a:defRPr sz="2400" spc="0">
                  <a:solidFill>
                    <a:srgbClr val="FFFFFF"/>
                  </a:solidFill>
                  <a:latin typeface="Avenir Book"/>
                  <a:ea typeface="Avenir Book"/>
                  <a:cs typeface="Avenir Book"/>
                  <a:sym typeface="Avenir Book"/>
                </a:defRPr>
              </a:pPr>
              <a:r>
                <a:rPr lang="fr-FR" sz="1800" dirty="0" smtClean="0"/>
                <a:t>Présidents : </a:t>
              </a:r>
              <a:r>
                <a:rPr lang="fr-FR" sz="1800" dirty="0" err="1" smtClean="0"/>
                <a:t>S.Halimi</a:t>
              </a:r>
              <a:r>
                <a:rPr lang="fr-FR" sz="1800" dirty="0" smtClean="0"/>
                <a:t>, F. </a:t>
              </a:r>
              <a:r>
                <a:rPr lang="fr-FR" sz="1800" dirty="0" err="1" smtClean="0"/>
                <a:t>Elgrably</a:t>
              </a:r>
              <a:r>
                <a:rPr lang="fr-FR" sz="1800" dirty="0" smtClean="0"/>
                <a:t> (1998-2000</a:t>
              </a:r>
              <a:r>
                <a:rPr lang="fr-FR" sz="1800" dirty="0" smtClean="0"/>
                <a:t>)</a:t>
              </a:r>
            </a:p>
            <a:p>
              <a:pPr algn="ctr">
                <a:spcBef>
                  <a:spcPts val="0"/>
                </a:spcBef>
                <a:defRPr sz="2400" spc="0">
                  <a:solidFill>
                    <a:srgbClr val="FFFFFF"/>
                  </a:solidFill>
                  <a:latin typeface="Avenir Book"/>
                  <a:ea typeface="Avenir Book"/>
                  <a:cs typeface="Avenir Book"/>
                  <a:sym typeface="Avenir Book"/>
                </a:defRPr>
              </a:pPr>
              <a:r>
                <a:rPr lang="fr-FR" sz="1800" dirty="0" smtClean="0"/>
                <a:t> </a:t>
              </a:r>
              <a:endParaRPr sz="1800" dirty="0"/>
            </a:p>
          </p:txBody>
        </p:sp>
        <p:pic>
          <p:nvPicPr>
            <p:cNvPr id="162" name="Image 161"/>
            <p:cNvPicPr>
              <a:picLocks/>
            </p:cNvPicPr>
            <p:nvPr/>
          </p:nvPicPr>
          <p:blipFill>
            <a:blip r:embed="rId4">
              <a:extLst/>
            </a:blip>
            <a:stretch>
              <a:fillRect/>
            </a:stretch>
          </p:blipFill>
          <p:spPr>
            <a:xfrm>
              <a:off x="2504461" y="-824514"/>
              <a:ext cx="5027449" cy="2091066"/>
            </a:xfrm>
            <a:prstGeom prst="rect">
              <a:avLst/>
            </a:prstGeom>
            <a:effectLst/>
          </p:spPr>
        </p:pic>
      </p:grpSp>
      <p:grpSp>
        <p:nvGrpSpPr>
          <p:cNvPr id="167" name="Group 167"/>
          <p:cNvGrpSpPr/>
          <p:nvPr/>
        </p:nvGrpSpPr>
        <p:grpSpPr>
          <a:xfrm>
            <a:off x="3647439" y="3184812"/>
            <a:ext cx="4004562" cy="3311046"/>
            <a:chOff x="753368" y="-987520"/>
            <a:chExt cx="4466919" cy="2754104"/>
          </a:xfrm>
        </p:grpSpPr>
        <p:sp>
          <p:nvSpPr>
            <p:cNvPr id="166" name="Shape 166"/>
            <p:cNvSpPr/>
            <p:nvPr/>
          </p:nvSpPr>
          <p:spPr>
            <a:xfrm>
              <a:off x="825527" y="-619700"/>
              <a:ext cx="4311947" cy="2005383"/>
            </a:xfrm>
            <a:prstGeom prst="rect">
              <a:avLst/>
            </a:prstGeom>
            <a:blipFill rotWithShape="1">
              <a:blip r:embed="rId3"/>
              <a:srcRect/>
              <a:tile tx="0" ty="0" sx="100000" sy="100000" flip="none" algn="tl"/>
            </a:blip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spcBef>
                  <a:spcPts val="0"/>
                </a:spcBef>
                <a:defRPr sz="2400" spc="0">
                  <a:solidFill>
                    <a:srgbClr val="FFFFFF"/>
                  </a:solidFill>
                  <a:latin typeface="Avenir Book"/>
                  <a:ea typeface="Avenir Book"/>
                  <a:cs typeface="Avenir Book"/>
                  <a:sym typeface="Avenir Book"/>
                </a:defRPr>
              </a:lvl1pPr>
            </a:lstStyle>
            <a:p>
              <a:r>
                <a:rPr lang="fr-FR" dirty="0" smtClean="0"/>
                <a:t>2003</a:t>
              </a:r>
            </a:p>
            <a:p>
              <a:r>
                <a:rPr lang="fr-FR" dirty="0" smtClean="0"/>
                <a:t>Diabète Education </a:t>
              </a:r>
            </a:p>
            <a:p>
              <a:r>
                <a:rPr lang="fr-FR" dirty="0" smtClean="0"/>
                <a:t>de Langue Française</a:t>
              </a:r>
            </a:p>
            <a:p>
              <a:r>
                <a:rPr lang="fr-FR" dirty="0" smtClean="0"/>
                <a:t>DELF</a:t>
              </a:r>
            </a:p>
            <a:p>
              <a:r>
                <a:rPr lang="fr-FR" sz="1800" dirty="0"/>
                <a:t>Présidents : </a:t>
              </a:r>
              <a:r>
                <a:rPr lang="fr-FR" sz="1800" dirty="0" err="1" smtClean="0"/>
                <a:t>S.Halimi</a:t>
              </a:r>
              <a:r>
                <a:rPr lang="fr-FR" sz="1800" dirty="0" smtClean="0"/>
                <a:t> (2000-2006), Ghislaine </a:t>
              </a:r>
              <a:r>
                <a:rPr lang="fr-FR" sz="1800" dirty="0" err="1" smtClean="0"/>
                <a:t>Hochberg</a:t>
              </a:r>
              <a:r>
                <a:rPr lang="fr-FR" sz="1800" dirty="0" smtClean="0"/>
                <a:t> (2006-2010) </a:t>
              </a:r>
            </a:p>
            <a:p>
              <a:r>
                <a:rPr lang="fr-FR" sz="1800" dirty="0" smtClean="0"/>
                <a:t>A. </a:t>
              </a:r>
              <a:r>
                <a:rPr lang="fr-FR" sz="1800" dirty="0" err="1" smtClean="0"/>
                <a:t>Penfornis</a:t>
              </a:r>
              <a:r>
                <a:rPr lang="fr-FR" sz="1800" dirty="0" smtClean="0"/>
                <a:t> (2010</a:t>
              </a:r>
              <a:r>
                <a:rPr lang="fr-FR" sz="1800" dirty="0" smtClean="0"/>
                <a:t>-2011)</a:t>
              </a:r>
              <a:endParaRPr sz="1800" dirty="0"/>
            </a:p>
          </p:txBody>
        </p:sp>
        <p:pic>
          <p:nvPicPr>
            <p:cNvPr id="165" name="Image 164"/>
            <p:cNvPicPr>
              <a:picLocks/>
            </p:cNvPicPr>
            <p:nvPr/>
          </p:nvPicPr>
          <p:blipFill>
            <a:blip r:embed="rId5">
              <a:extLst/>
            </a:blip>
            <a:stretch>
              <a:fillRect/>
            </a:stretch>
          </p:blipFill>
          <p:spPr>
            <a:xfrm>
              <a:off x="753368" y="-987520"/>
              <a:ext cx="4466919" cy="2754104"/>
            </a:xfrm>
            <a:prstGeom prst="rect">
              <a:avLst/>
            </a:prstGeom>
            <a:effectLst/>
          </p:spPr>
        </p:pic>
      </p:grpSp>
      <p:grpSp>
        <p:nvGrpSpPr>
          <p:cNvPr id="170" name="Group 170"/>
          <p:cNvGrpSpPr/>
          <p:nvPr/>
        </p:nvGrpSpPr>
        <p:grpSpPr>
          <a:xfrm>
            <a:off x="2568614" y="6770486"/>
            <a:ext cx="6227656" cy="3238129"/>
            <a:chOff x="-770260" y="-1334148"/>
            <a:chExt cx="5240196" cy="3238128"/>
          </a:xfrm>
        </p:grpSpPr>
        <p:sp>
          <p:nvSpPr>
            <p:cNvPr id="169" name="Shape 169"/>
            <p:cNvSpPr/>
            <p:nvPr/>
          </p:nvSpPr>
          <p:spPr>
            <a:xfrm>
              <a:off x="-706763" y="-1049375"/>
              <a:ext cx="4990622" cy="2503249"/>
            </a:xfrm>
            <a:prstGeom prst="rect">
              <a:avLst/>
            </a:prstGeom>
            <a:blipFill rotWithShape="1">
              <a:blip r:embed="rId3"/>
              <a:srcRect/>
              <a:tile tx="0" ty="0" sx="100000" sy="100000" flip="none" algn="tl"/>
            </a:blip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a:spcBef>
                  <a:spcPts val="0"/>
                </a:spcBef>
                <a:defRPr sz="2400" spc="0">
                  <a:solidFill>
                    <a:srgbClr val="FFFFFF"/>
                  </a:solidFill>
                  <a:latin typeface="Avenir Book"/>
                  <a:ea typeface="Avenir Book"/>
                  <a:cs typeface="Avenir Book"/>
                  <a:sym typeface="Avenir Book"/>
                </a:defRPr>
              </a:lvl1pPr>
            </a:lstStyle>
            <a:p>
              <a:r>
                <a:rPr lang="fr-FR" dirty="0" smtClean="0"/>
                <a:t>2011</a:t>
              </a:r>
            </a:p>
            <a:p>
              <a:r>
                <a:rPr lang="fr-FR" dirty="0" smtClean="0"/>
                <a:t>Association Française </a:t>
              </a:r>
            </a:p>
            <a:p>
              <a:r>
                <a:rPr lang="fr-FR" dirty="0" smtClean="0"/>
                <a:t>pour le Développement de </a:t>
              </a:r>
            </a:p>
            <a:p>
              <a:r>
                <a:rPr lang="fr-FR" dirty="0" smtClean="0"/>
                <a:t>l’Education Thérapeutique</a:t>
              </a:r>
            </a:p>
            <a:p>
              <a:r>
                <a:rPr lang="fr-FR" dirty="0" smtClean="0"/>
                <a:t>AFDET </a:t>
              </a:r>
            </a:p>
            <a:p>
              <a:r>
                <a:rPr lang="fr-FR" sz="1800" dirty="0"/>
                <a:t>Présidents </a:t>
              </a:r>
              <a:r>
                <a:rPr lang="fr-FR" sz="1800" dirty="0" smtClean="0"/>
                <a:t>: A</a:t>
              </a:r>
              <a:r>
                <a:rPr lang="fr-FR" sz="1800" dirty="0"/>
                <a:t>. </a:t>
              </a:r>
              <a:r>
                <a:rPr lang="fr-FR" sz="1800" dirty="0" err="1"/>
                <a:t>Penfornis</a:t>
              </a:r>
              <a:r>
                <a:rPr lang="fr-FR" sz="1800" dirty="0"/>
                <a:t> (</a:t>
              </a:r>
              <a:r>
                <a:rPr lang="fr-FR" sz="1800" dirty="0" smtClean="0"/>
                <a:t>2011-</a:t>
              </a:r>
              <a:r>
                <a:rPr lang="fr-FR" sz="1800" dirty="0" smtClean="0"/>
                <a:t>13), R. Bresson (2013-15),</a:t>
              </a:r>
            </a:p>
            <a:p>
              <a:r>
                <a:rPr lang="fr-FR" sz="1800" dirty="0" smtClean="0"/>
                <a:t>C. Attali (2015-….)</a:t>
              </a:r>
              <a:endParaRPr lang="fr-FR" sz="1800" dirty="0"/>
            </a:p>
          </p:txBody>
        </p:sp>
        <p:pic>
          <p:nvPicPr>
            <p:cNvPr id="168" name="Image 167"/>
            <p:cNvPicPr>
              <a:picLocks/>
            </p:cNvPicPr>
            <p:nvPr/>
          </p:nvPicPr>
          <p:blipFill>
            <a:blip r:embed="rId6">
              <a:extLst/>
            </a:blip>
            <a:stretch>
              <a:fillRect/>
            </a:stretch>
          </p:blipFill>
          <p:spPr>
            <a:xfrm>
              <a:off x="-770260" y="-1334148"/>
              <a:ext cx="5240196" cy="3238128"/>
            </a:xfrm>
            <a:prstGeom prst="rect">
              <a:avLst/>
            </a:prstGeom>
            <a:effectLst/>
          </p:spPr>
        </p:pic>
      </p:grpSp>
      <p:sp>
        <p:nvSpPr>
          <p:cNvPr id="29" name="Shape 187"/>
          <p:cNvSpPr/>
          <p:nvPr/>
        </p:nvSpPr>
        <p:spPr>
          <a:xfrm rot="5437456">
            <a:off x="5117528" y="1441332"/>
            <a:ext cx="642188" cy="3059772"/>
          </a:xfrm>
          <a:prstGeom prst="rightArrow">
            <a:avLst>
              <a:gd name="adj1" fmla="val 69187"/>
              <a:gd name="adj2" fmla="val 71149"/>
            </a:avLst>
          </a:prstGeom>
          <a:solidFill>
            <a:srgbClr val="204E50"/>
          </a:solidFill>
          <a:ln w="12700">
            <a:miter lim="400000"/>
          </a:ln>
        </p:spPr>
        <p:txBody>
          <a:bodyPr vert="vert270" lIns="50800" tIns="50800" rIns="50800" bIns="50800" anchor="ctr">
            <a:normAutofit fontScale="70000" lnSpcReduction="20000"/>
          </a:bodyPr>
          <a:lstStyle/>
          <a:p>
            <a:pPr lvl="0" algn="just" hangingPunct="1">
              <a:spcBef>
                <a:spcPts val="1800"/>
              </a:spcBef>
              <a:buClr>
                <a:srgbClr val="5C5C5C"/>
              </a:buClr>
              <a:defRPr sz="2300">
                <a:latin typeface="Avenir Book"/>
                <a:ea typeface="Avenir Book"/>
                <a:cs typeface="Avenir Book"/>
                <a:sym typeface="Avenir Book"/>
              </a:defRPr>
            </a:pPr>
            <a:r>
              <a:rPr lang="fr-FR" sz="200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Book"/>
                <a:ea typeface="Avenir Book"/>
                <a:cs typeface="Avenir Book"/>
                <a:sym typeface="Avenir Book"/>
              </a:rPr>
              <a:t>Autonomie </a:t>
            </a:r>
            <a:r>
              <a:rPr lang="fr-FR" sz="200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Book"/>
                <a:ea typeface="Avenir Book"/>
                <a:cs typeface="Avenir Book"/>
                <a:sym typeface="Avenir Book"/>
              </a:rPr>
              <a:t> </a:t>
            </a:r>
            <a:r>
              <a:rPr lang="fr-FR" sz="2000"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Book"/>
                <a:ea typeface="Avenir Book"/>
                <a:cs typeface="Avenir Book"/>
                <a:sym typeface="Avenir Book"/>
              </a:rPr>
              <a:t>/ </a:t>
            </a:r>
            <a:r>
              <a:rPr lang="fr-FR" sz="2000" spc="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Book"/>
                <a:ea typeface="Avenir Book"/>
                <a:cs typeface="Avenir Book"/>
                <a:sym typeface="Avenir Book"/>
              </a:rPr>
              <a:t>Alfediam</a:t>
            </a:r>
            <a:endParaRPr lang="fr-FR" sz="2000"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Book"/>
              <a:ea typeface="Avenir Book"/>
              <a:cs typeface="Avenir Book"/>
              <a:sym typeface="Avenir Book"/>
            </a:endParaRPr>
          </a:p>
        </p:txBody>
      </p:sp>
      <p:sp>
        <p:nvSpPr>
          <p:cNvPr id="30" name="Shape 187"/>
          <p:cNvSpPr/>
          <p:nvPr/>
        </p:nvSpPr>
        <p:spPr>
          <a:xfrm rot="5437456">
            <a:off x="5208208" y="5603688"/>
            <a:ext cx="532376" cy="1957720"/>
          </a:xfrm>
          <a:prstGeom prst="rightArrow">
            <a:avLst>
              <a:gd name="adj1" fmla="val 69187"/>
              <a:gd name="adj2" fmla="val 71149"/>
            </a:avLst>
          </a:prstGeom>
          <a:solidFill>
            <a:srgbClr val="204E50"/>
          </a:solidFill>
          <a:ln w="12700">
            <a:miter lim="400000"/>
          </a:ln>
        </p:spPr>
        <p:txBody>
          <a:bodyPr vert="vert270"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r>
              <a:rPr lang="fr-FR" sz="1400" dirty="0" smtClean="0"/>
              <a:t>reconfiguration</a:t>
            </a:r>
            <a:endParaRPr sz="1400" dirty="0"/>
          </a:p>
        </p:txBody>
      </p:sp>
      <p:sp>
        <p:nvSpPr>
          <p:cNvPr id="3" name="ZoneTexte 2"/>
          <p:cNvSpPr txBox="1"/>
          <p:nvPr/>
        </p:nvSpPr>
        <p:spPr>
          <a:xfrm>
            <a:off x="144131" y="877392"/>
            <a:ext cx="3761198" cy="15440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1400"/>
              </a:spcBef>
              <a:spcAft>
                <a:spcPts val="0"/>
              </a:spcAft>
              <a:buClrTx/>
              <a:buSzTx/>
              <a:buFontTx/>
              <a:buNone/>
              <a:tabLst/>
            </a:pPr>
            <a:r>
              <a:rPr lang="fr-FR" sz="1800" dirty="0" smtClean="0"/>
              <a:t>EAS</a:t>
            </a:r>
            <a:r>
              <a:rPr kumimoji="0" lang="fr-FR" sz="1800" b="0" i="0" u="none" strike="noStrike" cap="none" spc="28" normalizeH="0" baseline="0" dirty="0" smtClean="0">
                <a:ln>
                  <a:noFill/>
                </a:ln>
                <a:solidFill>
                  <a:srgbClr val="5C5C5C"/>
                </a:solidFill>
                <a:effectLst/>
                <a:uFillTx/>
                <a:sym typeface="Iowan Old Style Italic"/>
              </a:rPr>
              <a:t>D</a:t>
            </a:r>
            <a:r>
              <a:rPr kumimoji="0" lang="fr-FR" sz="1800" b="0" i="0" u="none" strike="noStrike" cap="none" spc="28" normalizeH="0" baseline="0" dirty="0" smtClean="0">
                <a:ln>
                  <a:noFill/>
                </a:ln>
                <a:solidFill>
                  <a:srgbClr val="5C5C5C"/>
                </a:solidFill>
                <a:effectLst/>
                <a:uFillTx/>
                <a:sym typeface="Iowan Old Style Italic"/>
              </a:rPr>
              <a:t>-section éducation </a:t>
            </a:r>
            <a:br>
              <a:rPr kumimoji="0" lang="fr-FR" sz="1800" b="0" i="0" u="none" strike="noStrike" cap="none" spc="28" normalizeH="0" baseline="0" dirty="0" smtClean="0">
                <a:ln>
                  <a:noFill/>
                </a:ln>
                <a:solidFill>
                  <a:srgbClr val="5C5C5C"/>
                </a:solidFill>
                <a:effectLst/>
                <a:uFillTx/>
                <a:sym typeface="Iowan Old Style Italic"/>
              </a:rPr>
            </a:br>
            <a:r>
              <a:rPr kumimoji="0" lang="fr-FR" sz="1800" b="0" i="0" u="none" strike="noStrike" cap="none" spc="28" normalizeH="0" baseline="0" dirty="0" smtClean="0">
                <a:ln>
                  <a:noFill/>
                </a:ln>
                <a:solidFill>
                  <a:srgbClr val="5C5C5C"/>
                </a:solidFill>
                <a:effectLst/>
                <a:uFillTx/>
                <a:sym typeface="Iowan Old Style Italic"/>
              </a:rPr>
              <a:t>(JP. </a:t>
            </a:r>
            <a:r>
              <a:rPr kumimoji="0" lang="fr-FR" sz="1800" b="0" i="0" u="none" strike="noStrike" cap="none" spc="28" normalizeH="0" baseline="0" dirty="0" err="1" smtClean="0">
                <a:ln>
                  <a:noFill/>
                </a:ln>
                <a:solidFill>
                  <a:srgbClr val="5C5C5C"/>
                </a:solidFill>
                <a:effectLst/>
                <a:uFillTx/>
                <a:sym typeface="Iowan Old Style Italic"/>
              </a:rPr>
              <a:t>Assal</a:t>
            </a:r>
            <a:r>
              <a:rPr kumimoji="0" lang="fr-FR" sz="1800" b="0" i="0" u="none" strike="noStrike" cap="none" spc="28" normalizeH="0" baseline="0" dirty="0" smtClean="0">
                <a:ln>
                  <a:noFill/>
                </a:ln>
                <a:solidFill>
                  <a:srgbClr val="5C5C5C"/>
                </a:solidFill>
                <a:effectLst/>
                <a:uFillTx/>
                <a:sym typeface="Iowan Old Style Italic"/>
              </a:rPr>
              <a:t>)</a:t>
            </a:r>
            <a:r>
              <a:rPr kumimoji="0" lang="fr-FR" sz="1800" b="0" i="0" u="none" strike="noStrike" cap="none" spc="28" normalizeH="0" dirty="0" smtClean="0">
                <a:ln>
                  <a:noFill/>
                </a:ln>
                <a:solidFill>
                  <a:srgbClr val="5C5C5C"/>
                </a:solidFill>
                <a:effectLst/>
                <a:uFillTx/>
                <a:sym typeface="Iowan Old Style Italic"/>
              </a:rPr>
              <a:t> </a:t>
            </a:r>
            <a:br>
              <a:rPr kumimoji="0" lang="fr-FR" sz="1800" b="0" i="0" u="none" strike="noStrike" cap="none" spc="28" normalizeH="0" dirty="0" smtClean="0">
                <a:ln>
                  <a:noFill/>
                </a:ln>
                <a:solidFill>
                  <a:srgbClr val="5C5C5C"/>
                </a:solidFill>
                <a:effectLst/>
                <a:uFillTx/>
                <a:sym typeface="Iowan Old Style Italic"/>
              </a:rPr>
            </a:br>
            <a:r>
              <a:rPr kumimoji="0" lang="fr-FR" sz="1800" b="0" i="0" u="none" strike="noStrike" cap="none" spc="28" normalizeH="0" dirty="0" smtClean="0">
                <a:ln>
                  <a:noFill/>
                </a:ln>
                <a:solidFill>
                  <a:srgbClr val="5C5C5C"/>
                </a:solidFill>
                <a:effectLst/>
                <a:uFillTx/>
                <a:sym typeface="Iowan Old Style Italic"/>
              </a:rPr>
              <a:t>e</a:t>
            </a:r>
            <a:r>
              <a:rPr lang="fr-FR" sz="1800" dirty="0" smtClean="0"/>
              <a:t>t l’ALFEDIAM</a:t>
            </a:r>
            <a:endParaRPr kumimoji="0" lang="fr-FR" sz="1800" b="0" i="0" u="none" strike="noStrike" cap="none" spc="28" normalizeH="0" baseline="0" dirty="0" smtClean="0">
              <a:ln>
                <a:noFill/>
              </a:ln>
              <a:solidFill>
                <a:srgbClr val="5C5C5C"/>
              </a:solidFill>
              <a:effectLst/>
              <a:uFillTx/>
              <a:sym typeface="Iowan Old Style Italic"/>
            </a:endParaRPr>
          </a:p>
          <a:p>
            <a:pPr marL="0" marR="0" indent="0" algn="l" defTabSz="584200" rtl="0" fontAlgn="auto" latinLnBrk="0" hangingPunct="0">
              <a:lnSpc>
                <a:spcPct val="100000"/>
              </a:lnSpc>
              <a:spcBef>
                <a:spcPts val="1400"/>
              </a:spcBef>
              <a:spcAft>
                <a:spcPts val="0"/>
              </a:spcAft>
              <a:buClrTx/>
              <a:buSzTx/>
              <a:buFontTx/>
              <a:buNone/>
              <a:tabLst/>
            </a:pPr>
            <a:endParaRPr kumimoji="0" lang="fr-FR" sz="2800" b="0" i="0" u="none" strike="noStrike" cap="none" spc="28" normalizeH="0" baseline="0" dirty="0">
              <a:ln>
                <a:noFill/>
              </a:ln>
              <a:solidFill>
                <a:srgbClr val="5C5C5C"/>
              </a:solidFill>
              <a:effectLst/>
              <a:uFillTx/>
              <a:latin typeface="Iowan Old Style Italic"/>
              <a:ea typeface="Iowan Old Style Italic"/>
              <a:cs typeface="Iowan Old Style Italic"/>
              <a:sym typeface="Iowan Old Style Italic"/>
            </a:endParaRPr>
          </a:p>
        </p:txBody>
      </p:sp>
      <p:sp>
        <p:nvSpPr>
          <p:cNvPr id="2" name="ZoneTexte 1"/>
          <p:cNvSpPr txBox="1"/>
          <p:nvPr/>
        </p:nvSpPr>
        <p:spPr>
          <a:xfrm>
            <a:off x="8167433" y="631172"/>
            <a:ext cx="5016741" cy="1938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1400"/>
              </a:spcBef>
              <a:spcAft>
                <a:spcPts val="0"/>
              </a:spcAft>
              <a:buClrTx/>
              <a:buSzTx/>
              <a:buFontTx/>
              <a:buNone/>
              <a:tabLst/>
            </a:pPr>
            <a:r>
              <a:rPr kumimoji="0" lang="fr-FR" sz="1600" b="1" i="0" u="none" strike="noStrike" cap="none" spc="28" normalizeH="0" baseline="0" dirty="0" smtClean="0">
                <a:ln>
                  <a:noFill/>
                </a:ln>
                <a:solidFill>
                  <a:srgbClr val="204E50"/>
                </a:solidFill>
                <a:effectLst/>
                <a:uFillTx/>
                <a:latin typeface="Iowan Old Style Italic"/>
                <a:ea typeface="Iowan Old Style Italic"/>
                <a:cs typeface="Iowan Old Style Italic"/>
                <a:sym typeface="Iowan Old Style Italic"/>
              </a:rPr>
              <a:t>1990 : </a:t>
            </a:r>
            <a:r>
              <a:rPr kumimoji="0" lang="fr-FR" sz="1600" i="0" u="none" strike="noStrike" cap="none" spc="28" normalizeH="0" baseline="0" dirty="0" smtClean="0">
                <a:ln>
                  <a:noFill/>
                </a:ln>
                <a:solidFill>
                  <a:srgbClr val="204E50"/>
                </a:solidFill>
                <a:effectLst/>
                <a:uFillTx/>
                <a:latin typeface="Iowan Old Style Italic"/>
                <a:ea typeface="Iowan Old Style Italic"/>
                <a:cs typeface="Iowan Old Style Italic"/>
                <a:sym typeface="Iowan Old Style Italic"/>
              </a:rPr>
              <a:t>1</a:t>
            </a:r>
            <a:r>
              <a:rPr kumimoji="0" lang="fr-FR" sz="1600" i="0" u="none" strike="noStrike" cap="none" spc="28" normalizeH="0" baseline="30000" dirty="0" smtClean="0">
                <a:ln>
                  <a:noFill/>
                </a:ln>
                <a:solidFill>
                  <a:srgbClr val="204E50"/>
                </a:solidFill>
                <a:effectLst/>
                <a:uFillTx/>
                <a:latin typeface="Iowan Old Style Italic"/>
                <a:ea typeface="Iowan Old Style Italic"/>
                <a:cs typeface="Iowan Old Style Italic"/>
                <a:sym typeface="Iowan Old Style Italic"/>
              </a:rPr>
              <a:t>er</a:t>
            </a:r>
            <a:r>
              <a:rPr kumimoji="0" lang="fr-FR" sz="1600" i="0" u="none" strike="noStrike" cap="none" spc="28" normalizeH="0" baseline="0" dirty="0" smtClean="0">
                <a:ln>
                  <a:noFill/>
                </a:ln>
                <a:solidFill>
                  <a:srgbClr val="204E50"/>
                </a:solidFill>
                <a:effectLst/>
                <a:uFillTx/>
                <a:latin typeface="Iowan Old Style Italic"/>
                <a:ea typeface="Iowan Old Style Italic"/>
                <a:cs typeface="Iowan Old Style Italic"/>
                <a:sym typeface="Iowan Old Style Italic"/>
              </a:rPr>
              <a:t> numéro revue Diabète éducation</a:t>
            </a:r>
            <a:br>
              <a:rPr kumimoji="0" lang="fr-FR" sz="1600" i="0" u="none" strike="noStrike" cap="none" spc="28" normalizeH="0" baseline="0" dirty="0" smtClean="0">
                <a:ln>
                  <a:noFill/>
                </a:ln>
                <a:solidFill>
                  <a:srgbClr val="204E50"/>
                </a:solidFill>
                <a:effectLst/>
                <a:uFillTx/>
                <a:latin typeface="Iowan Old Style Italic"/>
                <a:ea typeface="Iowan Old Style Italic"/>
                <a:cs typeface="Iowan Old Style Italic"/>
                <a:sym typeface="Iowan Old Style Italic"/>
              </a:rPr>
            </a:br>
            <a:r>
              <a:rPr kumimoji="0" lang="fr-FR" sz="1600" b="1" i="0" u="none" strike="noStrike" cap="none" spc="28" normalizeH="0" baseline="0" dirty="0" smtClean="0">
                <a:ln>
                  <a:noFill/>
                </a:ln>
                <a:solidFill>
                  <a:srgbClr val="204E50"/>
                </a:solidFill>
                <a:effectLst/>
                <a:uFillTx/>
                <a:latin typeface="Iowan Old Style Italic"/>
                <a:ea typeface="Iowan Old Style Italic"/>
                <a:cs typeface="Iowan Old Style Italic"/>
                <a:sym typeface="Iowan Old Style Italic"/>
              </a:rPr>
              <a:t/>
            </a:r>
            <a:br>
              <a:rPr kumimoji="0" lang="fr-FR" sz="1600" b="1" i="0" u="none" strike="noStrike" cap="none" spc="28" normalizeH="0" baseline="0" dirty="0" smtClean="0">
                <a:ln>
                  <a:noFill/>
                </a:ln>
                <a:solidFill>
                  <a:srgbClr val="204E50"/>
                </a:solidFill>
                <a:effectLst/>
                <a:uFillTx/>
                <a:latin typeface="Iowan Old Style Italic"/>
                <a:ea typeface="Iowan Old Style Italic"/>
                <a:cs typeface="Iowan Old Style Italic"/>
                <a:sym typeface="Iowan Old Style Italic"/>
              </a:rPr>
            </a:br>
            <a:r>
              <a:rPr kumimoji="0" lang="fr-FR" sz="1600" b="1" i="0" u="none" strike="noStrike" cap="none" spc="28" normalizeH="0" baseline="0" dirty="0" smtClean="0">
                <a:ln>
                  <a:noFill/>
                </a:ln>
                <a:solidFill>
                  <a:srgbClr val="204E50"/>
                </a:solidFill>
                <a:effectLst/>
                <a:uFillTx/>
                <a:latin typeface="Iowan Old Style Italic"/>
                <a:ea typeface="Iowan Old Style Italic"/>
                <a:cs typeface="Iowan Old Style Italic"/>
                <a:sym typeface="Iowan Old Style Italic"/>
              </a:rPr>
              <a:t>1992</a:t>
            </a:r>
            <a:r>
              <a:rPr kumimoji="0" lang="fr-FR" sz="1600" b="0" i="0" u="none" strike="noStrike" cap="none" spc="28" normalizeH="0" baseline="0" dirty="0" smtClean="0">
                <a:ln>
                  <a:noFill/>
                </a:ln>
                <a:solidFill>
                  <a:srgbClr val="204E50"/>
                </a:solidFill>
                <a:effectLst/>
                <a:uFillTx/>
                <a:latin typeface="Iowan Old Style Italic"/>
                <a:ea typeface="Iowan Old Style Italic"/>
                <a:cs typeface="Iowan Old Style Italic"/>
                <a:sym typeface="Iowan Old Style Italic"/>
              </a:rPr>
              <a:t> : mise en place d’une formation de formateurs</a:t>
            </a:r>
            <a:br>
              <a:rPr kumimoji="0" lang="fr-FR" sz="1600" b="0" i="0" u="none" strike="noStrike" cap="none" spc="28" normalizeH="0" baseline="0" dirty="0" smtClean="0">
                <a:ln>
                  <a:noFill/>
                </a:ln>
                <a:solidFill>
                  <a:srgbClr val="204E50"/>
                </a:solidFill>
                <a:effectLst/>
                <a:uFillTx/>
                <a:latin typeface="Iowan Old Style Italic"/>
                <a:ea typeface="Iowan Old Style Italic"/>
                <a:cs typeface="Iowan Old Style Italic"/>
                <a:sym typeface="Iowan Old Style Italic"/>
              </a:rPr>
            </a:br>
            <a:r>
              <a:rPr lang="fr-FR" sz="1600" dirty="0">
                <a:solidFill>
                  <a:srgbClr val="204E50"/>
                </a:solidFill>
              </a:rPr>
              <a:t>p</a:t>
            </a:r>
            <a:r>
              <a:rPr lang="fr-FR" sz="1600" dirty="0" smtClean="0">
                <a:solidFill>
                  <a:srgbClr val="204E50"/>
                </a:solidFill>
              </a:rPr>
              <a:t>ar Judith </a:t>
            </a:r>
            <a:r>
              <a:rPr lang="fr-FR" sz="1600" dirty="0" err="1" smtClean="0">
                <a:solidFill>
                  <a:srgbClr val="204E50"/>
                </a:solidFill>
              </a:rPr>
              <a:t>Chwalow</a:t>
            </a:r>
            <a:endParaRPr lang="fr-FR" sz="1600" dirty="0" smtClean="0">
              <a:solidFill>
                <a:srgbClr val="204E50"/>
              </a:solidFill>
            </a:endParaRPr>
          </a:p>
          <a:p>
            <a:pPr marL="0" marR="0" indent="0" algn="l" defTabSz="584200" rtl="0" fontAlgn="auto" latinLnBrk="0" hangingPunct="0">
              <a:lnSpc>
                <a:spcPct val="100000"/>
              </a:lnSpc>
              <a:spcBef>
                <a:spcPts val="1400"/>
              </a:spcBef>
              <a:spcAft>
                <a:spcPts val="0"/>
              </a:spcAft>
              <a:buClrTx/>
              <a:buSzTx/>
              <a:buFontTx/>
              <a:buNone/>
              <a:tabLst/>
            </a:pPr>
            <a:r>
              <a:rPr kumimoji="0" lang="fr-FR" sz="1600" b="0" i="0" u="none" strike="noStrike" cap="none" spc="28" normalizeH="0" baseline="0" dirty="0" smtClean="0">
                <a:ln>
                  <a:noFill/>
                </a:ln>
                <a:solidFill>
                  <a:srgbClr val="204E50"/>
                </a:solidFill>
                <a:effectLst/>
                <a:uFillTx/>
                <a:sym typeface="Iowan Old Style Italic"/>
              </a:rPr>
              <a:t>Création de 5 groupes régionaux (seront 15 en 2002)</a:t>
            </a:r>
          </a:p>
          <a:p>
            <a:pPr marL="0" marR="0" indent="0" algn="l" defTabSz="584200" rtl="0" fontAlgn="auto" latinLnBrk="0" hangingPunct="0">
              <a:lnSpc>
                <a:spcPct val="100000"/>
              </a:lnSpc>
              <a:spcBef>
                <a:spcPts val="1400"/>
              </a:spcBef>
              <a:spcAft>
                <a:spcPts val="0"/>
              </a:spcAft>
              <a:buClrTx/>
              <a:buSzTx/>
              <a:buFontTx/>
              <a:buNone/>
              <a:tabLst/>
            </a:pPr>
            <a:r>
              <a:rPr lang="fr-FR" sz="1600" b="1" dirty="0" smtClean="0">
                <a:solidFill>
                  <a:srgbClr val="204E50"/>
                </a:solidFill>
              </a:rPr>
              <a:t>1995</a:t>
            </a:r>
            <a:r>
              <a:rPr lang="fr-FR" sz="1600" dirty="0" smtClean="0">
                <a:solidFill>
                  <a:srgbClr val="204E50"/>
                </a:solidFill>
              </a:rPr>
              <a:t> : mise en place d’un colloque / méthodes et pratiques</a:t>
            </a:r>
          </a:p>
        </p:txBody>
      </p:sp>
      <p:sp>
        <p:nvSpPr>
          <p:cNvPr id="9" name="ZoneTexte 8"/>
          <p:cNvSpPr txBox="1"/>
          <p:nvPr/>
        </p:nvSpPr>
        <p:spPr>
          <a:xfrm>
            <a:off x="8061089" y="2681498"/>
            <a:ext cx="4582614"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1400"/>
              </a:spcBef>
              <a:spcAft>
                <a:spcPts val="0"/>
              </a:spcAft>
              <a:buClrTx/>
              <a:buSzTx/>
              <a:buFontTx/>
              <a:buNone/>
              <a:tabLst/>
            </a:pPr>
            <a:r>
              <a:rPr kumimoji="0" lang="fr-FR" sz="1800" b="0" i="0" u="none" strike="noStrike" cap="none" spc="28" normalizeH="0" baseline="0" dirty="0" smtClean="0">
                <a:ln>
                  <a:noFill/>
                </a:ln>
                <a:solidFill>
                  <a:srgbClr val="5C5C5C"/>
                </a:solidFill>
                <a:effectLst/>
                <a:uFillTx/>
                <a:latin typeface="Iowan Old Style Italic"/>
                <a:ea typeface="Iowan Old Style Italic"/>
                <a:cs typeface="Iowan Old Style Italic"/>
                <a:sym typeface="Iowan Old Style Italic"/>
              </a:rPr>
              <a:t>«</a:t>
            </a:r>
            <a:r>
              <a:rPr kumimoji="0" lang="fr-FR" sz="1600" b="0" i="0" u="none" strike="noStrike" cap="none" spc="28" normalizeH="0" baseline="0" dirty="0" smtClean="0">
                <a:ln>
                  <a:noFill/>
                </a:ln>
                <a:solidFill>
                  <a:srgbClr val="5C5C5C"/>
                </a:solidFill>
                <a:effectLst/>
                <a:uFillTx/>
                <a:latin typeface="Iowan Old Style Italic"/>
                <a:ea typeface="Iowan Old Style Italic"/>
                <a:cs typeface="Iowan Old Style Italic"/>
                <a:sym typeface="Iowan Old Style Italic"/>
              </a:rPr>
              <a:t> Il y avait un conflit avec le président de l’</a:t>
            </a:r>
            <a:r>
              <a:rPr kumimoji="0" lang="fr-FR" sz="1600" b="0" i="0" u="none" strike="noStrike" cap="none" spc="28" normalizeH="0" baseline="0" dirty="0" err="1" smtClean="0">
                <a:ln>
                  <a:noFill/>
                </a:ln>
                <a:solidFill>
                  <a:srgbClr val="5C5C5C"/>
                </a:solidFill>
                <a:effectLst/>
                <a:uFillTx/>
                <a:latin typeface="Iowan Old Style Italic"/>
                <a:ea typeface="Iowan Old Style Italic"/>
                <a:cs typeface="Iowan Old Style Italic"/>
                <a:sym typeface="Iowan Old Style Italic"/>
              </a:rPr>
              <a:t>Alfédiam</a:t>
            </a:r>
            <a:r>
              <a:rPr kumimoji="0" lang="fr-FR" sz="1600" b="0" i="0" u="none" strike="noStrike" cap="none" spc="28" normalizeH="0" baseline="0" dirty="0" smtClean="0">
                <a:ln>
                  <a:noFill/>
                </a:ln>
                <a:solidFill>
                  <a:srgbClr val="5C5C5C"/>
                </a:solidFill>
                <a:effectLst/>
                <a:uFillTx/>
                <a:latin typeface="Iowan Old Style Italic"/>
                <a:ea typeface="Iowan Old Style Italic"/>
                <a:cs typeface="Iowan Old Style Italic"/>
                <a:sym typeface="Iowan Old Style Italic"/>
              </a:rPr>
              <a:t/>
            </a:r>
            <a:br>
              <a:rPr kumimoji="0" lang="fr-FR" sz="1600" b="0" i="0" u="none" strike="noStrike" cap="none" spc="28" normalizeH="0" baseline="0" dirty="0" smtClean="0">
                <a:ln>
                  <a:noFill/>
                </a:ln>
                <a:solidFill>
                  <a:srgbClr val="5C5C5C"/>
                </a:solidFill>
                <a:effectLst/>
                <a:uFillTx/>
                <a:latin typeface="Iowan Old Style Italic"/>
                <a:ea typeface="Iowan Old Style Italic"/>
                <a:cs typeface="Iowan Old Style Italic"/>
                <a:sym typeface="Iowan Old Style Italic"/>
              </a:rPr>
            </a:br>
            <a:r>
              <a:rPr kumimoji="0" lang="fr-FR" sz="1600" b="0" i="0" u="none" strike="noStrike" cap="none" spc="28" normalizeH="0" baseline="0" dirty="0" smtClean="0">
                <a:ln>
                  <a:noFill/>
                </a:ln>
                <a:solidFill>
                  <a:srgbClr val="5C5C5C"/>
                </a:solidFill>
                <a:effectLst/>
                <a:uFillTx/>
                <a:latin typeface="Iowan Old Style Italic"/>
                <a:ea typeface="Iowan Old Style Italic"/>
                <a:cs typeface="Iowan Old Style Italic"/>
                <a:sym typeface="Iowan Old Style Italic"/>
              </a:rPr>
              <a:t>médicale qui voulait annexer le groupe 10 ans après</a:t>
            </a:r>
            <a:br>
              <a:rPr kumimoji="0" lang="fr-FR" sz="1600" b="0" i="0" u="none" strike="noStrike" cap="none" spc="28" normalizeH="0" baseline="0" dirty="0" smtClean="0">
                <a:ln>
                  <a:noFill/>
                </a:ln>
                <a:solidFill>
                  <a:srgbClr val="5C5C5C"/>
                </a:solidFill>
                <a:effectLst/>
                <a:uFillTx/>
                <a:latin typeface="Iowan Old Style Italic"/>
                <a:ea typeface="Iowan Old Style Italic"/>
                <a:cs typeface="Iowan Old Style Italic"/>
                <a:sym typeface="Iowan Old Style Italic"/>
              </a:rPr>
            </a:br>
            <a:r>
              <a:rPr kumimoji="0" lang="fr-FR" sz="1600" b="0" i="0" u="none" strike="noStrike" cap="none" spc="28" normalizeH="0" baseline="0" dirty="0" smtClean="0">
                <a:ln>
                  <a:noFill/>
                </a:ln>
                <a:solidFill>
                  <a:srgbClr val="5C5C5C"/>
                </a:solidFill>
                <a:effectLst/>
                <a:uFillTx/>
                <a:latin typeface="Iowan Old Style Italic"/>
                <a:ea typeface="Iowan Old Style Italic"/>
                <a:cs typeface="Iowan Old Style Italic"/>
                <a:sym typeface="Iowan Old Style Italic"/>
              </a:rPr>
              <a:t>sa</a:t>
            </a:r>
            <a:r>
              <a:rPr kumimoji="0" lang="fr-FR" sz="1600" b="0" i="0" u="none" strike="noStrike" cap="none" spc="28" normalizeH="0" dirty="0" smtClean="0">
                <a:ln>
                  <a:noFill/>
                </a:ln>
                <a:solidFill>
                  <a:srgbClr val="5C5C5C"/>
                </a:solidFill>
                <a:effectLst/>
                <a:uFillTx/>
                <a:latin typeface="Iowan Old Style Italic"/>
                <a:ea typeface="Iowan Old Style Italic"/>
                <a:cs typeface="Iowan Old Style Italic"/>
                <a:sym typeface="Iowan Old Style Italic"/>
              </a:rPr>
              <a:t> création et qui ne voulait prendre que les médecins.</a:t>
            </a:r>
            <a:br>
              <a:rPr kumimoji="0" lang="fr-FR" sz="1600" b="0" i="0" u="none" strike="noStrike" cap="none" spc="28" normalizeH="0" dirty="0" smtClean="0">
                <a:ln>
                  <a:noFill/>
                </a:ln>
                <a:solidFill>
                  <a:srgbClr val="5C5C5C"/>
                </a:solidFill>
                <a:effectLst/>
                <a:uFillTx/>
                <a:latin typeface="Iowan Old Style Italic"/>
                <a:ea typeface="Iowan Old Style Italic"/>
                <a:cs typeface="Iowan Old Style Italic"/>
                <a:sym typeface="Iowan Old Style Italic"/>
              </a:rPr>
            </a:br>
            <a:r>
              <a:rPr kumimoji="0" lang="fr-FR" sz="1600" b="0" i="0" u="none" strike="noStrike" cap="none" spc="28" normalizeH="0" dirty="0" smtClean="0">
                <a:ln>
                  <a:noFill/>
                </a:ln>
                <a:solidFill>
                  <a:srgbClr val="5C5C5C"/>
                </a:solidFill>
                <a:effectLst/>
                <a:uFillTx/>
                <a:latin typeface="Iowan Old Style Italic"/>
                <a:ea typeface="Iowan Old Style Italic"/>
                <a:cs typeface="Iowan Old Style Italic"/>
                <a:sym typeface="Iowan Old Style Italic"/>
              </a:rPr>
              <a:t> Nous sommes multidisciplinaires alors on a refusé »</a:t>
            </a:r>
            <a:endParaRPr kumimoji="0" lang="fr-FR" sz="1600" b="0" i="0" u="none" strike="noStrike" cap="none" spc="28" normalizeH="0" baseline="0" dirty="0">
              <a:ln>
                <a:noFill/>
              </a:ln>
              <a:solidFill>
                <a:srgbClr val="5C5C5C"/>
              </a:solidFill>
              <a:effectLst/>
              <a:uFillTx/>
              <a:latin typeface="Iowan Old Style Italic"/>
              <a:ea typeface="Iowan Old Style Italic"/>
              <a:cs typeface="Iowan Old Style Italic"/>
              <a:sym typeface="Iowan Old Style Italic"/>
            </a:endParaRPr>
          </a:p>
        </p:txBody>
      </p:sp>
      <p:sp>
        <p:nvSpPr>
          <p:cNvPr id="10" name="Bulle rectangulaire 9"/>
          <p:cNvSpPr/>
          <p:nvPr/>
        </p:nvSpPr>
        <p:spPr>
          <a:xfrm>
            <a:off x="8373864" y="2603500"/>
            <a:ext cx="45719" cy="56432"/>
          </a:xfrm>
          <a:prstGeom prst="wedgeRectCallout">
            <a:avLst/>
          </a:prstGeom>
          <a:solidFill>
            <a:schemeClr val="accent1">
              <a:hueOff val="-522454"/>
              <a:satOff val="1153"/>
              <a:lumOff val="13444"/>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FFFFFF"/>
              </a:solidFill>
              <a:effectLst/>
              <a:uFillTx/>
              <a:latin typeface="DIN Alternate"/>
              <a:ea typeface="DIN Alternate"/>
              <a:cs typeface="DIN Alternate"/>
              <a:sym typeface="DIN Alternate"/>
            </a:endParaRPr>
          </a:p>
        </p:txBody>
      </p:sp>
      <p:sp>
        <p:nvSpPr>
          <p:cNvPr id="11" name="ZoneTexte 10"/>
          <p:cNvSpPr txBox="1"/>
          <p:nvPr/>
        </p:nvSpPr>
        <p:spPr>
          <a:xfrm>
            <a:off x="8167433" y="3869287"/>
            <a:ext cx="4678340" cy="18723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1400"/>
              </a:spcBef>
              <a:spcAft>
                <a:spcPts val="0"/>
              </a:spcAft>
              <a:buClrTx/>
              <a:buSzTx/>
              <a:buFontTx/>
              <a:buNone/>
              <a:tabLst/>
            </a:pPr>
            <a:r>
              <a:rPr kumimoji="0" lang="fr-FR" sz="1600" b="0" i="0" u="none" strike="noStrike" cap="none" spc="28" normalizeH="0" baseline="0" dirty="0" smtClean="0">
                <a:ln>
                  <a:noFill/>
                </a:ln>
                <a:solidFill>
                  <a:srgbClr val="5C5C5C"/>
                </a:solidFill>
                <a:effectLst/>
                <a:uFillTx/>
                <a:latin typeface="Iowan Old Style Italic"/>
                <a:ea typeface="Iowan Old Style Italic"/>
                <a:cs typeface="Iowan Old Style Italic"/>
                <a:sym typeface="Iowan Old Style Italic"/>
              </a:rPr>
              <a:t>Disparition groupes régionaux </a:t>
            </a:r>
          </a:p>
          <a:p>
            <a:pPr marL="0" marR="0" indent="0" algn="l" defTabSz="584200" rtl="0" fontAlgn="auto" latinLnBrk="0" hangingPunct="0">
              <a:lnSpc>
                <a:spcPct val="100000"/>
              </a:lnSpc>
              <a:spcBef>
                <a:spcPts val="1400"/>
              </a:spcBef>
              <a:spcAft>
                <a:spcPts val="0"/>
              </a:spcAft>
              <a:buClrTx/>
              <a:buSzTx/>
              <a:buFontTx/>
              <a:buNone/>
              <a:tabLst/>
            </a:pPr>
            <a:r>
              <a:rPr lang="fr-FR" sz="1600" dirty="0" smtClean="0"/>
              <a:t>Nécessité de professionnaliser l’association (président)</a:t>
            </a:r>
          </a:p>
          <a:p>
            <a:pPr marL="0" marR="0" indent="0" algn="l" defTabSz="584200" rtl="0" fontAlgn="auto" latinLnBrk="0" hangingPunct="0">
              <a:lnSpc>
                <a:spcPct val="100000"/>
              </a:lnSpc>
              <a:spcBef>
                <a:spcPts val="1400"/>
              </a:spcBef>
              <a:spcAft>
                <a:spcPts val="0"/>
              </a:spcAft>
              <a:buClrTx/>
              <a:buSzTx/>
              <a:buFontTx/>
              <a:buNone/>
              <a:tabLst/>
            </a:pPr>
            <a:r>
              <a:rPr kumimoji="0" lang="fr-FR" sz="1600" b="1" i="0" u="none" strike="noStrike" cap="none" spc="28" normalizeH="0" baseline="0" dirty="0" smtClean="0">
                <a:ln>
                  <a:noFill/>
                </a:ln>
                <a:solidFill>
                  <a:srgbClr val="5C5C5C"/>
                </a:solidFill>
                <a:effectLst/>
                <a:uFillTx/>
                <a:latin typeface="Iowan Old Style Italic"/>
                <a:ea typeface="Iowan Old Style Italic"/>
                <a:cs typeface="Iowan Old Style Italic"/>
                <a:sym typeface="Iowan Old Style Italic"/>
              </a:rPr>
              <a:t>2006</a:t>
            </a:r>
            <a:r>
              <a:rPr kumimoji="0" lang="fr-FR" sz="1600" b="0" i="0" u="none" strike="noStrike" cap="none" spc="28" normalizeH="0" baseline="0" dirty="0" smtClean="0">
                <a:ln>
                  <a:noFill/>
                </a:ln>
                <a:solidFill>
                  <a:srgbClr val="5C5C5C"/>
                </a:solidFill>
                <a:effectLst/>
                <a:uFillTx/>
                <a:latin typeface="Iowan Old Style Italic"/>
                <a:ea typeface="Iowan Old Style Italic"/>
                <a:cs typeface="Iowan Old Style Italic"/>
                <a:sym typeface="Iowan Old Style Italic"/>
              </a:rPr>
              <a:t> : départ de Judith </a:t>
            </a:r>
            <a:r>
              <a:rPr kumimoji="0" lang="fr-FR" sz="1600" b="0" i="0" u="none" strike="noStrike" cap="none" spc="28" normalizeH="0" baseline="0" dirty="0" err="1" smtClean="0">
                <a:ln>
                  <a:noFill/>
                </a:ln>
                <a:solidFill>
                  <a:srgbClr val="5C5C5C"/>
                </a:solidFill>
                <a:effectLst/>
                <a:uFillTx/>
                <a:latin typeface="Iowan Old Style Italic"/>
                <a:ea typeface="Iowan Old Style Italic"/>
                <a:cs typeface="Iowan Old Style Italic"/>
                <a:sym typeface="Iowan Old Style Italic"/>
              </a:rPr>
              <a:t>Chwalow</a:t>
            </a:r>
            <a:endParaRPr kumimoji="0" lang="fr-FR" sz="1600" b="0" i="0" u="none" strike="noStrike" cap="none" spc="28" normalizeH="0" baseline="0" dirty="0" smtClean="0">
              <a:ln>
                <a:noFill/>
              </a:ln>
              <a:solidFill>
                <a:srgbClr val="5C5C5C"/>
              </a:solidFill>
              <a:effectLst/>
              <a:uFillTx/>
              <a:latin typeface="Iowan Old Style Italic"/>
              <a:ea typeface="Iowan Old Style Italic"/>
              <a:cs typeface="Iowan Old Style Italic"/>
              <a:sym typeface="Iowan Old Style Italic"/>
            </a:endParaRPr>
          </a:p>
          <a:p>
            <a:pPr marL="0" marR="0" indent="0" algn="l" defTabSz="584200" rtl="0" fontAlgn="auto" latinLnBrk="0" hangingPunct="0">
              <a:lnSpc>
                <a:spcPct val="100000"/>
              </a:lnSpc>
              <a:spcBef>
                <a:spcPts val="1400"/>
              </a:spcBef>
              <a:spcAft>
                <a:spcPts val="0"/>
              </a:spcAft>
              <a:buClrTx/>
              <a:buSzTx/>
              <a:buFontTx/>
              <a:buNone/>
              <a:tabLst/>
            </a:pPr>
            <a:r>
              <a:rPr lang="fr-FR" sz="1600" b="1" dirty="0" smtClean="0"/>
              <a:t>2009</a:t>
            </a:r>
            <a:r>
              <a:rPr lang="fr-FR" sz="1600" dirty="0" smtClean="0"/>
              <a:t> : recrutement de Brigitte </a:t>
            </a:r>
            <a:r>
              <a:rPr lang="fr-FR" sz="1600" dirty="0" err="1" smtClean="0"/>
              <a:t>Sandrin</a:t>
            </a:r>
            <a:r>
              <a:rPr lang="fr-FR" sz="1600" dirty="0" smtClean="0"/>
              <a:t> </a:t>
            </a:r>
            <a:br>
              <a:rPr lang="fr-FR" sz="1600" dirty="0" smtClean="0"/>
            </a:br>
            <a:r>
              <a:rPr lang="fr-FR" sz="1600" dirty="0" smtClean="0"/>
              <a:t>en tant que Directrice de la formation</a:t>
            </a:r>
            <a:endParaRPr kumimoji="0" lang="fr-FR" sz="1600" b="0" i="0" u="none" strike="noStrike" cap="none" spc="28" normalizeH="0" baseline="0" dirty="0">
              <a:ln>
                <a:noFill/>
              </a:ln>
              <a:solidFill>
                <a:srgbClr val="5C5C5C"/>
              </a:solidFill>
              <a:effectLst/>
              <a:uFillTx/>
              <a:latin typeface="Iowan Old Style Italic"/>
              <a:ea typeface="Iowan Old Style Italic"/>
              <a:cs typeface="Iowan Old Style Italic"/>
              <a:sym typeface="Iowan Old Style Italic"/>
            </a:endParaRPr>
          </a:p>
        </p:txBody>
      </p:sp>
      <p:sp>
        <p:nvSpPr>
          <p:cNvPr id="12" name="ZoneTexte 11"/>
          <p:cNvSpPr txBox="1"/>
          <p:nvPr/>
        </p:nvSpPr>
        <p:spPr>
          <a:xfrm>
            <a:off x="0" y="2479655"/>
            <a:ext cx="3807515" cy="12054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fr-FR" sz="1600" b="1" dirty="0">
                <a:solidFill>
                  <a:srgbClr val="204E50"/>
                </a:solidFill>
              </a:rPr>
              <a:t>1998</a:t>
            </a:r>
            <a:r>
              <a:rPr lang="fr-FR" sz="1600" dirty="0">
                <a:solidFill>
                  <a:srgbClr val="204E50"/>
                </a:solidFill>
              </a:rPr>
              <a:t> : recommandations de l’OMS-Europe</a:t>
            </a:r>
            <a:br>
              <a:rPr lang="fr-FR" sz="1600" dirty="0">
                <a:solidFill>
                  <a:srgbClr val="204E50"/>
                </a:solidFill>
              </a:rPr>
            </a:br>
            <a:r>
              <a:rPr lang="fr-FR" sz="1600" dirty="0">
                <a:solidFill>
                  <a:srgbClr val="204E50"/>
                </a:solidFill>
              </a:rPr>
              <a:t>ETP objectif prioritaire DGS</a:t>
            </a:r>
          </a:p>
          <a:p>
            <a:pPr marL="0" marR="0" indent="0" algn="l" defTabSz="584200" rtl="0" fontAlgn="auto" latinLnBrk="0" hangingPunct="0">
              <a:lnSpc>
                <a:spcPct val="100000"/>
              </a:lnSpc>
              <a:spcBef>
                <a:spcPts val="1400"/>
              </a:spcBef>
              <a:spcAft>
                <a:spcPts val="0"/>
              </a:spcAft>
              <a:buClrTx/>
              <a:buSzTx/>
              <a:buFontTx/>
              <a:buNone/>
              <a:tabLst/>
            </a:pPr>
            <a:endParaRPr kumimoji="0" lang="fr-FR" sz="2800" b="0" i="0" u="none" strike="noStrike" cap="none" spc="28" normalizeH="0" baseline="0" dirty="0">
              <a:ln>
                <a:noFill/>
              </a:ln>
              <a:solidFill>
                <a:srgbClr val="5C5C5C"/>
              </a:solidFill>
              <a:effectLst/>
              <a:uFillTx/>
              <a:latin typeface="Iowan Old Style Italic"/>
              <a:ea typeface="Iowan Old Style Italic"/>
              <a:cs typeface="Iowan Old Style Italic"/>
              <a:sym typeface="Iowan Old Style Italic"/>
            </a:endParaRPr>
          </a:p>
        </p:txBody>
      </p:sp>
      <p:sp>
        <p:nvSpPr>
          <p:cNvPr id="13" name="ZoneTexte 12"/>
          <p:cNvSpPr txBox="1"/>
          <p:nvPr/>
        </p:nvSpPr>
        <p:spPr>
          <a:xfrm>
            <a:off x="165411" y="5567187"/>
            <a:ext cx="1629184"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1400"/>
              </a:spcBef>
              <a:spcAft>
                <a:spcPts val="0"/>
              </a:spcAft>
              <a:buClrTx/>
              <a:buSzTx/>
              <a:buFontTx/>
              <a:buNone/>
              <a:tabLst/>
            </a:pPr>
            <a:r>
              <a:rPr kumimoji="0" lang="fr-FR" sz="1600" b="1" i="0" u="none" strike="noStrike" cap="none" spc="28" normalizeH="0" baseline="0" dirty="0" smtClean="0">
                <a:ln>
                  <a:noFill/>
                </a:ln>
                <a:solidFill>
                  <a:srgbClr val="5C5C5C"/>
                </a:solidFill>
                <a:effectLst/>
                <a:uFillTx/>
                <a:latin typeface="Iowan Old Style Italic"/>
                <a:ea typeface="Iowan Old Style Italic"/>
                <a:cs typeface="Iowan Old Style Italic"/>
                <a:sym typeface="Iowan Old Style Italic"/>
              </a:rPr>
              <a:t>2009</a:t>
            </a:r>
            <a:r>
              <a:rPr kumimoji="0" lang="fr-FR" sz="1600" b="0" i="0" u="none" strike="noStrike" cap="none" spc="28" normalizeH="0" baseline="0" dirty="0" smtClean="0">
                <a:ln>
                  <a:noFill/>
                </a:ln>
                <a:solidFill>
                  <a:srgbClr val="5C5C5C"/>
                </a:solidFill>
                <a:effectLst/>
                <a:uFillTx/>
                <a:latin typeface="Iowan Old Style Italic"/>
                <a:ea typeface="Iowan Old Style Italic"/>
                <a:cs typeface="Iowan Old Style Italic"/>
                <a:sym typeface="Iowan Old Style Italic"/>
              </a:rPr>
              <a:t> : Loi HPST</a:t>
            </a:r>
            <a:endParaRPr kumimoji="0" lang="fr-FR" sz="1600" b="0" i="0" u="none" strike="noStrike" cap="none" spc="28" normalizeH="0" baseline="0" dirty="0">
              <a:ln>
                <a:noFill/>
              </a:ln>
              <a:solidFill>
                <a:srgbClr val="5C5C5C"/>
              </a:solidFill>
              <a:effectLst/>
              <a:uFillTx/>
              <a:latin typeface="Iowan Old Style Italic"/>
              <a:ea typeface="Iowan Old Style Italic"/>
              <a:cs typeface="Iowan Old Style Italic"/>
              <a:sym typeface="Iowan Old Style Italic"/>
            </a:endParaRPr>
          </a:p>
        </p:txBody>
      </p:sp>
      <p:sp>
        <p:nvSpPr>
          <p:cNvPr id="14" name="ZoneTexte 13"/>
          <p:cNvSpPr txBox="1"/>
          <p:nvPr/>
        </p:nvSpPr>
        <p:spPr>
          <a:xfrm>
            <a:off x="8796270" y="5952119"/>
            <a:ext cx="3607022"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1400"/>
              </a:spcBef>
              <a:spcAft>
                <a:spcPts val="0"/>
              </a:spcAft>
              <a:buClrTx/>
              <a:buSzTx/>
              <a:buFontTx/>
              <a:buNone/>
              <a:tabLst/>
            </a:pPr>
            <a:r>
              <a:rPr lang="fr-FR" sz="1600" dirty="0" smtClean="0"/>
              <a:t>« O</a:t>
            </a:r>
            <a:r>
              <a:rPr kumimoji="0" lang="fr-FR" sz="1600" b="0" i="0" u="none" strike="noStrike" cap="none" spc="28" normalizeH="0" baseline="0" dirty="0" smtClean="0">
                <a:ln>
                  <a:noFill/>
                </a:ln>
                <a:solidFill>
                  <a:srgbClr val="5C5C5C"/>
                </a:solidFill>
                <a:effectLst/>
                <a:uFillTx/>
                <a:sym typeface="Iowan Old Style Italic"/>
              </a:rPr>
              <a:t>n avait l’objectif de ne plus s’adresser</a:t>
            </a:r>
            <a:br>
              <a:rPr kumimoji="0" lang="fr-FR" sz="1600" b="0" i="0" u="none" strike="noStrike" cap="none" spc="28" normalizeH="0" baseline="0" dirty="0" smtClean="0">
                <a:ln>
                  <a:noFill/>
                </a:ln>
                <a:solidFill>
                  <a:srgbClr val="5C5C5C"/>
                </a:solidFill>
                <a:effectLst/>
                <a:uFillTx/>
                <a:sym typeface="Iowan Old Style Italic"/>
              </a:rPr>
            </a:br>
            <a:r>
              <a:rPr kumimoji="0" lang="fr-FR" sz="1600" b="0" i="0" u="none" strike="noStrike" cap="none" spc="28" normalizeH="0" baseline="0" dirty="0" smtClean="0">
                <a:ln>
                  <a:noFill/>
                </a:ln>
                <a:solidFill>
                  <a:srgbClr val="5C5C5C"/>
                </a:solidFill>
                <a:effectLst/>
                <a:uFillTx/>
                <a:sym typeface="Iowan Old Style Italic"/>
              </a:rPr>
              <a:t> seulement à une maladie et de devenir</a:t>
            </a:r>
            <a:br>
              <a:rPr kumimoji="0" lang="fr-FR" sz="1600" b="0" i="0" u="none" strike="noStrike" cap="none" spc="28" normalizeH="0" baseline="0" dirty="0" smtClean="0">
                <a:ln>
                  <a:noFill/>
                </a:ln>
                <a:solidFill>
                  <a:srgbClr val="5C5C5C"/>
                </a:solidFill>
                <a:effectLst/>
                <a:uFillTx/>
                <a:sym typeface="Iowan Old Style Italic"/>
              </a:rPr>
            </a:br>
            <a:r>
              <a:rPr kumimoji="0" lang="fr-FR" sz="1600" b="0" i="0" u="none" strike="noStrike" cap="none" spc="28" normalizeH="0" baseline="0" dirty="0" smtClean="0">
                <a:ln>
                  <a:noFill/>
                </a:ln>
                <a:solidFill>
                  <a:srgbClr val="5C5C5C"/>
                </a:solidFill>
                <a:effectLst/>
                <a:uFillTx/>
                <a:sym typeface="Iowan Old Style Italic"/>
              </a:rPr>
              <a:t> une association représentative </a:t>
            </a:r>
            <a:br>
              <a:rPr kumimoji="0" lang="fr-FR" sz="1600" b="0" i="0" u="none" strike="noStrike" cap="none" spc="28" normalizeH="0" baseline="0" dirty="0" smtClean="0">
                <a:ln>
                  <a:noFill/>
                </a:ln>
                <a:solidFill>
                  <a:srgbClr val="5C5C5C"/>
                </a:solidFill>
                <a:effectLst/>
                <a:uFillTx/>
                <a:sym typeface="Iowan Old Style Italic"/>
              </a:rPr>
            </a:br>
            <a:r>
              <a:rPr kumimoji="0" lang="fr-FR" sz="1600" b="0" i="0" u="none" strike="noStrike" cap="none" spc="28" normalizeH="0" baseline="0" dirty="0" smtClean="0">
                <a:ln>
                  <a:noFill/>
                </a:ln>
                <a:solidFill>
                  <a:srgbClr val="5C5C5C"/>
                </a:solidFill>
                <a:effectLst/>
                <a:uFillTx/>
                <a:sym typeface="Iowan Old Style Italic"/>
              </a:rPr>
              <a:t>d’un courant de pensée</a:t>
            </a:r>
            <a:r>
              <a:rPr kumimoji="0" lang="fr-FR" sz="1600" b="0" i="0" u="none" strike="noStrike" cap="none" spc="28" normalizeH="0" dirty="0" smtClean="0">
                <a:ln>
                  <a:noFill/>
                </a:ln>
                <a:solidFill>
                  <a:srgbClr val="5C5C5C"/>
                </a:solidFill>
                <a:effectLst/>
                <a:uFillTx/>
                <a:sym typeface="Iowan Old Style Italic"/>
              </a:rPr>
              <a:t> éducatif »</a:t>
            </a:r>
            <a:r>
              <a:rPr kumimoji="0" lang="fr-FR" sz="1600" b="0" i="0" u="none" strike="noStrike" cap="none" spc="28" normalizeH="0" baseline="0" dirty="0" smtClean="0">
                <a:ln>
                  <a:noFill/>
                </a:ln>
                <a:solidFill>
                  <a:srgbClr val="5C5C5C"/>
                </a:solidFill>
                <a:effectLst/>
                <a:uFillTx/>
                <a:sym typeface="Iowan Old Style Italic"/>
              </a:rPr>
              <a:t> </a:t>
            </a:r>
            <a:endParaRPr kumimoji="0" lang="fr-FR" sz="1600" b="0" i="0" u="none" strike="noStrike" cap="none" spc="28" normalizeH="0" baseline="0" dirty="0">
              <a:ln>
                <a:noFill/>
              </a:ln>
              <a:solidFill>
                <a:srgbClr val="5C5C5C"/>
              </a:solidFill>
              <a:effectLst/>
              <a:uFillTx/>
              <a:sym typeface="Iowan Old Style Italic"/>
            </a:endParaRPr>
          </a:p>
        </p:txBody>
      </p:sp>
      <p:sp>
        <p:nvSpPr>
          <p:cNvPr id="15" name="ZoneTexte 14"/>
          <p:cNvSpPr txBox="1"/>
          <p:nvPr/>
        </p:nvSpPr>
        <p:spPr>
          <a:xfrm>
            <a:off x="8916096" y="7181028"/>
            <a:ext cx="3351481" cy="7745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1400"/>
              </a:spcBef>
              <a:spcAft>
                <a:spcPts val="0"/>
              </a:spcAft>
              <a:buClrTx/>
              <a:buSzTx/>
              <a:buFontTx/>
              <a:buNone/>
              <a:tabLst/>
            </a:pPr>
            <a:r>
              <a:rPr kumimoji="0" lang="fr-FR" sz="1600" b="0" i="0" u="none" strike="noStrike" cap="none" spc="28" normalizeH="0" baseline="0" dirty="0" smtClean="0">
                <a:ln>
                  <a:noFill/>
                </a:ln>
                <a:solidFill>
                  <a:srgbClr val="5C5C5C"/>
                </a:solidFill>
                <a:effectLst/>
                <a:uFillTx/>
                <a:latin typeface="Iowan Old Style Italic"/>
                <a:ea typeface="Iowan Old Style Italic"/>
                <a:cs typeface="Iowan Old Style Italic"/>
                <a:sym typeface="Iowan Old Style Italic"/>
              </a:rPr>
              <a:t>Passage de 1,5 à 11 salariés en 3 ans</a:t>
            </a:r>
          </a:p>
          <a:p>
            <a:pPr marL="0" marR="0" indent="0" algn="l" defTabSz="584200" rtl="0" fontAlgn="auto" latinLnBrk="0" hangingPunct="0">
              <a:lnSpc>
                <a:spcPct val="100000"/>
              </a:lnSpc>
              <a:spcBef>
                <a:spcPts val="1400"/>
              </a:spcBef>
              <a:spcAft>
                <a:spcPts val="0"/>
              </a:spcAft>
              <a:buClrTx/>
              <a:buSzTx/>
              <a:buFontTx/>
              <a:buNone/>
              <a:tabLst/>
            </a:pPr>
            <a:r>
              <a:rPr lang="fr-FR" sz="1600" dirty="0" smtClean="0"/>
              <a:t>Revue </a:t>
            </a:r>
            <a:r>
              <a:rPr lang="fr-FR" sz="1600" i="1" dirty="0" smtClean="0"/>
              <a:t>Santé Educatio</a:t>
            </a:r>
            <a:r>
              <a:rPr lang="fr-FR" sz="1600" dirty="0" smtClean="0"/>
              <a:t>n</a:t>
            </a:r>
            <a:endParaRPr kumimoji="0" lang="fr-FR" sz="1600" b="0" i="0" u="none" strike="noStrike" cap="none" spc="28" normalizeH="0" baseline="0" dirty="0">
              <a:ln>
                <a:noFill/>
              </a:ln>
              <a:solidFill>
                <a:srgbClr val="5C5C5C"/>
              </a:solidFill>
              <a:effectLst/>
              <a:uFillTx/>
              <a:latin typeface="Iowan Old Style Italic"/>
              <a:ea typeface="Iowan Old Style Italic"/>
              <a:cs typeface="Iowan Old Style Italic"/>
              <a:sym typeface="Iowan Old Style Italic"/>
            </a:endParaRPr>
          </a:p>
        </p:txBody>
      </p:sp>
      <p:sp>
        <p:nvSpPr>
          <p:cNvPr id="31" name="ZoneTexte 30"/>
          <p:cNvSpPr txBox="1"/>
          <p:nvPr/>
        </p:nvSpPr>
        <p:spPr>
          <a:xfrm>
            <a:off x="165411" y="4978478"/>
            <a:ext cx="3125831"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1400"/>
              </a:spcBef>
              <a:spcAft>
                <a:spcPts val="0"/>
              </a:spcAft>
              <a:buClrTx/>
              <a:buSzTx/>
              <a:buFontTx/>
              <a:buNone/>
              <a:tabLst/>
            </a:pPr>
            <a:r>
              <a:rPr kumimoji="0" lang="fr-FR" sz="1600" b="1" i="0" u="none" strike="noStrike" cap="none" spc="28" normalizeH="0" baseline="0" dirty="0" smtClean="0">
                <a:ln>
                  <a:noFill/>
                </a:ln>
                <a:solidFill>
                  <a:srgbClr val="5C5C5C"/>
                </a:solidFill>
                <a:effectLst/>
                <a:uFillTx/>
                <a:latin typeface="Iowan Old Style Italic"/>
                <a:ea typeface="Iowan Old Style Italic"/>
                <a:cs typeface="Iowan Old Style Italic"/>
                <a:sym typeface="Iowan Old Style Italic"/>
              </a:rPr>
              <a:t>2007</a:t>
            </a:r>
            <a:r>
              <a:rPr kumimoji="0" lang="fr-FR" sz="1600" b="0" i="0" u="none" strike="noStrike" cap="none" spc="28" normalizeH="0" baseline="0" dirty="0" smtClean="0">
                <a:ln>
                  <a:noFill/>
                </a:ln>
                <a:solidFill>
                  <a:srgbClr val="5C5C5C"/>
                </a:solidFill>
                <a:effectLst/>
                <a:uFillTx/>
                <a:latin typeface="Iowan Old Style Italic"/>
                <a:ea typeface="Iowan Old Style Italic"/>
                <a:cs typeface="Iowan Old Style Italic"/>
                <a:sym typeface="Iowan Old Style Italic"/>
              </a:rPr>
              <a:t> : Guide</a:t>
            </a:r>
            <a:r>
              <a:rPr kumimoji="0" lang="fr-FR" sz="1600" b="0" i="0" u="none" strike="noStrike" cap="none" spc="28" normalizeH="0" dirty="0" smtClean="0">
                <a:ln>
                  <a:noFill/>
                </a:ln>
                <a:solidFill>
                  <a:srgbClr val="5C5C5C"/>
                </a:solidFill>
                <a:effectLst/>
                <a:uFillTx/>
                <a:latin typeface="Iowan Old Style Italic"/>
                <a:ea typeface="Iowan Old Style Italic"/>
                <a:cs typeface="Iowan Old Style Italic"/>
                <a:sym typeface="Iowan Old Style Italic"/>
              </a:rPr>
              <a:t> méthodologique HAS</a:t>
            </a:r>
            <a:endParaRPr kumimoji="0" lang="fr-FR" sz="1600" b="0" i="0" u="none" strike="noStrike" cap="none" spc="28" normalizeH="0" baseline="0" dirty="0">
              <a:ln>
                <a:noFill/>
              </a:ln>
              <a:solidFill>
                <a:srgbClr val="5C5C5C"/>
              </a:solidFill>
              <a:effectLst/>
              <a:uFillTx/>
              <a:latin typeface="Iowan Old Style Italic"/>
              <a:ea typeface="Iowan Old Style Italic"/>
              <a:cs typeface="Iowan Old Style Italic"/>
              <a:sym typeface="Iowan Old Style Italic"/>
            </a:endParaRPr>
          </a:p>
        </p:txBody>
      </p:sp>
    </p:spTree>
    <p:extLst>
      <p:ext uri="{BB962C8B-B14F-4D97-AF65-F5344CB8AC3E}">
        <p14:creationId xmlns:p14="http://schemas.microsoft.com/office/powerpoint/2010/main" val="1098772992"/>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 grpId="0"/>
      <p:bldP spid="2" grpId="0"/>
      <p:bldP spid="9" grpId="0"/>
      <p:bldP spid="11" grpId="0"/>
      <p:bldP spid="12" grpId="0"/>
      <p:bldP spid="13" grpId="0"/>
      <p:bldP spid="14" grpId="0"/>
      <p:bldP spid="15" grpId="0"/>
      <p:bldP spid="31" grpId="0"/>
    </p:bldLst>
  </p:timing>
</p:sld>
</file>

<file path=ppt/theme/theme1.xml><?xml version="1.0" encoding="utf-8"?>
<a:theme xmlns:a="http://schemas.openxmlformats.org/drawingml/2006/main" name="New_Template9">
  <a:themeElements>
    <a:clrScheme name="New_Template9">
      <a:dk1>
        <a:srgbClr val="5C5C5C"/>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a:ea typeface="DIN Condensed"/>
        <a:cs typeface="DIN Condensed"/>
      </a:majorFont>
      <a:minorFont>
        <a:latin typeface="DIN Condensed"/>
        <a:ea typeface="DIN Condensed"/>
        <a:cs typeface="DIN Condense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DIN Alternate"/>
            <a:ea typeface="DIN Alternate"/>
            <a:cs typeface="DIN Alternate"/>
            <a:sym typeface="DIN Alternat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9">
  <a:themeElements>
    <a:clrScheme name="New_Template9">
      <a:dk1>
        <a:srgbClr val="000000"/>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a:ea typeface="DIN Condensed"/>
        <a:cs typeface="DIN Condensed"/>
      </a:majorFont>
      <a:minorFont>
        <a:latin typeface="DIN Condensed"/>
        <a:ea typeface="DIN Condensed"/>
        <a:cs typeface="DIN Condense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DIN Alternate"/>
            <a:ea typeface="DIN Alternate"/>
            <a:cs typeface="DIN Alternate"/>
            <a:sym typeface="DIN Alternat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7314</TotalTime>
  <Words>1247</Words>
  <Application>Microsoft Macintosh PowerPoint</Application>
  <PresentationFormat>Personnalisé</PresentationFormat>
  <Paragraphs>174</Paragraphs>
  <Slides>20</Slides>
  <Notes>7</Notes>
  <HiddenSlides>0</HiddenSlides>
  <MMClips>0</MMClips>
  <ScaleCrop>false</ScaleCrop>
  <HeadingPairs>
    <vt:vector size="4" baseType="variant">
      <vt:variant>
        <vt:lpstr>Thème</vt:lpstr>
      </vt:variant>
      <vt:variant>
        <vt:i4>1</vt:i4>
      </vt:variant>
      <vt:variant>
        <vt:lpstr>Titres des diapositives</vt:lpstr>
      </vt:variant>
      <vt:variant>
        <vt:i4>20</vt:i4>
      </vt:variant>
    </vt:vector>
  </HeadingPairs>
  <TitlesOfParts>
    <vt:vector size="21" baseType="lpstr">
      <vt:lpstr>New_Template9</vt:lpstr>
      <vt:lpstr>La « couleur de l’afdet » Parcours d’une association, parcours de l’éducation thérapeutique en France  Claire Perrin, L-ViS EA 7428, Université Lyon 1</vt:lpstr>
      <vt:lpstr>Développement de l’éducation  thérapeutique </vt:lpstr>
      <vt:lpstr>Développement et Diffusion des idées</vt:lpstr>
      <vt:lpstr>Le choix de l’association AFDET</vt:lpstr>
      <vt:lpstr>Présentation PowerPoint</vt:lpstr>
      <vt:lpstr>Présentation PowerPoint</vt:lpstr>
      <vt:lpstr>méthode</vt:lpstr>
      <vt:lpstr>Parcours de l’association et dynamiques du monde de l’ETP</vt:lpstr>
      <vt:lpstr>Présentation PowerPoint</vt:lpstr>
      <vt:lpstr>Présentation PowerPoint</vt:lpstr>
      <vt:lpstr>Permanences et reconfigurations</vt:lpstr>
      <vt:lpstr>Présentation PowerPoint</vt:lpstr>
      <vt:lpstr>Présentation PowerPoint</vt:lpstr>
      <vt:lpstr>Reconfigurations</vt:lpstr>
      <vt:lpstr>UNE RELATION PRAGMATIQUE  AUX IDÉES</vt:lpstr>
      <vt:lpstr>Présentation PowerPoint</vt:lpstr>
      <vt:lpstr>Présentation PowerPoint</vt:lpstr>
      <vt:lpstr>Association et ETP : 2 parcours intimement liés</vt:lpstr>
      <vt:lpstr>Un laboratoire d’ingénierie des idées</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Revue bibliographique</dc:title>
  <cp:lastModifiedBy>claire perrin</cp:lastModifiedBy>
  <cp:revision>92</cp:revision>
  <cp:lastPrinted>2017-02-01T09:53:33Z</cp:lastPrinted>
  <dcterms:modified xsi:type="dcterms:W3CDTF">2017-02-02T08:58:50Z</dcterms:modified>
</cp:coreProperties>
</file>