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3"/>
  </p:notesMasterIdLst>
  <p:sldIdLst>
    <p:sldId id="302" r:id="rId2"/>
    <p:sldId id="303" r:id="rId3"/>
    <p:sldId id="281" r:id="rId4"/>
    <p:sldId id="282" r:id="rId5"/>
    <p:sldId id="294" r:id="rId6"/>
    <p:sldId id="304" r:id="rId7"/>
    <p:sldId id="295" r:id="rId8"/>
    <p:sldId id="284" r:id="rId9"/>
    <p:sldId id="283" r:id="rId10"/>
    <p:sldId id="268" r:id="rId11"/>
    <p:sldId id="306" r:id="rId12"/>
    <p:sldId id="297" r:id="rId13"/>
    <p:sldId id="307" r:id="rId14"/>
    <p:sldId id="298" r:id="rId15"/>
    <p:sldId id="296" r:id="rId16"/>
    <p:sldId id="285" r:id="rId17"/>
    <p:sldId id="300" r:id="rId18"/>
    <p:sldId id="305" r:id="rId19"/>
    <p:sldId id="273" r:id="rId20"/>
    <p:sldId id="277" r:id="rId21"/>
    <p:sldId id="279"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45"/>
    <p:restoredTop sz="70714" autoAdjust="0"/>
  </p:normalViewPr>
  <p:slideViewPr>
    <p:cSldViewPr snapToGrid="0" snapToObjects="1">
      <p:cViewPr>
        <p:scale>
          <a:sx n="67" d="100"/>
          <a:sy n="67" d="100"/>
        </p:scale>
        <p:origin x="288"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840A1-9972-2B4B-8C85-83AC7EEF7E6A}" type="datetimeFigureOut">
              <a:rPr lang="fr-FR" smtClean="0"/>
              <a:t>02/02/2017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4613A-992E-B84A-946B-0B9FA7E9A603}" type="slidenum">
              <a:rPr lang="fr-FR" smtClean="0"/>
              <a:t>‹#›</a:t>
            </a:fld>
            <a:endParaRPr lang="fr-FR"/>
          </a:p>
        </p:txBody>
      </p:sp>
    </p:spTree>
    <p:extLst>
      <p:ext uri="{BB962C8B-B14F-4D97-AF65-F5344CB8AC3E}">
        <p14:creationId xmlns:p14="http://schemas.microsoft.com/office/powerpoint/2010/main" val="16017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Merci</a:t>
            </a:r>
          </a:p>
          <a:p>
            <a:endParaRPr lang="fr-FR" dirty="0" smtClean="0"/>
          </a:p>
          <a:p>
            <a:r>
              <a:rPr lang="fr-FR" dirty="0" smtClean="0"/>
              <a:t>Institutions</a:t>
            </a:r>
            <a:r>
              <a:rPr lang="is-IS" dirty="0" smtClean="0"/>
              <a:t>…</a:t>
            </a:r>
          </a:p>
          <a:p>
            <a:endParaRPr lang="is-I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Intitulé : </a:t>
            </a:r>
            <a:r>
              <a:rPr lang="fr-FR" sz="1200" kern="1200" dirty="0" smtClean="0">
                <a:solidFill>
                  <a:schemeClr val="tx1"/>
                </a:solidFill>
                <a:effectLst/>
                <a:latin typeface="+mn-lt"/>
                <a:ea typeface="+mn-ea"/>
                <a:cs typeface="+mn-cs"/>
              </a:rPr>
              <a:t>Les médecins traitants peuvent-ils contribuer</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à un accès équitable à l’ETP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Aujourd’hui je vais</a:t>
            </a:r>
            <a:r>
              <a:rPr lang="fr-FR" sz="1200" kern="1200" baseline="0" dirty="0" smtClean="0">
                <a:solidFill>
                  <a:schemeClr val="tx1"/>
                </a:solidFill>
                <a:effectLst/>
                <a:latin typeface="+mn-lt"/>
                <a:ea typeface="+mn-ea"/>
                <a:cs typeface="+mn-cs"/>
              </a:rPr>
              <a:t> détailler les résultats qui concernent la dimension éducative de relation que les MG décrivent.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1</a:t>
            </a:fld>
            <a:endParaRPr lang="fr-FR"/>
          </a:p>
        </p:txBody>
      </p:sp>
    </p:spTree>
    <p:extLst>
      <p:ext uri="{BB962C8B-B14F-4D97-AF65-F5344CB8AC3E}">
        <p14:creationId xmlns:p14="http://schemas.microsoft.com/office/powerpoint/2010/main" val="51563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En complément de leur activité clinique focalisée sur le diagnostic et les traitements, et en sus de leur travail d’information des patients, la plupart des médecins indiquent développer un travail que l’on peut qualifier d’« éducatif » dans la mesure où il comporte certaines composantes d’une démarche éducative</a:t>
            </a:r>
            <a:r>
              <a:rPr lang="fr-FR" sz="1200" kern="1200" baseline="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les médecins déclarent à la fois s’appuyer sur le vécu et l’expérience du patient, chercher à développer des compétences qui s’apparent à des compétences d’auto-soin et d’adaptation et s’appuyer sur la construction de micro-objectifs personnalisés régulièrement réévalués (</a:t>
            </a:r>
            <a:r>
              <a:rPr lang="fr-FR" sz="1200" kern="1200" dirty="0" err="1" smtClean="0">
                <a:solidFill>
                  <a:schemeClr val="tx1"/>
                </a:solidFill>
                <a:effectLst/>
                <a:latin typeface="+mn-lt"/>
                <a:ea typeface="+mn-ea"/>
                <a:cs typeface="+mn-cs"/>
              </a:rPr>
              <a:t>Assal</a:t>
            </a:r>
            <a:r>
              <a:rPr lang="fr-FR" sz="1200" kern="1200" dirty="0" smtClean="0">
                <a:solidFill>
                  <a:schemeClr val="tx1"/>
                </a:solidFill>
                <a:effectLst/>
                <a:latin typeface="+mn-lt"/>
                <a:ea typeface="+mn-ea"/>
                <a:cs typeface="+mn-cs"/>
              </a:rPr>
              <a:t> et al, 1986, </a:t>
            </a:r>
            <a:r>
              <a:rPr lang="fr-FR" sz="1200" kern="1200" dirty="0" err="1" smtClean="0">
                <a:solidFill>
                  <a:schemeClr val="tx1"/>
                </a:solidFill>
                <a:effectLst/>
                <a:latin typeface="+mn-lt"/>
                <a:ea typeface="+mn-ea"/>
                <a:cs typeface="+mn-cs"/>
              </a:rPr>
              <a:t>Dufaut</a:t>
            </a:r>
            <a:r>
              <a:rPr lang="fr-FR" sz="1200" kern="1200" dirty="0" smtClean="0">
                <a:solidFill>
                  <a:schemeClr val="tx1"/>
                </a:solidFill>
                <a:effectLst/>
                <a:latin typeface="+mn-lt"/>
                <a:ea typeface="+mn-ea"/>
                <a:cs typeface="+mn-cs"/>
              </a:rPr>
              <a:t>, 2011, d’</a:t>
            </a:r>
            <a:r>
              <a:rPr lang="fr-FR" sz="1200" kern="1200" dirty="0" err="1" smtClean="0">
                <a:solidFill>
                  <a:schemeClr val="tx1"/>
                </a:solidFill>
                <a:effectLst/>
                <a:latin typeface="+mn-lt"/>
                <a:ea typeface="+mn-ea"/>
                <a:cs typeface="+mn-cs"/>
              </a:rPr>
              <a:t>Ivernois</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Gagnayre</a:t>
            </a:r>
            <a:r>
              <a:rPr lang="fr-FR" sz="1200" kern="1200" dirty="0" smtClean="0">
                <a:solidFill>
                  <a:schemeClr val="tx1"/>
                </a:solidFill>
                <a:effectLst/>
                <a:latin typeface="+mn-lt"/>
                <a:ea typeface="+mn-ea"/>
                <a:cs typeface="+mn-cs"/>
              </a:rPr>
              <a:t>, 2013).</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10</a:t>
            </a:fld>
            <a:endParaRPr lang="fr-FR"/>
          </a:p>
        </p:txBody>
      </p:sp>
    </p:spTree>
    <p:extLst>
      <p:ext uri="{BB962C8B-B14F-4D97-AF65-F5344CB8AC3E}">
        <p14:creationId xmlns:p14="http://schemas.microsoft.com/office/powerpoint/2010/main" val="200664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2)</a:t>
            </a:r>
          </a:p>
          <a:p>
            <a:r>
              <a:rPr lang="fr-FR" sz="1200" u="sng" kern="1200" dirty="0" err="1" smtClean="0">
                <a:solidFill>
                  <a:schemeClr val="tx1"/>
                </a:solidFill>
                <a:effectLst/>
                <a:latin typeface="+mn-lt"/>
                <a:ea typeface="+mn-ea"/>
                <a:cs typeface="+mn-cs"/>
              </a:rPr>
              <a:t>Autosoin</a:t>
            </a:r>
            <a:r>
              <a:rPr lang="fr-FR" sz="1200" kern="1200" baseline="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favoriser l’acquisition de connaissances et de compétences lui permettant de gérer son traitement, seul ou avec le support de ses proches ou d’autres professionnels de santé, et soutenir sa motivation : </a:t>
            </a:r>
            <a:r>
              <a:rPr lang="fr-FR" sz="1200" i="1" kern="1200" dirty="0" smtClean="0">
                <a:solidFill>
                  <a:schemeClr val="tx1"/>
                </a:solidFill>
                <a:effectLst/>
                <a:latin typeface="+mn-lt"/>
                <a:ea typeface="+mn-ea"/>
                <a:cs typeface="+mn-cs"/>
              </a:rPr>
              <a:t>« A long terme, c’est essayer de lui apprendre à gérer son traitement, le motiver et lui faire prendre conscience que c’est important de faire ses prises de sang tous les mois, voire plus s’il y a besoin. A long terme aussi, c’est qu’il puisse gérer tout seul son traitement et ajuster son traitement.” (M12)</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Des exemples</a:t>
            </a:r>
            <a:r>
              <a:rPr lang="fr-FR" sz="1200" kern="1200" baseline="0" dirty="0" smtClean="0">
                <a:solidFill>
                  <a:schemeClr val="tx1"/>
                </a:solidFill>
                <a:effectLst/>
                <a:latin typeface="+mn-lt"/>
                <a:ea typeface="+mn-ea"/>
                <a:cs typeface="+mn-cs"/>
              </a:rPr>
              <a:t> sur les AVK :</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 Objectif </a:t>
            </a:r>
            <a:r>
              <a:rPr lang="fr-FR" sz="1200" i="1" kern="1200" dirty="0" smtClean="0">
                <a:solidFill>
                  <a:schemeClr val="tx1"/>
                </a:solidFill>
                <a:effectLst/>
                <a:latin typeface="+mn-lt"/>
                <a:ea typeface="+mn-ea"/>
                <a:cs typeface="+mn-cs"/>
              </a:rPr>
              <a:t>de sécurité d’abord puisque la première priorité, c’est la sécurité ».  Ensuite objectif – je n’aime pas le terme « gestion de compétences », pour changer son traitement… mais aussi pour se dire : « ce n’est pas mon rôle, je dois appeler mon médecin ». Compétences pour agir en cas de vacances ou de jour férié, pour prendre l’avion. Toutes ces compétences qui sont des objectifs précis à déterminer ensemble en fonction de la priorité du moment » (M8)</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Là, en principe, pour les AVK, j’ai des stratégies d’éducation thérapeutique assez standardisées au moment où je mets les gens sous AVK… je leur explique l’objectif du traitement, notamment je cible sur le risque d’accident vasculaire cérébral. Je leur explique l’importance de la régularité de la prise. Je leur explique l’existence d’interactions médicamenteuses. Et je leur demande de me téléphoner à chaque fois qu’il y a un nouveau médicament. Je leur laisse mon numéro de portable pour ça. Je leur explique le principe de l’INR. Au début, ils ne comprennent pas très bien mais ça va assez vite. En fait, quand on fait les INR et qu’on appelle son docteur, on comprend bien le type de variation qu’on va avoir et la fréquence. </a:t>
            </a:r>
            <a:r>
              <a:rPr lang="fr-FR" sz="1200" i="1" u="sng" kern="1200" dirty="0" smtClean="0">
                <a:solidFill>
                  <a:schemeClr val="tx1"/>
                </a:solidFill>
                <a:effectLst/>
                <a:latin typeface="+mn-lt"/>
                <a:ea typeface="+mn-ea"/>
                <a:cs typeface="+mn-cs"/>
              </a:rPr>
              <a:t>Les gens, assez rapidement, s’approprient l</a:t>
            </a:r>
            <a:r>
              <a:rPr lang="fr-FR" sz="1200" i="1" kern="1200" dirty="0" smtClean="0">
                <a:solidFill>
                  <a:schemeClr val="tx1"/>
                </a:solidFill>
                <a:effectLst/>
                <a:latin typeface="+mn-lt"/>
                <a:ea typeface="+mn-ea"/>
                <a:cs typeface="+mn-cs"/>
              </a:rPr>
              <a:t>a régularité de l’INR » (M5)</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u="sng" kern="1200" dirty="0" smtClean="0">
                <a:solidFill>
                  <a:schemeClr val="tx1"/>
                </a:solidFill>
                <a:effectLst/>
                <a:latin typeface="+mn-lt"/>
                <a:ea typeface="+mn-ea"/>
                <a:cs typeface="+mn-cs"/>
              </a:rPr>
              <a:t>Adaptatio</a:t>
            </a:r>
            <a:r>
              <a:rPr lang="fr-FR" sz="1200" i="0" u="sng" kern="1200" baseline="0" dirty="0" smtClean="0">
                <a:solidFill>
                  <a:schemeClr val="tx1"/>
                </a:solidFill>
                <a:effectLst/>
                <a:latin typeface="+mn-lt"/>
                <a:ea typeface="+mn-ea"/>
                <a:cs typeface="+mn-cs"/>
              </a:rPr>
              <a:t>n:</a:t>
            </a:r>
            <a:endParaRPr lang="fr-FR" sz="1200" i="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L’un des médecins donne pour finalité au processus éducatif que le patient ne se sente ni trop angoissé ni à l’inverse trop détaché de façon à pouvoir agir, c'est-à-dire gérer efficacement son INR</a:t>
            </a:r>
            <a:r>
              <a:rPr lang="fr-FR"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des objectifs éducatifs plus ou moins variés et adaptables dans leur nature, et qui correspondent au développement de différents types de compétences chez le patient, dont la réévaluation au fur et à mesure des consultations permet d’inscrire la relation médecin-patient dans le temps</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pour les AVK : pour éviter des complications à court terme liées à la maladie et au traitement, l’objectifs des médecins est de faire acquérir le plus rapidement possible des connaissances et des compétences techniques, assez homogènes dans leurs contenus quels que soient les patients, et pour lesquelles les médecins se sentent légitimes pour intervenir.</a:t>
            </a:r>
          </a:p>
          <a:p>
            <a:r>
              <a:rPr lang="fr-FR" sz="1200" kern="1200" dirty="0" smtClean="0">
                <a:solidFill>
                  <a:schemeClr val="tx1"/>
                </a:solidFill>
                <a:effectLst/>
                <a:latin typeface="+mn-lt"/>
                <a:ea typeface="+mn-ea"/>
                <a:cs typeface="+mn-cs"/>
              </a:rPr>
              <a:t>* pour le diabète : pour éviter des complications à long terme, l’objectif des médecins est de construire et maintenir sur le long terme la relation médecin patient, pour accompagner le patient vers des changements d’habitudes de vie. </a:t>
            </a:r>
          </a:p>
          <a:p>
            <a:r>
              <a:rPr lang="fr-FR" sz="1200" kern="1200" dirty="0" smtClean="0">
                <a:solidFill>
                  <a:schemeClr val="tx1"/>
                </a:solidFill>
                <a:effectLst/>
                <a:latin typeface="+mn-lt"/>
                <a:ea typeface="+mn-ea"/>
                <a:cs typeface="+mn-cs"/>
              </a:rPr>
              <a:t>Pour cela, les médecins s’appuient sur de petits objectifs ou de petites actions de court terme, réévaluées régulièrement au fur et à mesure des consultations, visant à tester et favoriser des changements des habitudes de vie quotidiennes, de manière incrémentale et durable</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Gagnayre</a:t>
            </a:r>
            <a:r>
              <a:rPr lang="fr-FR" sz="1200" i="1" kern="1200" dirty="0" smtClean="0">
                <a:solidFill>
                  <a:schemeClr val="tx1"/>
                </a:solidFill>
                <a:effectLst/>
                <a:latin typeface="+mn-lt"/>
                <a:ea typeface="+mn-ea"/>
                <a:cs typeface="+mn-cs"/>
              </a:rPr>
              <a:t> et </a:t>
            </a:r>
            <a:r>
              <a:rPr lang="fr-FR" sz="1200" i="1" kern="1200" dirty="0" err="1" smtClean="0">
                <a:solidFill>
                  <a:schemeClr val="tx1"/>
                </a:solidFill>
                <a:effectLst/>
                <a:latin typeface="+mn-lt"/>
                <a:ea typeface="+mn-ea"/>
                <a:cs typeface="+mn-cs"/>
              </a:rPr>
              <a:t>Traynard</a:t>
            </a:r>
            <a:r>
              <a:rPr lang="fr-FR" sz="1200" i="1" kern="1200" dirty="0" smtClean="0">
                <a:solidFill>
                  <a:schemeClr val="tx1"/>
                </a:solidFill>
                <a:effectLst/>
                <a:latin typeface="+mn-lt"/>
                <a:ea typeface="+mn-ea"/>
                <a:cs typeface="+mn-cs"/>
              </a:rPr>
              <a:t> dans ouvrage « ETP en ville »)</a:t>
            </a:r>
            <a:r>
              <a:rPr lang="fr-FR" sz="1200" kern="1200" dirty="0" smtClean="0">
                <a:solidFill>
                  <a:schemeClr val="tx1"/>
                </a:solidFill>
                <a:effectLst/>
                <a:latin typeface="+mn-lt"/>
                <a:ea typeface="+mn-ea"/>
                <a:cs typeface="+mn-cs"/>
              </a:rPr>
              <a:t>. Ils sont élaborés au cours de discussions qui permettent de rendre explicites les différences de perspectives, d’agenda, mais aussi de normes et de valeurs entre médecins et patients, dans des domaines touchant à la vie privée où le médecin ne se sent pas toujours légitime à agir. I</a:t>
            </a:r>
          </a:p>
          <a:p>
            <a:r>
              <a:rPr lang="fr-FR" sz="1200" kern="1200" dirty="0" err="1" smtClean="0">
                <a:solidFill>
                  <a:schemeClr val="tx1"/>
                </a:solidFill>
                <a:effectLst/>
                <a:latin typeface="+mn-lt"/>
                <a:ea typeface="+mn-ea"/>
                <a:cs typeface="+mn-cs"/>
              </a:rPr>
              <a:t>ll</a:t>
            </a:r>
            <a:r>
              <a:rPr lang="fr-FR" sz="1200" kern="1200" dirty="0" smtClean="0">
                <a:solidFill>
                  <a:schemeClr val="tx1"/>
                </a:solidFill>
                <a:effectLst/>
                <a:latin typeface="+mn-lt"/>
                <a:ea typeface="+mn-ea"/>
                <a:cs typeface="+mn-cs"/>
              </a:rPr>
              <a:t> est proposé au patient de mettre en œuvre de petites activités ou de petites actions précises décidées avec le médecin (noter ses prises alimentaires dans un carnet, monter des escaliers, réfléchir à un projet…) qui seront réévaluées par le médecin et le patient à la consultation suivante. Celles-ci sont à la fois au service de la relation médecin-patient, cette manière parfois incrémentale de procéder permettant de minimiser les risques de conflits et donc de ruptures pouvant en résulter ; et en même temps au service de l’acquisition ou du maintien de certaines connaissances et compétences, et d’un engagement dans la gestion de sa santé. Elles constituent en effet des opportunités pour permettre au patient d’acquérir des connaissances (sur la maladie, sur les traitements, sur les ressources disponibles…), de développer ou de maintenir des compétences, qu’elles soient d’auto-soin (par exemple adapter la posologie de son traitement) ou d’adaptation dites également « compétences psychosociales » (prendre confiance en soi, savoir gérer son stress, prendre soin de soi…) (OMS, 2004 ; d’</a:t>
            </a:r>
            <a:r>
              <a:rPr lang="fr-FR" sz="1200" kern="1200" dirty="0" err="1" smtClean="0">
                <a:solidFill>
                  <a:schemeClr val="tx1"/>
                </a:solidFill>
                <a:effectLst/>
                <a:latin typeface="+mn-lt"/>
                <a:ea typeface="+mn-ea"/>
                <a:cs typeface="+mn-cs"/>
              </a:rPr>
              <a:t>Ivernois</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Gagnayre</a:t>
            </a:r>
            <a:r>
              <a:rPr lang="fr-FR" sz="1200" kern="1200" dirty="0" smtClean="0">
                <a:solidFill>
                  <a:schemeClr val="tx1"/>
                </a:solidFill>
                <a:effectLst/>
                <a:latin typeface="+mn-lt"/>
                <a:ea typeface="+mn-ea"/>
                <a:cs typeface="+mn-cs"/>
              </a:rPr>
              <a:t>, 2001 ; d’</a:t>
            </a:r>
            <a:r>
              <a:rPr lang="fr-FR" sz="1200" kern="1200" dirty="0" err="1" smtClean="0">
                <a:solidFill>
                  <a:schemeClr val="tx1"/>
                </a:solidFill>
                <a:effectLst/>
                <a:latin typeface="+mn-lt"/>
                <a:ea typeface="+mn-ea"/>
                <a:cs typeface="+mn-cs"/>
              </a:rPr>
              <a:t>Ivernois</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Gagnayre</a:t>
            </a:r>
            <a:r>
              <a:rPr lang="fr-FR" sz="1200" kern="1200" dirty="0" smtClean="0">
                <a:solidFill>
                  <a:schemeClr val="tx1"/>
                </a:solidFill>
                <a:effectLst/>
                <a:latin typeface="+mn-lt"/>
                <a:ea typeface="+mn-ea"/>
                <a:cs typeface="+mn-cs"/>
              </a:rPr>
              <a:t>, 2006 ; HAS, 2007), et de développer un nouveau rapport à sa santé et à sa maladie. </a:t>
            </a:r>
          </a:p>
          <a:p>
            <a:r>
              <a:rPr lang="fr-FR" sz="1200" kern="1200" dirty="0" smtClean="0">
                <a:solidFill>
                  <a:schemeClr val="tx1"/>
                </a:solidFill>
                <a:effectLst/>
                <a:latin typeface="+mn-lt"/>
                <a:ea typeface="+mn-ea"/>
                <a:cs typeface="+mn-cs"/>
              </a:rPr>
              <a:t>Certains médecins (ceux qui font le plus participer le patient et/ou qui travaillent avec des populations défavorisées) mettent l’accent davantage sur les compétences psychosociales </a:t>
            </a:r>
            <a:r>
              <a:rPr lang="fr-FR" sz="1200" i="1" kern="1200" dirty="0" smtClean="0">
                <a:solidFill>
                  <a:schemeClr val="tx1"/>
                </a:solidFill>
                <a:effectLst/>
                <a:latin typeface="+mn-lt"/>
                <a:ea typeface="+mn-ea"/>
                <a:cs typeface="+mn-cs"/>
              </a:rPr>
              <a:t>(Le </a:t>
            </a:r>
            <a:r>
              <a:rPr lang="fr-FR" sz="1200" i="1" kern="1200" dirty="0" err="1" smtClean="0">
                <a:solidFill>
                  <a:schemeClr val="tx1"/>
                </a:solidFill>
                <a:effectLst/>
                <a:latin typeface="+mn-lt"/>
                <a:ea typeface="+mn-ea"/>
                <a:cs typeface="+mn-cs"/>
              </a:rPr>
              <a:t>Rhun</a:t>
            </a:r>
            <a:r>
              <a:rPr lang="fr-FR" sz="1200" i="1" kern="1200" dirty="0" smtClean="0">
                <a:solidFill>
                  <a:schemeClr val="tx1"/>
                </a:solidFill>
                <a:effectLst/>
                <a:latin typeface="+mn-lt"/>
                <a:ea typeface="+mn-ea"/>
                <a:cs typeface="+mn-cs"/>
              </a:rPr>
              <a:t> et al), </a:t>
            </a:r>
            <a:r>
              <a:rPr lang="fr-FR" sz="1200" kern="1200" dirty="0" smtClean="0">
                <a:solidFill>
                  <a:schemeClr val="tx1"/>
                </a:solidFill>
                <a:effectLst/>
                <a:latin typeface="+mn-lt"/>
                <a:ea typeface="+mn-ea"/>
                <a:cs typeface="+mn-cs"/>
              </a:rPr>
              <a:t>qu’ils considèrent comme plus contributives pour ces personnes, comme le recommande le HCSP dans son rapport de 2015</a:t>
            </a:r>
            <a:r>
              <a:rPr lang="fr-FR" sz="1200" i="1" kern="1200" dirty="0" smtClean="0">
                <a:solidFill>
                  <a:schemeClr val="tx1"/>
                </a:solidFill>
                <a:effectLst/>
                <a:latin typeface="+mn-lt"/>
                <a:ea typeface="+mn-ea"/>
                <a:cs typeface="+mn-cs"/>
              </a:rPr>
              <a:t> (HCSP, 2015). </a:t>
            </a:r>
            <a:r>
              <a:rPr lang="fr-FR" sz="1200" kern="1200" dirty="0" smtClean="0">
                <a:solidFill>
                  <a:schemeClr val="tx1"/>
                </a:solidFill>
                <a:effectLst/>
                <a:latin typeface="+mn-lt"/>
                <a:ea typeface="+mn-ea"/>
                <a:cs typeface="+mn-cs"/>
              </a:rPr>
              <a:t>Ce type de compétences participe en effet à l’accroissement de la </a:t>
            </a:r>
            <a:r>
              <a:rPr lang="fr-FR" sz="1200" kern="1200" dirty="0" err="1" smtClean="0">
                <a:solidFill>
                  <a:schemeClr val="tx1"/>
                </a:solidFill>
                <a:effectLst/>
                <a:latin typeface="+mn-lt"/>
                <a:ea typeface="+mn-ea"/>
                <a:cs typeface="+mn-cs"/>
              </a:rPr>
              <a:t>littératie</a:t>
            </a:r>
            <a:r>
              <a:rPr lang="fr-FR" sz="1200" kern="1200" dirty="0" smtClean="0">
                <a:solidFill>
                  <a:schemeClr val="tx1"/>
                </a:solidFill>
                <a:effectLst/>
                <a:latin typeface="+mn-lt"/>
                <a:ea typeface="+mn-ea"/>
                <a:cs typeface="+mn-cs"/>
              </a:rPr>
              <a:t> en santé (</a:t>
            </a:r>
            <a:r>
              <a:rPr lang="fr-FR" sz="1200" i="1" kern="1200" dirty="0" err="1" smtClean="0">
                <a:solidFill>
                  <a:schemeClr val="tx1"/>
                </a:solidFill>
                <a:effectLst/>
                <a:latin typeface="+mn-lt"/>
                <a:ea typeface="+mn-ea"/>
                <a:cs typeface="+mn-cs"/>
              </a:rPr>
              <a:t>cf</a:t>
            </a:r>
            <a:r>
              <a:rPr lang="fr-FR" sz="1200" i="1" kern="1200" dirty="0" smtClean="0">
                <a:solidFill>
                  <a:schemeClr val="tx1"/>
                </a:solidFill>
                <a:effectLst/>
                <a:latin typeface="+mn-lt"/>
                <a:ea typeface="+mn-ea"/>
                <a:cs typeface="+mn-cs"/>
              </a:rPr>
              <a:t> Xavier </a:t>
            </a:r>
            <a:r>
              <a:rPr lang="fr-FR" sz="1200" i="1" kern="1200" dirty="0" err="1" smtClean="0">
                <a:solidFill>
                  <a:schemeClr val="tx1"/>
                </a:solidFill>
                <a:effectLst/>
                <a:latin typeface="+mn-lt"/>
                <a:ea typeface="+mn-ea"/>
                <a:cs typeface="+mn-cs"/>
              </a:rPr>
              <a:t>Debussche</a:t>
            </a:r>
            <a:r>
              <a:rPr lang="fr-FR" sz="1200" i="1" kern="1200" dirty="0" smtClean="0">
                <a:solidFill>
                  <a:schemeClr val="tx1"/>
                </a:solidFill>
                <a:effectLst/>
                <a:latin typeface="+mn-lt"/>
                <a:ea typeface="+mn-ea"/>
                <a:cs typeface="+mn-cs"/>
              </a:rPr>
              <a:t> (2015, revue ESS) qui introduit la </a:t>
            </a:r>
            <a:r>
              <a:rPr lang="fr-FR" sz="1200" i="1" kern="1200" dirty="0" err="1" smtClean="0">
                <a:solidFill>
                  <a:schemeClr val="tx1"/>
                </a:solidFill>
                <a:effectLst/>
                <a:latin typeface="+mn-lt"/>
                <a:ea typeface="+mn-ea"/>
                <a:cs typeface="+mn-cs"/>
              </a:rPr>
              <a:t>littératie</a:t>
            </a:r>
            <a:r>
              <a:rPr lang="fr-FR" sz="1200" i="1" kern="1200" dirty="0" smtClean="0">
                <a:solidFill>
                  <a:schemeClr val="tx1"/>
                </a:solidFill>
                <a:effectLst/>
                <a:latin typeface="+mn-lt"/>
                <a:ea typeface="+mn-ea"/>
                <a:cs typeface="+mn-cs"/>
              </a:rPr>
              <a:t> comme un des buts de l’ETP au-delà de l’observance, et </a:t>
            </a:r>
            <a:r>
              <a:rPr lang="fr-FR" sz="1200" i="1" kern="1200" dirty="0" err="1" smtClean="0">
                <a:solidFill>
                  <a:schemeClr val="tx1"/>
                </a:solidFill>
                <a:effectLst/>
                <a:latin typeface="+mn-lt"/>
                <a:ea typeface="+mn-ea"/>
                <a:cs typeface="+mn-cs"/>
              </a:rPr>
              <a:t>Maryvette</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Balcou-Debussche</a:t>
            </a:r>
            <a:r>
              <a:rPr lang="fr-FR" sz="1200" i="1" kern="1200" dirty="0" smtClean="0">
                <a:solidFill>
                  <a:schemeClr val="tx1"/>
                </a:solidFill>
                <a:effectLst/>
                <a:latin typeface="+mn-lt"/>
                <a:ea typeface="+mn-ea"/>
                <a:cs typeface="+mn-cs"/>
              </a:rPr>
              <a:t> avec ses « nids d’apprentissage ») </a:t>
            </a:r>
            <a:r>
              <a:rPr lang="fr-FR" sz="1200" kern="1200" dirty="0" smtClean="0">
                <a:solidFill>
                  <a:schemeClr val="tx1"/>
                </a:solidFill>
                <a:effectLst/>
                <a:latin typeface="+mn-lt"/>
                <a:ea typeface="+mn-ea"/>
                <a:cs typeface="+mn-cs"/>
              </a:rPr>
              <a:t>Ils rejoignent ainsi une approche de l’ETP comme moyen pour l’</a:t>
            </a:r>
            <a:r>
              <a:rPr lang="fr-FR" sz="1200" kern="1200" dirty="0" err="1" smtClean="0">
                <a:solidFill>
                  <a:schemeClr val="tx1"/>
                </a:solidFill>
                <a:effectLst/>
                <a:latin typeface="+mn-lt"/>
                <a:ea typeface="+mn-ea"/>
                <a:cs typeface="+mn-cs"/>
              </a:rPr>
              <a:t>empowerment</a:t>
            </a:r>
            <a:r>
              <a:rPr lang="fr-FR" sz="1200" kern="1200" dirty="0" smtClean="0">
                <a:solidFill>
                  <a:schemeClr val="tx1"/>
                </a:solidFill>
                <a:effectLst/>
                <a:latin typeface="+mn-lt"/>
                <a:ea typeface="+mn-ea"/>
                <a:cs typeface="+mn-cs"/>
              </a:rPr>
              <a:t> et accompagnement à « devenir autrement le même » (</a:t>
            </a:r>
            <a:r>
              <a:rPr lang="fr-FR" sz="1200" i="1" kern="1200" dirty="0" err="1" smtClean="0">
                <a:solidFill>
                  <a:schemeClr val="tx1"/>
                </a:solidFill>
                <a:effectLst/>
                <a:latin typeface="+mn-lt"/>
                <a:ea typeface="+mn-ea"/>
                <a:cs typeface="+mn-cs"/>
              </a:rPr>
              <a:t>Aujoulat</a:t>
            </a:r>
            <a:r>
              <a:rPr lang="fr-FR" sz="1200" i="1"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11</a:t>
            </a:fld>
            <a:endParaRPr lang="fr-FR"/>
          </a:p>
        </p:txBody>
      </p:sp>
    </p:spTree>
    <p:extLst>
      <p:ext uri="{BB962C8B-B14F-4D97-AF65-F5344CB8AC3E}">
        <p14:creationId xmlns:p14="http://schemas.microsoft.com/office/powerpoint/2010/main" val="148739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sz="1200" u="sng" kern="1200" dirty="0" smtClean="0">
                <a:solidFill>
                  <a:schemeClr val="tx1"/>
                </a:solidFill>
                <a:effectLst/>
                <a:latin typeface="+mn-lt"/>
                <a:ea typeface="+mn-ea"/>
                <a:cs typeface="+mn-cs"/>
              </a:rPr>
              <a:t>des pratiques éducatives profondément ancrées dans la relation tissée avec chaque patient</a:t>
            </a:r>
            <a:r>
              <a:rPr lang="fr-FR" sz="1200" kern="1200" dirty="0" smtClean="0">
                <a:solidFill>
                  <a:schemeClr val="tx1"/>
                </a:solidFill>
                <a:effectLst/>
                <a:latin typeface="+mn-lt"/>
                <a:ea typeface="+mn-ea"/>
                <a:cs typeface="+mn-cs"/>
              </a:rPr>
              <a:t>.</a:t>
            </a:r>
          </a:p>
          <a:p>
            <a:pPr marL="171450" indent="-171450">
              <a:buFontTx/>
              <a:buChar char="-"/>
            </a:pPr>
            <a:endParaRPr lang="fr-FR" sz="1200"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 Relation dans laquelle le médecin s’engage plus ou moins et qu’il maîtrise plus ou moins, et dans laquelle certains expliquent se positionner de différentes manières en fonction du patient </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Assal</a:t>
            </a:r>
            <a:r>
              <a:rPr lang="fr-FR" sz="1200" i="1" kern="1200" dirty="0" smtClean="0">
                <a:solidFill>
                  <a:schemeClr val="tx1"/>
                </a:solidFill>
                <a:effectLst/>
                <a:latin typeface="+mn-lt"/>
                <a:ea typeface="+mn-ea"/>
                <a:cs typeface="+mn-cs"/>
              </a:rPr>
              <a:t> et l’alliance thérapeutique ; Article Fournier et </a:t>
            </a:r>
            <a:r>
              <a:rPr lang="fr-FR" sz="1200" i="1" kern="1200" dirty="0" err="1" smtClean="0">
                <a:solidFill>
                  <a:schemeClr val="tx1"/>
                </a:solidFill>
                <a:effectLst/>
                <a:latin typeface="+mn-lt"/>
                <a:ea typeface="+mn-ea"/>
                <a:cs typeface="+mn-cs"/>
              </a:rPr>
              <a:t>Kerzanet</a:t>
            </a:r>
            <a:r>
              <a:rPr lang="fr-FR" sz="1200" i="1" kern="1200" dirty="0" smtClean="0">
                <a:solidFill>
                  <a:schemeClr val="tx1"/>
                </a:solidFill>
                <a:effectLst/>
                <a:latin typeface="+mn-lt"/>
                <a:ea typeface="+mn-ea"/>
                <a:cs typeface="+mn-cs"/>
              </a:rPr>
              <a:t> sur les modèles de relation médecin patient, la communication et l’ETP/EPS </a:t>
            </a:r>
            <a:r>
              <a:rPr lang="fr-FR" sz="1200" i="1"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littérature</a:t>
            </a:r>
          </a:p>
          <a:p>
            <a:pPr marL="171450" indent="-171450">
              <a:buFontTx/>
              <a:buChar char="-"/>
            </a:pPr>
            <a:endParaRPr lang="fr-FR" sz="1200" i="1"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Les médecins mettent tous</a:t>
            </a:r>
            <a:r>
              <a:rPr lang="fr-FR" sz="1200" kern="1200" baseline="0" dirty="0" smtClean="0">
                <a:solidFill>
                  <a:schemeClr val="tx1"/>
                </a:solidFill>
                <a:effectLst/>
                <a:latin typeface="+mn-lt"/>
                <a:ea typeface="+mn-ea"/>
                <a:cs typeface="+mn-cs"/>
              </a:rPr>
              <a:t> en avant l’importance de la relation interindividuelle qu’ils construisent avec leurs patients, comme un facteur essentiel de leur pratique et de ce qu’ils vont pouvoir faire ensemble.</a:t>
            </a:r>
          </a:p>
          <a:p>
            <a:pPr marL="171450" indent="-171450">
              <a:buFontTx/>
              <a:buChar char="-"/>
            </a:pPr>
            <a:endParaRPr lang="fr-FR" sz="1200" kern="1200" baseline="0" dirty="0" smtClean="0">
              <a:solidFill>
                <a:schemeClr val="tx1"/>
              </a:solidFill>
              <a:effectLst/>
              <a:latin typeface="+mn-lt"/>
              <a:ea typeface="+mn-ea"/>
              <a:cs typeface="+mn-cs"/>
            </a:endParaRPr>
          </a:p>
          <a:p>
            <a:pPr marL="171450" indent="-171450">
              <a:buFontTx/>
              <a:buChar char="-"/>
            </a:pPr>
            <a:r>
              <a:rPr lang="fr-FR" sz="1200" kern="1200" baseline="0" dirty="0" smtClean="0">
                <a:solidFill>
                  <a:schemeClr val="tx1"/>
                </a:solidFill>
                <a:effectLst/>
                <a:latin typeface="+mn-lt"/>
                <a:ea typeface="+mn-ea"/>
                <a:cs typeface="+mn-cs"/>
              </a:rPr>
              <a:t>Une relation qu’ils cherchent à ne pas casser : vigilance à sauvegarder la relation (ne pas en demander trop, ne pas être trop intrusif, ne pas mettre le patient en difficulté, orienter vers des choses acceptables pour lui</a:t>
            </a:r>
            <a:r>
              <a:rPr lang="is-IS" sz="1200" kern="1200" baseline="0" dirty="0" smtClean="0">
                <a:solidFill>
                  <a:schemeClr val="tx1"/>
                </a:solidFill>
                <a:effectLst/>
                <a:latin typeface="+mn-lt"/>
                <a:ea typeface="+mn-ea"/>
                <a:cs typeface="+mn-cs"/>
              </a:rPr>
              <a:t>…</a:t>
            </a:r>
          </a:p>
          <a:p>
            <a:pPr marL="171450" indent="-171450">
              <a:buFontTx/>
              <a:buChar char="-"/>
            </a:pPr>
            <a:endParaRPr lang="fr-FR" sz="1200" kern="1200" baseline="0" dirty="0" smtClean="0">
              <a:solidFill>
                <a:schemeClr val="tx1"/>
              </a:solidFill>
              <a:effectLst/>
              <a:latin typeface="+mn-lt"/>
              <a:ea typeface="+mn-ea"/>
              <a:cs typeface="+mn-cs"/>
            </a:endParaRPr>
          </a:p>
          <a:p>
            <a:pPr marL="171450" indent="-171450">
              <a:buFontTx/>
              <a:buChar char="-"/>
            </a:pPr>
            <a:r>
              <a:rPr lang="fr-FR" sz="1200" kern="1200" baseline="0" dirty="0" smtClean="0">
                <a:solidFill>
                  <a:schemeClr val="tx1"/>
                </a:solidFill>
                <a:effectLst/>
                <a:latin typeface="+mn-lt"/>
                <a:ea typeface="+mn-ea"/>
                <a:cs typeface="+mn-cs"/>
              </a:rPr>
              <a:t>Tentative de sécuriser les patients (une réflexion, une mise en mouvement) pour travailler avec les patients : être directif, mettre un cadre pas forcément énoncé, une enveloppe, ne pas aller trop vite, </a:t>
            </a:r>
            <a:r>
              <a:rPr lang="is-IS" sz="1200" kern="1200" baseline="0" dirty="0" smtClean="0">
                <a:solidFill>
                  <a:schemeClr val="tx1"/>
                </a:solidFill>
                <a:effectLst/>
                <a:latin typeface="+mn-lt"/>
                <a:ea typeface="+mn-ea"/>
                <a:cs typeface="+mn-cs"/>
              </a:rPr>
              <a:t>… il signifie qu’il est là, qu’on va pouvoir y aller ensemble, que le patient n’est pas tout seul... </a:t>
            </a:r>
            <a:r>
              <a:rPr lang="fr-FR" sz="1200" kern="1200" baseline="0" dirty="0" smtClean="0">
                <a:solidFill>
                  <a:schemeClr val="tx1"/>
                </a:solidFill>
                <a:effectLst/>
                <a:latin typeface="+mn-lt"/>
                <a:ea typeface="+mn-ea"/>
                <a:cs typeface="+mn-cs"/>
              </a:rPr>
              <a:t>C</a:t>
            </a:r>
            <a:r>
              <a:rPr lang="is-IS" sz="1200" kern="1200" baseline="0" dirty="0" smtClean="0">
                <a:solidFill>
                  <a:schemeClr val="tx1"/>
                </a:solidFill>
                <a:effectLst/>
                <a:latin typeface="+mn-lt"/>
                <a:ea typeface="+mn-ea"/>
                <a:cs typeface="+mn-cs"/>
              </a:rPr>
              <a:t>ôté relationnel d’une forme d’accompagnement.</a:t>
            </a:r>
          </a:p>
          <a:p>
            <a:pPr marL="171450" indent="-171450">
              <a:buFontTx/>
              <a:buChar char="-"/>
            </a:pPr>
            <a:r>
              <a:rPr lang="is-IS" sz="1200" kern="1200" baseline="0" dirty="0" smtClean="0">
                <a:solidFill>
                  <a:schemeClr val="tx1"/>
                </a:solidFill>
                <a:effectLst/>
                <a:latin typeface="+mn-lt"/>
                <a:ea typeface="+mn-ea"/>
                <a:cs typeface="+mn-cs"/>
              </a:rPr>
              <a:t>Les patients sont très attentifs qu’on s’occupe d’eux</a:t>
            </a:r>
          </a:p>
          <a:p>
            <a:pPr marL="171450" indent="-171450">
              <a:buFontTx/>
              <a:buChar char="-"/>
            </a:pPr>
            <a:r>
              <a:rPr lang="fr-FR" sz="1200" kern="1200" baseline="0" dirty="0" smtClean="0">
                <a:solidFill>
                  <a:schemeClr val="tx1"/>
                </a:solidFill>
                <a:effectLst/>
                <a:latin typeface="+mn-lt"/>
                <a:ea typeface="+mn-ea"/>
                <a:cs typeface="+mn-cs"/>
              </a:rPr>
              <a:t>P</a:t>
            </a:r>
            <a:r>
              <a:rPr lang="is-IS" sz="1200" kern="1200" baseline="0" dirty="0" smtClean="0">
                <a:solidFill>
                  <a:schemeClr val="tx1"/>
                </a:solidFill>
                <a:effectLst/>
                <a:latin typeface="+mn-lt"/>
                <a:ea typeface="+mn-ea"/>
                <a:cs typeface="+mn-cs"/>
              </a:rPr>
              <a:t>rocessus de montée en compétence sans être lâché (cf bienveillance parentale)</a:t>
            </a:r>
            <a:endParaRPr lang="fr-FR" sz="1200" kern="1200" baseline="0" dirty="0" smtClean="0">
              <a:solidFill>
                <a:schemeClr val="tx1"/>
              </a:solidFill>
              <a:effectLst/>
              <a:latin typeface="+mn-lt"/>
              <a:ea typeface="+mn-ea"/>
              <a:cs typeface="+mn-cs"/>
            </a:endParaRPr>
          </a:p>
          <a:p>
            <a:pPr marL="171450" indent="-171450">
              <a:buFontTx/>
              <a:buChar char="-"/>
            </a:pPr>
            <a:endParaRPr lang="fr-FR" sz="1200" kern="1200" baseline="0" dirty="0" smtClean="0">
              <a:solidFill>
                <a:schemeClr val="tx1"/>
              </a:solidFill>
              <a:effectLst/>
              <a:latin typeface="+mn-lt"/>
              <a:ea typeface="+mn-ea"/>
              <a:cs typeface="+mn-cs"/>
            </a:endParaRPr>
          </a:p>
          <a:p>
            <a:pPr marL="171450" indent="-171450">
              <a:buFontTx/>
              <a:buChar char="-"/>
            </a:pPr>
            <a:r>
              <a:rPr lang="fr-FR" sz="1200" kern="1200" baseline="0" dirty="0" smtClean="0">
                <a:solidFill>
                  <a:schemeClr val="tx1"/>
                </a:solidFill>
                <a:effectLst/>
                <a:latin typeface="+mn-lt"/>
                <a:ea typeface="+mn-ea"/>
                <a:cs typeface="+mn-cs"/>
              </a:rPr>
              <a:t>Mais aussi brandir le risque, faire prendre conscience, gronder</a:t>
            </a:r>
            <a:r>
              <a:rPr lang="is-IS" sz="1200" kern="1200" baseline="0" dirty="0" smtClean="0">
                <a:solidFill>
                  <a:schemeClr val="tx1"/>
                </a:solidFill>
                <a:effectLst/>
                <a:latin typeface="+mn-lt"/>
                <a:ea typeface="+mn-ea"/>
                <a:cs typeface="+mn-cs"/>
              </a:rPr>
              <a:t>… lorsqu’ils pensent qu’ils peuvent se le permettre</a:t>
            </a:r>
            <a:endParaRPr lang="fr-FR" sz="1200" kern="1200" baseline="0" dirty="0" smtClean="0">
              <a:solidFill>
                <a:schemeClr val="tx1"/>
              </a:solidFill>
              <a:effectLst/>
              <a:latin typeface="+mn-lt"/>
              <a:ea typeface="+mn-ea"/>
              <a:cs typeface="+mn-cs"/>
            </a:endParaRPr>
          </a:p>
          <a:p>
            <a:pPr marL="171450" indent="-171450">
              <a:buFontTx/>
              <a:buChar char="-"/>
            </a:pPr>
            <a:endParaRPr lang="fr-FR" sz="1200" kern="1200" baseline="0" dirty="0" smtClean="0">
              <a:solidFill>
                <a:schemeClr val="tx1"/>
              </a:solidFill>
              <a:effectLst/>
              <a:latin typeface="+mn-lt"/>
              <a:ea typeface="+mn-ea"/>
              <a:cs typeface="+mn-cs"/>
            </a:endParaRPr>
          </a:p>
          <a:p>
            <a:pPr marL="171450" indent="-171450">
              <a:buFontTx/>
              <a:buChar char="-"/>
            </a:pPr>
            <a:r>
              <a:rPr lang="fr-FR" sz="1200" kern="1200" baseline="0" dirty="0" smtClean="0">
                <a:solidFill>
                  <a:schemeClr val="tx1"/>
                </a:solidFill>
                <a:effectLst/>
                <a:latin typeface="+mn-lt"/>
                <a:ea typeface="+mn-ea"/>
                <a:cs typeface="+mn-cs"/>
              </a:rPr>
              <a:t>Relation qui n’est pas toujours sereine</a:t>
            </a:r>
            <a:r>
              <a:rPr lang="is-IS" sz="1200" kern="1200" baseline="0" dirty="0" smtClean="0">
                <a:solidFill>
                  <a:schemeClr val="tx1"/>
                </a:solidFill>
                <a:effectLst/>
                <a:latin typeface="+mn-lt"/>
                <a:ea typeface="+mn-ea"/>
                <a:cs typeface="+mn-cs"/>
              </a:rPr>
              <a:t>… !</a:t>
            </a:r>
            <a:endParaRPr lang="fr-FR" sz="1200" kern="1200" baseline="0" dirty="0" smtClean="0">
              <a:solidFill>
                <a:schemeClr val="tx1"/>
              </a:solidFill>
              <a:effectLst/>
              <a:latin typeface="+mn-lt"/>
              <a:ea typeface="+mn-ea"/>
              <a:cs typeface="+mn-cs"/>
            </a:endParaRPr>
          </a:p>
          <a:p>
            <a:pPr marL="171450" indent="-171450">
              <a:buFontTx/>
              <a:buChar char="-"/>
            </a:pPr>
            <a:endParaRPr lang="fr-FR" sz="1200" kern="1200" baseline="0" dirty="0" smtClean="0">
              <a:solidFill>
                <a:schemeClr val="tx1"/>
              </a:solidFill>
              <a:effectLst/>
              <a:latin typeface="+mn-lt"/>
              <a:ea typeface="+mn-ea"/>
              <a:cs typeface="+mn-cs"/>
            </a:endParaRPr>
          </a:p>
          <a:p>
            <a:pPr marL="171450" indent="-171450">
              <a:buFontTx/>
              <a:buChar char="-"/>
            </a:pPr>
            <a:r>
              <a:rPr lang="fr-FR" sz="1200" kern="1200" baseline="0" dirty="0" smtClean="0">
                <a:solidFill>
                  <a:schemeClr val="tx1"/>
                </a:solidFill>
                <a:effectLst/>
                <a:latin typeface="+mn-lt"/>
                <a:ea typeface="+mn-ea"/>
                <a:cs typeface="+mn-cs"/>
              </a:rPr>
              <a:t>Tension entre respect de la vie privée et intrusion.</a:t>
            </a:r>
          </a:p>
          <a:p>
            <a:pPr marL="171450" indent="-171450">
              <a:buFontTx/>
              <a:buChar char="-"/>
            </a:pPr>
            <a:endParaRPr lang="fr-FR" sz="1200" kern="1200" baseline="0" dirty="0" smtClean="0">
              <a:solidFill>
                <a:schemeClr val="tx1"/>
              </a:solidFill>
              <a:effectLst/>
              <a:latin typeface="+mn-lt"/>
              <a:ea typeface="+mn-ea"/>
              <a:cs typeface="+mn-cs"/>
            </a:endParaRPr>
          </a:p>
          <a:p>
            <a:pPr marL="171450" indent="-171450">
              <a:buFontTx/>
              <a:buChar char="-"/>
            </a:pPr>
            <a:r>
              <a:rPr lang="fr-FR" sz="1200" kern="1200" baseline="0" dirty="0" smtClean="0">
                <a:solidFill>
                  <a:schemeClr val="tx1"/>
                </a:solidFill>
                <a:effectLst/>
                <a:latin typeface="+mn-lt"/>
                <a:ea typeface="+mn-ea"/>
                <a:cs typeface="+mn-cs"/>
              </a:rPr>
              <a:t>Extraits du rapport :</a:t>
            </a:r>
          </a:p>
          <a:p>
            <a:r>
              <a:rPr lang="fr-FR" sz="1200" kern="1200" dirty="0" smtClean="0">
                <a:solidFill>
                  <a:schemeClr val="tx1"/>
                </a:solidFill>
                <a:effectLst/>
                <a:latin typeface="+mn-lt"/>
                <a:ea typeface="+mn-ea"/>
                <a:cs typeface="+mn-cs"/>
              </a:rPr>
              <a:t>Dans la gestion des AVK, la relation médecin-patient est le support de la transmission d’informations, de la vérification de l’acquisition des connaissances et des compétences requises. Cependant les médecins évoquent rarement l’importance de leur relation avec le patient dans cette prise en charge.</a:t>
            </a:r>
          </a:p>
          <a:p>
            <a:r>
              <a:rPr lang="fr-FR" sz="1200" kern="1200" dirty="0" smtClean="0">
                <a:solidFill>
                  <a:schemeClr val="tx1"/>
                </a:solidFill>
                <a:effectLst/>
                <a:latin typeface="+mn-lt"/>
                <a:ea typeface="+mn-ea"/>
                <a:cs typeface="+mn-cs"/>
              </a:rPr>
              <a:t>Au contraire, celle-ci prend une place majeure dans leur discours sur la prise en charge des patients diabétiques. Ils expliquent qu’ils s’appuient sur la relation tissée avec chaque patient au fil du temps pour développer une approche éducative</a:t>
            </a:r>
            <a:r>
              <a:rPr lang="fr-FR" sz="1200" i="1"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Je crois que le cadre est une science exacte, le cadre est déterminé. Nous, on croise la vie des gens et ils vont décider ou non que vous les accompagniez. Quand ils décident que vous les accompagnez, il faut leur être utile. Après, la question revient à ce qu’on a envie de faire pour eux et là, il y a autant de patients que de réussites d’histoires, que d’échecs. Ça va aussi dépendre beaucoup de nous, de moi, médecin, de l’attention que j’aurai porté, de ma fatigue, de mon implication, de mes humeurs, de ce que je vais avoir mangé… » (M17)</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Mais ce qui détermine l’alchimie de cette relation reste mystérieux pour les médecins.</a:t>
            </a:r>
          </a:p>
          <a:p>
            <a:r>
              <a:rPr lang="fr-FR" sz="1200" i="1" kern="1200" dirty="0" smtClean="0">
                <a:solidFill>
                  <a:schemeClr val="tx1"/>
                </a:solidFill>
                <a:effectLst/>
                <a:latin typeface="+mn-lt"/>
                <a:ea typeface="+mn-ea"/>
                <a:cs typeface="+mn-cs"/>
              </a:rPr>
              <a:t>« L’approche dans la relation médicale est quelque chose qui se vit sur le terrain parce que chaque patient et chaque médecin est différent. On a donc une patientèle en relation avec ce que l’on est nous-mêmes. L’attention et tout ce que l’on peut offrir à nos patients, ils le ressentent très bien et ils s’adaptent également à notre personnalité en fonction de ça (…) Cette particularité du dialogue patient/médecin, elle vient à la longue, elle vient de l’expérience. Ce n’est pas possible d’emblée d’avoir… On a plein d’idées préconçues et puis à l’expérience ça ne marche pas bien. C’est comme les histoires d’amour, on ne sait jamais comment les écrire, c’est toujours autrement, c’est quelque chose qui se passe (…) On décide pour des raisons parfaitement opaques de se donner beaucoup de mal pour certains et moins pour d’autres. Je peux prendre cette femme en affection, en écoutant ses souffrances et se difficultés, je vais me donner plus de mal mais pour des raisons qui ne sont absolument pas conscientes. Et puis il y a une personne pour laquelle on a une espèce de difficulté à rentrer en contact, quelque chose qui ne passe pas, ça va aller plus vite. C’est malgré nous. Malgré moi, je ne peux pas faire autrement. On devrait faire le maximum pour tout le monde, mais il y a des marges, il y a des nuances. » (M9)</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 seul médecin qualifie ce lien de « parental bienveillant ».  </a:t>
            </a:r>
          </a:p>
          <a:p>
            <a:r>
              <a:rPr lang="fr-FR" sz="1200" i="1" kern="1200" dirty="0" smtClean="0">
                <a:solidFill>
                  <a:schemeClr val="tx1"/>
                </a:solidFill>
                <a:effectLst/>
                <a:latin typeface="+mn-lt"/>
                <a:ea typeface="+mn-ea"/>
                <a:cs typeface="+mn-cs"/>
              </a:rPr>
              <a:t>“Mon ressenti personnel, c’est que le lien personnel au médecin et le… J’ai des patients qui arrivent en me disant : « je sais quoi faire pour maigrir mais j’ai besoin d’être surveillé ». Je pense que cette surveillance à la fois attentive et tout de même bienveillante est quelque chose d’un peu parental : je suis là pour te gronder si tu ne fais pas bien, mais ça ne fait rien, je t’aime quand même, même si tu ne fais pas bien. Pour moi, c’est un des outils forts. » (M14)</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Pour plusieurs médecins comme M21, ce qui importe c’est de parvenir à construire une relation adaptée et « créative » avec chaque patient, considérant qu’un investissement du médecin dans la relation est nécessaire pour permettre la motivation du patient :</a:t>
            </a:r>
          </a:p>
          <a:p>
            <a:r>
              <a:rPr lang="fr-FR" sz="1200" i="1" kern="1200" dirty="0" smtClean="0">
                <a:solidFill>
                  <a:schemeClr val="tx1"/>
                </a:solidFill>
                <a:effectLst/>
                <a:latin typeface="+mn-lt"/>
                <a:ea typeface="+mn-ea"/>
                <a:cs typeface="+mn-cs"/>
              </a:rPr>
              <a:t>« J’aime bien le côté créatif dans la médecine et le côté créatif, c’est la relation que vous allez réussir à établir avec le patient. C’est là où tout marche. Il y a des gens, quoi que vous leur disiez, ça va marcher. Ça, c’est le petit truc qui ne s’apprend pas dans les tablettes ou dans les trucs de la HAS.</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Sauf qu’il y a des gens, quoi que vous leur disiez, ça ne va pas marcher.</a:t>
            </a:r>
          </a:p>
          <a:p>
            <a:r>
              <a:rPr lang="fr-FR" sz="1200" i="1" kern="1200" dirty="0" smtClean="0">
                <a:solidFill>
                  <a:schemeClr val="tx1"/>
                </a:solidFill>
                <a:effectLst/>
                <a:latin typeface="+mn-lt"/>
                <a:ea typeface="+mn-ea"/>
                <a:cs typeface="+mn-cs"/>
              </a:rPr>
              <a:t>Oui, bien sûr, mais si ça ne marche pas là, ça ne marchera pas plus avec les tablettes. Ça ne marchera pas jusqu’au jour où ça marchera. A ce moment-là, moi j’essaie de les motiver. Les entretiens motivationnels, tout ça, j’ai fait. Je l’ai fait dans ma première année d’</a:t>
            </a:r>
            <a:r>
              <a:rPr lang="fr-FR" sz="1200" i="1" kern="1200" dirty="0" err="1" smtClean="0">
                <a:solidFill>
                  <a:schemeClr val="tx1"/>
                </a:solidFill>
                <a:effectLst/>
                <a:latin typeface="+mn-lt"/>
                <a:ea typeface="+mn-ea"/>
                <a:cs typeface="+mn-cs"/>
              </a:rPr>
              <a:t>addicto</a:t>
            </a:r>
            <a:r>
              <a:rPr lang="fr-FR" sz="1200" i="1" kern="1200" dirty="0" smtClean="0">
                <a:solidFill>
                  <a:schemeClr val="tx1"/>
                </a:solidFill>
                <a:effectLst/>
                <a:latin typeface="+mn-lt"/>
                <a:ea typeface="+mn-ea"/>
                <a:cs typeface="+mn-cs"/>
              </a:rPr>
              <a:t>, je l’ai fait au Réseau Paris Nord. Je ne pourrais pas vous le réciter par cœur parce que je m’en souviens pas, mais j’ai une trame inconsciente. Quand je suis au cabinet, je n’ai pas un truc déterminé, c'est-à-dire que je pense que je fais un peu pareil mais il y a forcément des choses qui s’adaptent aux gens. Mais tous les médecins sont pareils, je pense. On n’est pas des machines.</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Comment vous faites pour maintenir cette motivation ?</a:t>
            </a:r>
          </a:p>
          <a:p>
            <a:r>
              <a:rPr lang="fr-FR" sz="1200" i="1" kern="1200" dirty="0" smtClean="0">
                <a:solidFill>
                  <a:schemeClr val="tx1"/>
                </a:solidFill>
                <a:effectLst/>
                <a:latin typeface="+mn-lt"/>
                <a:ea typeface="+mn-ea"/>
                <a:cs typeface="+mn-cs"/>
              </a:rPr>
              <a:t>J’y vais, j’y mets de moi. Je suis crevée le soir. </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On a l’impression que ça vient plus de vous que d’eux.</a:t>
            </a:r>
          </a:p>
          <a:p>
            <a:r>
              <a:rPr lang="fr-FR" sz="1200" i="1" kern="1200" dirty="0" smtClean="0">
                <a:solidFill>
                  <a:schemeClr val="tx1"/>
                </a:solidFill>
                <a:effectLst/>
                <a:latin typeface="+mn-lt"/>
                <a:ea typeface="+mn-ea"/>
                <a:cs typeface="+mn-cs"/>
              </a:rPr>
              <a:t>Bien sûr qu’il faut que moi je sois convaincue. Comment voulez-vous que je les convainque sinon ? Il faut que je sois motivée, moi. » (M21)</a:t>
            </a:r>
          </a:p>
          <a:p>
            <a:endParaRPr lang="fr-FR" sz="1200" i="1" kern="1200" dirty="0" smtClean="0">
              <a:solidFill>
                <a:schemeClr val="tx1"/>
              </a:solidFill>
              <a:effectLst/>
              <a:latin typeface="+mn-lt"/>
              <a:ea typeface="+mn-ea"/>
              <a:cs typeface="+mn-cs"/>
            </a:endParaRPr>
          </a:p>
          <a:p>
            <a:r>
              <a:rPr lang="fr-FR" sz="1200" i="0" u="sng" kern="1200" dirty="0" smtClean="0">
                <a:solidFill>
                  <a:schemeClr val="tx1"/>
                </a:solidFill>
                <a:effectLst/>
                <a:latin typeface="+mn-lt"/>
                <a:ea typeface="+mn-ea"/>
                <a:cs typeface="+mn-cs"/>
              </a:rPr>
              <a:t>Une relation qui est elle-même</a:t>
            </a:r>
            <a:r>
              <a:rPr lang="fr-FR" sz="1200" i="0" u="sng" kern="1200" baseline="0" dirty="0" smtClean="0">
                <a:solidFill>
                  <a:schemeClr val="tx1"/>
                </a:solidFill>
                <a:effectLst/>
                <a:latin typeface="+mn-lt"/>
                <a:ea typeface="+mn-ea"/>
                <a:cs typeface="+mn-cs"/>
              </a:rPr>
              <a:t> un outil : on le redit plus loin (je le mets juste là pour mémoire)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 Quand on interroge le patient sur des questions ouvertes, qu’on le laisse parler, on a vachement plus d’infos sur comment ils vivent et on peut vraiment s’appuyer dessus. Ça marche vachement mieux après pour ensuite favoriser le changement. Ce n’est pas juste de la théorie, ça marche bien en pratique. (…) Partir de ce truc-là… En fait, lui, il trouve tout seul ce qu’il doit faire, là où il en est, ce qu’il doit faire en fonction d’où il en est de sa démarche, de son ressenti. Quand c’est lui qui pense à ce qu’il pourrait faire – je ne dis pas que ça marche à tous les coups – ça a tendance à mieux marcher, je trouve. Ça favorise vraiment le changement. (…) C’est vraiment personnalisé, c’est son truc à lui. Comme c’est lui qui l’a décidé, qui l’a intégré, ça marche mieux. Et puis vraiment ça leur fait plaisir aux patients parce que ça les valorise parce qu’ils trouvent tout seuls, ils voient que ça marche. Et c’est vachement moins fatigant pour le médecin aussi parce que, souvent, on s’évertue à dire : « ce serait bien de faire ci, de faire ça ». Et puis on se désespère parce que, au fil des mois, ça ne fonctionne pas. Finalement, quand on laisse parler le patient, il s’exprime. Nous, on comprend mieux et, en plus, il trouve tout seul ! Je trouve que c’est moins épuisant, vraiment. (…)  Au niveau relationnel, il y a une espèce de confiance plus forte qui s’installe. » (M15)</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pPr marL="171450" indent="-171450">
              <a:buFontTx/>
              <a:buChar char="-"/>
            </a:pPr>
            <a:endParaRPr lang="fr-FR" sz="1200" kern="1200" baseline="0" dirty="0" smtClean="0">
              <a:solidFill>
                <a:schemeClr val="tx1"/>
              </a:solidFill>
              <a:effectLst/>
              <a:latin typeface="+mn-lt"/>
              <a:ea typeface="+mn-ea"/>
              <a:cs typeface="+mn-cs"/>
            </a:endParaRPr>
          </a:p>
          <a:p>
            <a:pPr marL="171450" indent="-171450">
              <a:buFontTx/>
              <a:buChar char="-"/>
            </a:pPr>
            <a:endParaRPr lang="fr-FR" sz="1200" kern="1200" baseline="0" dirty="0" smtClean="0">
              <a:solidFill>
                <a:schemeClr val="tx1"/>
              </a:solidFill>
              <a:effectLst/>
              <a:latin typeface="+mn-lt"/>
              <a:ea typeface="+mn-ea"/>
              <a:cs typeface="+mn-cs"/>
            </a:endParaRPr>
          </a:p>
          <a:p>
            <a:pPr marL="171450" indent="-171450">
              <a:buFontTx/>
              <a:buChar char="-"/>
            </a:pPr>
            <a:endParaRPr lang="fr-FR" sz="1200" kern="1200" baseline="0" dirty="0" smtClean="0">
              <a:solidFill>
                <a:schemeClr val="tx1"/>
              </a:solidFill>
              <a:effectLst/>
              <a:latin typeface="+mn-lt"/>
              <a:ea typeface="+mn-ea"/>
              <a:cs typeface="+mn-cs"/>
            </a:endParaRPr>
          </a:p>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12</a:t>
            </a:fld>
            <a:endParaRPr lang="fr-FR"/>
          </a:p>
        </p:txBody>
      </p:sp>
    </p:spTree>
    <p:extLst>
      <p:ext uri="{BB962C8B-B14F-4D97-AF65-F5344CB8AC3E}">
        <p14:creationId xmlns:p14="http://schemas.microsoft.com/office/powerpoint/2010/main" val="109724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Appui sur le vécu et l’expérience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s’informer sur le type de difficultés que le patient rencontre dans sa vie quotidienne et sur la manière dont il les relie à sa maladie : </a:t>
            </a:r>
            <a:r>
              <a:rPr lang="fr-FR" sz="1200" i="1" kern="1200" dirty="0" smtClean="0">
                <a:solidFill>
                  <a:schemeClr val="tx1"/>
                </a:solidFill>
                <a:effectLst/>
                <a:latin typeface="+mn-lt"/>
                <a:ea typeface="+mn-ea"/>
                <a:cs typeface="+mn-cs"/>
              </a:rPr>
              <a:t>« Mon objectif est déjà de savoir ce qu’elle veut, comment elle se trouve, si elle a un inconfort quelconque (…) C’est surtout de savoir comment elle est dans sa vie. » (M7)</a:t>
            </a:r>
            <a:endParaRPr lang="fr-FR" sz="1200"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explorer ses connaissances sur sa pathologie et ses traitements : « </a:t>
            </a:r>
            <a:r>
              <a:rPr lang="fr-FR" sz="1200" i="1" kern="1200" dirty="0" smtClean="0">
                <a:solidFill>
                  <a:schemeClr val="tx1"/>
                </a:solidFill>
                <a:effectLst/>
                <a:latin typeface="+mn-lt"/>
                <a:ea typeface="+mn-ea"/>
                <a:cs typeface="+mn-cs"/>
              </a:rPr>
              <a:t>j’essaye de savoir s’il connaît son traitement et s’il sait à quoi ça sert, et pourquoi il l’a » (M12) </a:t>
            </a:r>
            <a:r>
              <a:rPr lang="fr-FR" sz="1200" kern="1200" dirty="0" smtClean="0">
                <a:solidFill>
                  <a:schemeClr val="tx1"/>
                </a:solidFill>
                <a:effectLst/>
                <a:latin typeface="+mn-lt"/>
                <a:ea typeface="+mn-ea"/>
                <a:cs typeface="+mn-cs"/>
              </a:rPr>
              <a:t>ou celui-ci </a:t>
            </a:r>
            <a:r>
              <a:rPr lang="fr-FR" sz="1200" i="1" kern="1200" dirty="0" smtClean="0">
                <a:solidFill>
                  <a:schemeClr val="tx1"/>
                </a:solidFill>
                <a:effectLst/>
                <a:latin typeface="+mn-lt"/>
                <a:ea typeface="+mn-ea"/>
                <a:cs typeface="+mn-cs"/>
              </a:rPr>
              <a:t>: « je vais repérer ce qui me paraît être des manques importants, c'est-à-dire m’assurer qu’il sache au moins que, en tout cas pendant la période d’instauration, il faut des contrôles fréquents. Que le traitement lui diminue son risque d’avoir… » (M14), </a:t>
            </a:r>
            <a:r>
              <a:rPr lang="fr-FR" sz="1200" kern="1200" dirty="0" smtClean="0">
                <a:solidFill>
                  <a:schemeClr val="tx1"/>
                </a:solidFill>
                <a:effectLst/>
                <a:latin typeface="+mn-lt"/>
                <a:ea typeface="+mn-ea"/>
                <a:cs typeface="+mn-cs"/>
              </a:rPr>
              <a:t>ou encore :</a:t>
            </a:r>
            <a:r>
              <a:rPr lang="fr-FR" sz="1200" i="1" kern="1200" dirty="0" smtClean="0">
                <a:solidFill>
                  <a:schemeClr val="tx1"/>
                </a:solidFill>
                <a:effectLst/>
                <a:latin typeface="+mn-lt"/>
                <a:ea typeface="+mn-ea"/>
                <a:cs typeface="+mn-cs"/>
              </a:rPr>
              <a:t> « Essayer de voir un petit peu où il en est de la connaissance de son traitement, de sa maladie (M15)</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Pour certains, il est déjà compliqué de savoir ce que le patient fait :</a:t>
            </a:r>
            <a:r>
              <a:rPr lang="fr-FR" sz="1200" i="1" kern="1200" dirty="0" smtClean="0">
                <a:solidFill>
                  <a:schemeClr val="tx1"/>
                </a:solidFill>
                <a:effectLst/>
                <a:latin typeface="+mn-lt"/>
                <a:ea typeface="+mn-ea"/>
                <a:cs typeface="+mn-cs"/>
              </a:rPr>
              <a:t> « L’objectif, ce serait de réussir à faire en sorte que le patient puisse vraiment nous dire ce qu’il a envie de faire et ce qu’il fait, pour qu’on puisse partir de ça, plutôt qu’on parte de ce qu’on croit qu’il fait. Notamment dans la prise des médicaments, les études montrent que les gens ne prennent pas les médicaments qu’on leur prescrit. Et pourtant, on continue à leur prescrire les mêmes médicaments et à leur dire : « ça ne suffit pas, il faut qu’on rajoute un autre médicament ». Et puis on rajoute un médicament et il n’est pas plus pris que le premier. Pareil pour les règles diététiques. Je trouve que le défi, c’est de réussir à avoir un lien avec le patient où il puisse nous dire ce qu’il fait » (M4)</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i="0" kern="1200" dirty="0" smtClean="0">
                <a:solidFill>
                  <a:schemeClr val="tx1"/>
                </a:solidFill>
                <a:effectLst/>
                <a:latin typeface="+mn-lt"/>
                <a:ea typeface="+mn-ea"/>
                <a:cs typeface="+mn-cs"/>
              </a:rPr>
              <a:t>Oser</a:t>
            </a:r>
            <a:r>
              <a:rPr lang="fr-FR" sz="1200" i="0" kern="1200" baseline="0" dirty="0" smtClean="0">
                <a:solidFill>
                  <a:schemeClr val="tx1"/>
                </a:solidFill>
                <a:effectLst/>
                <a:latin typeface="+mn-lt"/>
                <a:ea typeface="+mn-ea"/>
                <a:cs typeface="+mn-cs"/>
              </a:rPr>
              <a:t> évoquer avec le patient des expériences intimes: </a:t>
            </a:r>
            <a:r>
              <a:rPr lang="fr-FR" sz="1200" i="1" kern="1200" dirty="0" smtClean="0">
                <a:solidFill>
                  <a:schemeClr val="tx1"/>
                </a:solidFill>
                <a:effectLst/>
                <a:latin typeface="+mn-lt"/>
                <a:ea typeface="+mn-ea"/>
                <a:cs typeface="+mn-cs"/>
              </a:rPr>
              <a:t>« Je me souviens d’un (autre) patient qui a déclenché un diabète. Je sais plus si, quand j’ai commencé à le voir, je le savais déjà ou pas. A un moment, j’ai appris qu’il avait été en camp de concentration. Mon réflexe intérieur ça a été de me dire : mais comment je peux mettre ce monsieur-là au régime ? Et je lui ai dit : « mais comment je peux vous demander de manger autrement alors que vous avez connu la faim ? », il me dit : « mais non, moi je veux vivre longtemps, dites-moi ce que je dois faire ». Cette idée de vivre plus longtemps mieux, finalement le patient qui vous le dit là, on a un outil de </a:t>
            </a:r>
            <a:r>
              <a:rPr lang="fr-FR" sz="1200" i="1" kern="1200" dirty="0" smtClean="0">
                <a:solidFill>
                  <a:schemeClr val="tx1"/>
                </a:solidFill>
                <a:effectLst/>
                <a:latin typeface="+mn-lt"/>
                <a:ea typeface="+mn-ea"/>
                <a:cs typeface="+mn-cs"/>
              </a:rPr>
              <a:t>négociation quand même</a:t>
            </a:r>
            <a:r>
              <a:rPr lang="fr-FR" sz="1200" i="1" kern="1200" dirty="0" smtClean="0">
                <a:solidFill>
                  <a:schemeClr val="tx1"/>
                </a:solidFill>
                <a:effectLst/>
                <a:latin typeface="+mn-lt"/>
                <a:ea typeface="+mn-ea"/>
                <a:cs typeface="+mn-cs"/>
              </a:rPr>
              <a:t> ». (M10</a:t>
            </a:r>
            <a:r>
              <a:rPr lang="fr-FR" sz="1200" i="1"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i="1" kern="1200" dirty="0" smtClean="0">
              <a:solidFill>
                <a:schemeClr val="tx1"/>
              </a:solidFill>
              <a:effectLst/>
              <a:latin typeface="+mn-lt"/>
              <a:ea typeface="+mn-ea"/>
              <a:cs typeface="+mn-cs"/>
            </a:endParaRPr>
          </a:p>
          <a:p>
            <a:r>
              <a:rPr lang="fr-FR" sz="1200" b="1" u="sng" kern="1200" dirty="0" smtClean="0">
                <a:solidFill>
                  <a:schemeClr val="tx1"/>
                </a:solidFill>
                <a:effectLst/>
                <a:latin typeface="+mn-lt"/>
                <a:ea typeface="+mn-ea"/>
                <a:cs typeface="+mn-cs"/>
              </a:rPr>
              <a:t>le médecin associe plus ou moins le patient à la définition des objectifs de sa prise en charge. </a:t>
            </a:r>
          </a:p>
          <a:p>
            <a:endParaRPr lang="fr-FR" sz="1200" b="1" u="sng" kern="1200" dirty="0" smtClean="0">
              <a:solidFill>
                <a:schemeClr val="tx1"/>
              </a:solidFill>
              <a:effectLst/>
              <a:latin typeface="+mn-lt"/>
              <a:ea typeface="+mn-ea"/>
              <a:cs typeface="+mn-cs"/>
            </a:endParaRPr>
          </a:p>
          <a:p>
            <a:pPr marL="171450" indent="-171450">
              <a:buFontTx/>
              <a:buChar char="-"/>
            </a:pPr>
            <a:r>
              <a:rPr lang="fr-FR" sz="1200" u="sng" kern="1200" dirty="0" smtClean="0">
                <a:solidFill>
                  <a:schemeClr val="tx1"/>
                </a:solidFill>
                <a:effectLst/>
                <a:latin typeface="+mn-lt"/>
                <a:ea typeface="+mn-ea"/>
                <a:cs typeface="+mn-cs"/>
              </a:rPr>
              <a:t>le plus souvent le médecin pense pour le patient à partir de ses objectifs de médecin, qu’il tente d’adapter à ce qu’il perçoit de la situation de chacun</a:t>
            </a:r>
          </a:p>
          <a:p>
            <a:endParaRPr lang="fr-FR" baseline="0" dirty="0" smtClean="0"/>
          </a:p>
          <a:p>
            <a:r>
              <a:rPr lang="fr-FR" sz="1200" i="1" kern="1200" dirty="0" smtClean="0">
                <a:solidFill>
                  <a:schemeClr val="tx1"/>
                </a:solidFill>
                <a:effectLst/>
                <a:latin typeface="+mn-lt"/>
                <a:ea typeface="+mn-ea"/>
                <a:cs typeface="+mn-cs"/>
              </a:rPr>
              <a:t>« J’aime bien que les gens soient au courant de leurs objectifs. Les objectifs ça peut être très divers. L’objectif final de l’hypertension artérielle, c’est qu’on vive plus longtemps, qu’on ne fasse pas d’AVC. L’objectif intermédiaire, c’est que les chiffres soient tac et tac. J’essaye, dans la mesure du possible, que mes patients soient au courant de ça. </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De vos propres objectifs, d’une certaine façon ?</a:t>
            </a:r>
          </a:p>
          <a:p>
            <a:r>
              <a:rPr lang="fr-FR" sz="1200" i="1" kern="1200" dirty="0" smtClean="0">
                <a:solidFill>
                  <a:schemeClr val="tx1"/>
                </a:solidFill>
                <a:effectLst/>
                <a:latin typeface="+mn-lt"/>
                <a:ea typeface="+mn-ea"/>
                <a:cs typeface="+mn-cs"/>
              </a:rPr>
              <a:t>Des miens, c’est aussi les miens mais il faut qu’ils se les approprient. Je souhaite qu’ils se les approprient. Je travaille pour ça. »</a:t>
            </a:r>
            <a:endParaRPr lang="fr-FR" sz="1200" kern="1200" dirty="0" smtClean="0">
              <a:solidFill>
                <a:schemeClr val="tx1"/>
              </a:solidFill>
              <a:effectLst/>
              <a:latin typeface="+mn-lt"/>
              <a:ea typeface="+mn-ea"/>
              <a:cs typeface="+mn-cs"/>
            </a:endParaRPr>
          </a:p>
          <a:p>
            <a:endParaRPr lang="fr-FR"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 Je vais lui apprendre à cuisiner autrement, enfin je vais lui apprendre, il faut qu’elle me dise ce qu’elle fait et après, je vais dire : « Peut-être que, là, vous pouvez sucrer un peu moins », « Oui, mais chez moi, c’est pas comme ça », « Oui, justement c’est pour ça »</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(M21)</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 Essayer de faire un plan de l’objectif de ce que j’estime de mon point de vue de médecin et voir ce qui est possible et faisable de son point de vue de femme au quotidien. » (M7)</a:t>
            </a:r>
            <a:r>
              <a:rPr lang="fr-FR" dirty="0" smtClean="0">
                <a:effectLst/>
              </a:rPr>
              <a:t> </a:t>
            </a:r>
            <a:endParaRPr lang="fr-FR" sz="1200" u="sng" kern="1200" dirty="0" smtClean="0">
              <a:solidFill>
                <a:schemeClr val="tx1"/>
              </a:solidFill>
              <a:effectLst/>
              <a:latin typeface="+mn-lt"/>
              <a:ea typeface="+mn-ea"/>
              <a:cs typeface="+mn-cs"/>
            </a:endParaRPr>
          </a:p>
          <a:p>
            <a:pPr marL="171450" indent="-171450">
              <a:buFontTx/>
              <a:buChar char="-"/>
            </a:pPr>
            <a:endParaRPr lang="fr-FR" sz="1200" u="sng" kern="1200" dirty="0" smtClean="0">
              <a:solidFill>
                <a:schemeClr val="tx1"/>
              </a:solidFill>
              <a:effectLst/>
              <a:latin typeface="+mn-lt"/>
              <a:ea typeface="+mn-ea"/>
              <a:cs typeface="+mn-cs"/>
            </a:endParaRPr>
          </a:p>
          <a:p>
            <a:pPr marL="0" indent="0">
              <a:buFontTx/>
              <a:buNone/>
            </a:pPr>
            <a:r>
              <a:rPr lang="fr-FR" sz="1200" u="none" kern="1200" dirty="0" smtClean="0">
                <a:solidFill>
                  <a:schemeClr val="tx1"/>
                </a:solidFill>
                <a:effectLst/>
                <a:latin typeface="+mn-lt"/>
                <a:ea typeface="+mn-ea"/>
                <a:cs typeface="+mn-cs"/>
              </a:rPr>
              <a:t>D’ailleurs,</a:t>
            </a:r>
            <a:r>
              <a:rPr lang="fr-FR" sz="1200" u="none" kern="1200" baseline="0" dirty="0" smtClean="0">
                <a:solidFill>
                  <a:schemeClr val="tx1"/>
                </a:solidFill>
                <a:effectLst/>
                <a:latin typeface="+mn-lt"/>
                <a:ea typeface="+mn-ea"/>
                <a:cs typeface="+mn-cs"/>
              </a:rPr>
              <a:t> c’est parfois ce que le patient attend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même des médecins qui s’efforcent de permettre à leurs patients de jouer un rôle le plus actif possible font le constat que cette approche ne convient pas à tous. Ainsi selon l’un d’eux, « </a:t>
            </a:r>
            <a:r>
              <a:rPr lang="fr-FR" sz="1200" i="1" kern="1200" dirty="0" smtClean="0">
                <a:solidFill>
                  <a:schemeClr val="tx1"/>
                </a:solidFill>
                <a:effectLst/>
                <a:latin typeface="+mn-lt"/>
                <a:ea typeface="+mn-ea"/>
                <a:cs typeface="+mn-cs"/>
              </a:rPr>
              <a:t>il y a 20 % de patients pour qui il est psychologiquement inacceptable d’être acteurs de leur santé, qui ne peuvent pas l’accepter. Quand j’ai entendu ça, ça a résonné très fort en moi parce que ça m’est arrivé, moi, dans ma démarche, de recevoir des retours très violents de patients, à qui je demandais : « Alors qu’est-ce que vous voulez qu’on fasse ? Comment vous voyez les choses ? » Et qui me disaient : « Mais attendez, vous êtes le docteur ! ». Et vraiment de façon agressive, du genre : « Mais pourquoi vous m’emmerdez, moi, à me demander mon avis alors que moi, je viens pour que vous me disiez : « faites ça et ça » ». Il y a des patients qui sont clairement comme ça. Avec eux, on peut faire zéro éducation thérapeutique. Alors j’essaye toujours d’en remettre une petite couche de temps en temps, discrètement, mais c’est très limité. Mais ça n’est pas la majorité » (M14)</a:t>
            </a:r>
            <a:endParaRPr lang="fr-FR" sz="1200" u="none" kern="1200" baseline="0" dirty="0" smtClean="0">
              <a:solidFill>
                <a:schemeClr val="tx1"/>
              </a:solidFill>
              <a:effectLst/>
              <a:latin typeface="+mn-lt"/>
              <a:ea typeface="+mn-ea"/>
              <a:cs typeface="+mn-cs"/>
            </a:endParaRPr>
          </a:p>
          <a:p>
            <a:pPr marL="0" indent="0">
              <a:buFontTx/>
              <a:buNone/>
            </a:pPr>
            <a:endParaRPr lang="fr-FR" sz="1200" u="sng" kern="1200" dirty="0" smtClean="0">
              <a:solidFill>
                <a:schemeClr val="tx1"/>
              </a:solidFill>
              <a:effectLst/>
              <a:latin typeface="+mn-lt"/>
              <a:ea typeface="+mn-ea"/>
              <a:cs typeface="+mn-cs"/>
            </a:endParaRPr>
          </a:p>
          <a:p>
            <a:pPr marL="171450" indent="-171450">
              <a:buFontTx/>
              <a:buChar char="-"/>
            </a:pPr>
            <a:r>
              <a:rPr lang="fr-FR" sz="1200" u="sng" kern="1200" dirty="0" smtClean="0">
                <a:solidFill>
                  <a:schemeClr val="tx1"/>
                </a:solidFill>
                <a:effectLst/>
                <a:latin typeface="+mn-lt"/>
                <a:ea typeface="+mn-ea"/>
                <a:cs typeface="+mn-cs"/>
              </a:rPr>
              <a:t> parfois, le médecin pense avec le patient</a:t>
            </a:r>
            <a:r>
              <a:rPr lang="fr-FR" sz="1200" kern="1200" dirty="0" smtClean="0">
                <a:solidFill>
                  <a:schemeClr val="tx1"/>
                </a:solidFill>
                <a:effectLst/>
                <a:latin typeface="+mn-lt"/>
                <a:ea typeface="+mn-ea"/>
                <a:cs typeface="+mn-cs"/>
              </a:rPr>
              <a:t> : </a:t>
            </a:r>
          </a:p>
          <a:p>
            <a:pPr marL="0" indent="0">
              <a:buFontTx/>
              <a:buNone/>
            </a:pP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Une fois que j’ai vérifié son hémoglobine </a:t>
            </a:r>
            <a:r>
              <a:rPr lang="fr-FR" sz="1200" i="1" kern="1200" dirty="0" err="1" smtClean="0">
                <a:solidFill>
                  <a:schemeClr val="tx1"/>
                </a:solidFill>
                <a:effectLst/>
                <a:latin typeface="+mn-lt"/>
                <a:ea typeface="+mn-ea"/>
                <a:cs typeface="+mn-cs"/>
              </a:rPr>
              <a:t>glyquée</a:t>
            </a:r>
            <a:r>
              <a:rPr lang="fr-FR" sz="1200" i="1" kern="1200" dirty="0" smtClean="0">
                <a:solidFill>
                  <a:schemeClr val="tx1"/>
                </a:solidFill>
                <a:effectLst/>
                <a:latin typeface="+mn-lt"/>
                <a:ea typeface="+mn-ea"/>
                <a:cs typeface="+mn-cs"/>
              </a:rPr>
              <a:t>, sa tension et fait mon boulot de clinicien, je vais lui demander où elle en est par rapport à ce qu’on a vu la dernière fois. Si elle s’était proposée de mettre en place un certain nombre de choses, je vais voir ce qu’elle a pu mettre en place. Si elle a pu mettre en place, voir comment elle ressent ça. Si elle n’a pas pu, essayer de comprendre avec elle ce qui a fait qu’elle n’a pas pu, comment elle pourrait faire pour faire autrement </a:t>
            </a:r>
            <a:r>
              <a:rPr lang="fr-FR" sz="1200" kern="1200" dirty="0" smtClean="0">
                <a:solidFill>
                  <a:schemeClr val="tx1"/>
                </a:solidFill>
                <a:effectLst/>
                <a:latin typeface="+mn-lt"/>
                <a:ea typeface="+mn-ea"/>
                <a:cs typeface="+mn-cs"/>
              </a:rPr>
              <a:t>». (M24)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Cela implique de laisser le patient choisir son rythme, même si c’est difficile à accepter pour le médecin de n’avoir pas très vite une efficacité thérapeutique maximale : « </a:t>
            </a:r>
            <a:r>
              <a:rPr lang="fr-FR" sz="1200" i="1" kern="1200" dirty="0" smtClean="0">
                <a:solidFill>
                  <a:schemeClr val="tx1"/>
                </a:solidFill>
                <a:effectLst/>
                <a:latin typeface="+mn-lt"/>
                <a:ea typeface="+mn-ea"/>
                <a:cs typeface="+mn-cs"/>
              </a:rPr>
              <a:t>On est obligé d’être dans le temps lent et le temps moins efficace. » (M3)</a:t>
            </a:r>
            <a:endParaRPr lang="fr-FR" sz="1200" kern="1200" dirty="0" smtClean="0">
              <a:solidFill>
                <a:schemeClr val="tx1"/>
              </a:solidFill>
              <a:effectLst/>
              <a:latin typeface="+mn-lt"/>
              <a:ea typeface="+mn-ea"/>
              <a:cs typeface="+mn-cs"/>
            </a:endParaRPr>
          </a:p>
          <a:p>
            <a:pPr marL="171450" indent="-171450">
              <a:buFontTx/>
              <a:buChar char="-"/>
            </a:pPr>
            <a:endParaRPr lang="fr-FR" sz="1200" kern="1200" dirty="0" smtClean="0">
              <a:solidFill>
                <a:schemeClr val="tx1"/>
              </a:solidFill>
              <a:effectLst/>
              <a:latin typeface="+mn-lt"/>
              <a:ea typeface="+mn-ea"/>
              <a:cs typeface="+mn-cs"/>
            </a:endParaRPr>
          </a:p>
          <a:p>
            <a:pPr marL="171450" indent="-171450">
              <a:buFontTx/>
              <a:buChar char="-"/>
            </a:pPr>
            <a:r>
              <a:rPr lang="fr-FR" sz="1200" u="sng" kern="1200" dirty="0" smtClean="0">
                <a:solidFill>
                  <a:schemeClr val="tx1"/>
                </a:solidFill>
                <a:effectLst/>
                <a:latin typeface="+mn-lt"/>
                <a:ea typeface="+mn-ea"/>
                <a:cs typeface="+mn-cs"/>
              </a:rPr>
              <a:t>plus rarement, le médecin pense à partir de ce que vit le patient dans sa situation singulière pour l’aider à construire ses objectifs </a:t>
            </a:r>
            <a:r>
              <a:rPr lang="fr-FR" sz="1200" kern="1200" dirty="0" smtClean="0">
                <a:solidFill>
                  <a:schemeClr val="tx1"/>
                </a:solidFill>
                <a:effectLst/>
                <a:latin typeface="+mn-lt"/>
                <a:ea typeface="+mn-ea"/>
                <a:cs typeface="+mn-cs"/>
              </a:rPr>
              <a:t>: </a:t>
            </a:r>
          </a:p>
          <a:p>
            <a:pPr marL="0" indent="0">
              <a:buFontTx/>
              <a:buNone/>
            </a:pP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Quand on est dans des choix sur le mode de vie, pour moi, l’expert du mode de vie, c’est le patient. C’est lui qui sait et moi qui peux lui donner des conseils » (M14).</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 Quand on laisse parler le patient, il s’exprime. Nous, on comprend mieux et, en plus, il trouve tout seul ! Je trouve que c’est moins épuisant, vraiment. Même pour les patients au niveau relationnel qui peuvent être un peu difficiles, si on les laisse parler… Souvent, quand c’est le médecin qui donne des solutions, ils nous mettent en difficulté. Quand on les laisse parler, qu’on les laisse venir là où ils sont prêts à aller, ils y vont. Et puis, nous, ça nous convient. Ils avancent à leur rythme. Je trouve que c’est aussi… En fait, tout le monde y gagne vraiment. Le médecin s’épuise moins parce qu’il n’y a pas de conseils inutiles ou d’explications inutiles. Et puis le patient, il s’y retrouve, ça correspond à sa vie. Au niveau relationnel, il y a une espèce de confiance plus forte qui s’installe. » (M15)</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Certains médecins donnent ainsi une place au patient jusque dans la hiérarchisation des motifs de consultation : </a:t>
            </a:r>
            <a:r>
              <a:rPr lang="fr-FR" sz="1200" i="1" kern="1200" dirty="0" smtClean="0">
                <a:solidFill>
                  <a:schemeClr val="tx1"/>
                </a:solidFill>
                <a:effectLst/>
                <a:latin typeface="+mn-lt"/>
                <a:ea typeface="+mn-ea"/>
                <a:cs typeface="+mn-cs"/>
              </a:rPr>
              <a:t>« si on regarde les quatre motifs de consultation, je me dis que, non, ce n’est pas possible. Donc on établit avec le patient une hiérarchie : quel est son problème le plus urgent ? On évoque les autres, mais il y a une espèce de double regard, entre ce que la personne estime le plus important et ce qui est peut-être, à mes yeux, le plus important d’un point de vue médical. Mais je ne fais pas une consultation à quatre motifs. » (M7) </a:t>
            </a:r>
            <a:r>
              <a:rPr lang="fr-FR" sz="1200" kern="1200" dirty="0" smtClean="0">
                <a:solidFill>
                  <a:schemeClr val="tx1"/>
                </a:solidFill>
                <a:effectLst/>
                <a:latin typeface="+mn-lt"/>
                <a:ea typeface="+mn-ea"/>
                <a:cs typeface="+mn-cs"/>
              </a:rPr>
              <a:t>Ceci est d’autant plus important pour ce médecin qu’elle considère que sa consultation doit permettre au patient une part importante d’écoute et de sensibilisation à lui-même, ce qu’elle appelle une « </a:t>
            </a:r>
            <a:r>
              <a:rPr lang="fr-FR" sz="1200" i="1" kern="1200" dirty="0" smtClean="0">
                <a:solidFill>
                  <a:schemeClr val="tx1"/>
                </a:solidFill>
                <a:effectLst/>
                <a:latin typeface="+mn-lt"/>
                <a:ea typeface="+mn-ea"/>
                <a:cs typeface="+mn-cs"/>
              </a:rPr>
              <a:t>reconnexion </a:t>
            </a:r>
            <a:r>
              <a:rPr lang="fr-FR" sz="1200" kern="1200" dirty="0" smtClean="0">
                <a:solidFill>
                  <a:schemeClr val="tx1"/>
                </a:solidFill>
                <a:effectLst/>
                <a:latin typeface="+mn-lt"/>
                <a:ea typeface="+mn-ea"/>
                <a:cs typeface="+mn-cs"/>
              </a:rPr>
              <a:t>» avec lui-même.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13</a:t>
            </a:fld>
            <a:endParaRPr lang="fr-FR"/>
          </a:p>
        </p:txBody>
      </p:sp>
    </p:spTree>
    <p:extLst>
      <p:ext uri="{BB962C8B-B14F-4D97-AF65-F5344CB8AC3E}">
        <p14:creationId xmlns:p14="http://schemas.microsoft.com/office/powerpoint/2010/main" val="108713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5">
                    <a:lumMod val="50000"/>
                  </a:schemeClr>
                </a:solidFill>
              </a:rPr>
              <a:t>Des pratiques contrastées, </a:t>
            </a:r>
            <a:r>
              <a:rPr lang="fr-FR" sz="1200" dirty="0" smtClean="0">
                <a:solidFill>
                  <a:srgbClr val="008F3F"/>
                </a:solidFill>
              </a:rPr>
              <a:t>pragmatiques et « bricolées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08F3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sng" dirty="0" smtClean="0">
                <a:solidFill>
                  <a:srgbClr val="008F3F"/>
                </a:solidFill>
              </a:rPr>
              <a:t>Des pratiques tâtonnantes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8F3F"/>
                </a:solidFill>
              </a:rPr>
              <a:t>Les médecins « essayent », cherchent avec le patient ce qu’il est possible de faire, ce qui serait acceptable</a:t>
            </a:r>
            <a:endParaRPr lang="fr-FR" sz="1200" b="1" i="1" kern="1200" dirty="0" smtClean="0">
              <a:solidFill>
                <a:schemeClr val="tx1"/>
              </a:solidFill>
              <a:effectLst/>
              <a:latin typeface="+mn-lt"/>
              <a:ea typeface="+mn-ea"/>
              <a:cs typeface="+mn-cs"/>
            </a:endParaRPr>
          </a:p>
          <a:p>
            <a:endParaRPr lang="fr-FR" sz="1200" b="1" i="1"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Des pratiques souvent tâtonnantes et mal assurées, liées à un sentiment d’efficacité mitigé dans la prise en charge,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même pour les médecins qui y ont le plus réfléchi</a:t>
            </a:r>
          </a:p>
          <a:p>
            <a:r>
              <a:rPr lang="fr-FR" sz="1200" b="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Les médecins que nous avons rencontrés sont nombreux à être septiques quant à la pertinence et l’efficacité de leurs pratiques éducatives. Ils agissent empiriquement, avec des tentatives qui relèvent d’une forme de bricolage. , </a:t>
            </a:r>
            <a:r>
              <a:rPr lang="fr-FR" sz="1200" i="1" kern="1200" dirty="0" smtClean="0">
                <a:solidFill>
                  <a:schemeClr val="tx1"/>
                </a:solidFill>
                <a:effectLst/>
                <a:latin typeface="+mn-lt"/>
                <a:ea typeface="+mn-ea"/>
                <a:cs typeface="+mn-cs"/>
              </a:rPr>
              <a:t>« Je ne sais pas si c’est bien de faire comme ça »</a:t>
            </a:r>
            <a:r>
              <a:rPr lang="fr-FR" sz="1200" kern="1200" dirty="0" smtClean="0">
                <a:solidFill>
                  <a:schemeClr val="tx1"/>
                </a:solidFill>
                <a:effectLst/>
                <a:latin typeface="+mn-lt"/>
                <a:ea typeface="+mn-ea"/>
                <a:cs typeface="+mn-cs"/>
              </a:rPr>
              <a:t> (G2M3) ; ou encore « </a:t>
            </a:r>
            <a:r>
              <a:rPr lang="fr-FR" sz="1200" i="1" kern="1200" dirty="0" smtClean="0">
                <a:solidFill>
                  <a:schemeClr val="tx1"/>
                </a:solidFill>
                <a:effectLst/>
                <a:latin typeface="+mn-lt"/>
                <a:ea typeface="+mn-ea"/>
                <a:cs typeface="+mn-cs"/>
              </a:rPr>
              <a:t>On risque de ramer un certain temps quand même.</a:t>
            </a:r>
            <a:r>
              <a:rPr lang="fr-FR" sz="1200" kern="1200" dirty="0" smtClean="0">
                <a:solidFill>
                  <a:schemeClr val="tx1"/>
                </a:solidFill>
                <a:effectLst/>
                <a:latin typeface="+mn-lt"/>
                <a:ea typeface="+mn-ea"/>
                <a:cs typeface="+mn-cs"/>
              </a:rPr>
              <a:t> » </a:t>
            </a:r>
            <a:r>
              <a:rPr lang="fr-FR" sz="1200" i="1" kern="1200" dirty="0" smtClean="0">
                <a:solidFill>
                  <a:schemeClr val="tx1"/>
                </a:solidFill>
                <a:effectLst/>
                <a:latin typeface="+mn-lt"/>
                <a:ea typeface="+mn-ea"/>
                <a:cs typeface="+mn-cs"/>
              </a:rPr>
              <a:t>(G2M5).</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observe une différence entre diabète et AVK, avec l’idée que pour les AVK, le médecin est assez assuré dans l’évaluation de ce que le patient connaît de sa maladie et son traitement, dans la transmission de connaissances et l’aide à l’acquisition de compétences pour le gérer, puis dans la vérification de leur acquisition et de leur maintien dans le temps. Au contraire pour le diabète et les tentatives d’accompagnement des patients vers des changements de comportement dans la vie quotidienne, la plupart des médecins nous ont dit qu’ils avaient conscience de tâtonner, d’agir par tentatives successives, selon un processus d’essais/ajustements, avec la conviction que rien n’est jamais gagné d’avance. C’est ce que traduit notamment la récurrence du verbe « essayer » (ou de synonymes utilisés fréquemment par de nombreux médecins) dans les extraits suivants :</a:t>
            </a:r>
          </a:p>
          <a:p>
            <a:r>
              <a:rPr lang="fr-FR" sz="1200" i="1" kern="1200" dirty="0" smtClean="0">
                <a:solidFill>
                  <a:schemeClr val="tx1"/>
                </a:solidFill>
                <a:effectLst/>
                <a:latin typeface="+mn-lt"/>
                <a:ea typeface="+mn-ea"/>
                <a:cs typeface="+mn-cs"/>
              </a:rPr>
              <a:t>« Est-ce qu’elle devrait diminuer ? Essayer d’avoir son avis à elle par rapport à ça. Après, lui donner des conseils. Lui dire ce que, moi, je pense être bon pour elle, sans interdit. Mais peut-être après, essayer de trouver dans les aliments qu’elle a l’habitude de manger, ce qu’elle pourrait prendre, en continuant à se faire plaisir mais qui aurait moins d’impact, pour elle, sur sa santé. Eventuellement, essayer de travailler là-dessus. (…) essayer peut-être d’introduire d’autres choses que des pâtisseries. » (M1)</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Je vais faire du conseil minimal tabac, je vais essayer de creuser la motivation. A partir du moment où je repère que quelqu'un, de toute façon, ne veut pas bouger, une fois que je vais lui donner, avec son autorisation, les informations, je vais au fur et à mesure des consultations distiller, reposer des questions, tenter ma chance. </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(M24)</a:t>
            </a:r>
            <a:endParaRPr lang="fr-FR"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b="1" u="sng"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1" u="sng" dirty="0" smtClean="0"/>
              <a:t>Stratégies selon la pathologie</a:t>
            </a:r>
          </a:p>
          <a:p>
            <a:pPr marL="171450" indent="-171450">
              <a:buFontTx/>
              <a:buChar char="-"/>
            </a:pPr>
            <a:r>
              <a:rPr lang="fr-FR" sz="1200" u="sng" kern="1200" dirty="0" smtClean="0">
                <a:solidFill>
                  <a:schemeClr val="tx1"/>
                </a:solidFill>
                <a:effectLst/>
                <a:latin typeface="+mn-lt"/>
                <a:ea typeface="+mn-ea"/>
                <a:cs typeface="+mn-cs"/>
              </a:rPr>
              <a:t>Des stratégies qui dépendent de la pathologie </a:t>
            </a:r>
            <a:r>
              <a:rPr lang="fr-FR" sz="1200" kern="1200" dirty="0" smtClean="0">
                <a:solidFill>
                  <a:schemeClr val="tx1"/>
                </a:solidFill>
                <a:effectLst/>
                <a:latin typeface="+mn-lt"/>
                <a:ea typeface="+mn-ea"/>
                <a:cs typeface="+mn-cs"/>
              </a:rPr>
              <a:t>: </a:t>
            </a:r>
          </a:p>
          <a:p>
            <a:pPr marL="171450" indent="-171450">
              <a:buFont typeface="Arial" charset="0"/>
              <a:buChar char="•"/>
            </a:pPr>
            <a:r>
              <a:rPr lang="fr-FR" sz="1200" kern="1200" dirty="0" smtClean="0">
                <a:solidFill>
                  <a:schemeClr val="tx1"/>
                </a:solidFill>
                <a:effectLst/>
                <a:latin typeface="+mn-lt"/>
                <a:ea typeface="+mn-ea"/>
                <a:cs typeface="+mn-cs"/>
              </a:rPr>
              <a:t>pour les AVK, une approche éducative systématique dès l’instauration du traitement, et relativement similaire entre les médecins (transmission de connaissances et vérification de leur acquisition) ; </a:t>
            </a:r>
          </a:p>
          <a:p>
            <a:pPr marL="171450" indent="-171450">
              <a:buFont typeface="Arial" charset="0"/>
              <a:buChar char="•"/>
            </a:pPr>
            <a:r>
              <a:rPr lang="fr-FR" sz="1200" kern="1200" dirty="0" smtClean="0">
                <a:solidFill>
                  <a:schemeClr val="tx1"/>
                </a:solidFill>
                <a:effectLst/>
                <a:latin typeface="+mn-lt"/>
                <a:ea typeface="+mn-ea"/>
                <a:cs typeface="+mn-cs"/>
              </a:rPr>
              <a:t>pour le diabète, les médecins développent une approche plus opportuniste, en fonction de leur disponibilité et/ou de celle de leur patient, voire à l’occasion d’un événement intercurrent, la stratégie éducative pouvant être plus ou moins réfléchie et plus ou moins structurée.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b="1" u="sng"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u="sng" dirty="0" smtClean="0"/>
              <a:t>Des</a:t>
            </a:r>
            <a:r>
              <a:rPr lang="fr-FR" b="1" u="sng" baseline="0" dirty="0" smtClean="0"/>
              <a:t> démarches variées, parfois combinées : </a:t>
            </a:r>
            <a:endParaRPr lang="fr-FR" b="1" u="sng"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fr-FR" u="sng" dirty="0" smtClean="0"/>
              <a:t>Démarches</a:t>
            </a:r>
            <a:r>
              <a:rPr lang="fr-FR" u="sng" baseline="0" dirty="0" smtClean="0"/>
              <a:t> de conduite d’entretien, de consultation</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2600" dirty="0" smtClean="0">
                <a:solidFill>
                  <a:schemeClr val="accent1">
                    <a:lumMod val="75000"/>
                  </a:schemeClr>
                </a:solidFill>
              </a:rPr>
              <a:t>Démarches de conduite d’entretien / de consultation : « approche centrée patient », entretien motivationnel, définition conjointe d’objectifs, « diagnostic éducatif », jeux de rôle</a:t>
            </a:r>
            <a:r>
              <a:rPr lang="is-IS" sz="2600" dirty="0" smtClean="0">
                <a:solidFill>
                  <a:schemeClr val="accent1">
                    <a:lumMod val="75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Plusieurs</a:t>
            </a:r>
            <a:r>
              <a:rPr lang="fr-FR" sz="1200" i="0" kern="1200" baseline="0" dirty="0" smtClean="0">
                <a:solidFill>
                  <a:schemeClr val="tx1"/>
                </a:solidFill>
                <a:effectLst/>
                <a:latin typeface="+mn-lt"/>
                <a:ea typeface="+mn-ea"/>
                <a:cs typeface="+mn-cs"/>
              </a:rPr>
              <a:t> médecins perçoivent </a:t>
            </a:r>
            <a:r>
              <a:rPr lang="fr-FR" sz="1200" i="0" kern="1200" dirty="0" smtClean="0">
                <a:solidFill>
                  <a:schemeClr val="tx1"/>
                </a:solidFill>
                <a:effectLst/>
                <a:latin typeface="+mn-lt"/>
                <a:ea typeface="+mn-ea"/>
                <a:cs typeface="+mn-cs"/>
              </a:rPr>
              <a:t>l’intérêt et l’efficacité de</a:t>
            </a:r>
            <a:r>
              <a:rPr lang="fr-FR" sz="1200" i="0" kern="1200" baseline="0" dirty="0" smtClean="0">
                <a:solidFill>
                  <a:schemeClr val="tx1"/>
                </a:solidFill>
                <a:effectLst/>
                <a:latin typeface="+mn-lt"/>
                <a:ea typeface="+mn-ea"/>
                <a:cs typeface="+mn-cs"/>
              </a:rPr>
              <a:t> partir du patient, de se centrer sur se besoins, de le laisser prendre des décisions, par ex : </a:t>
            </a:r>
            <a:endParaRPr lang="fr-FR"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 Quand on interroge le patient sur des questions ouvertes, qu’on le laisse parler, on a vachement plus d’infos sur comment ils vivent et on peut vraiment s’appuyer dessus. Ça marche vachement mieux après pour ensuite favoriser le changement. Ce n’est pas juste de la théorie, ça marche bien en pratique. (…) Partir de ce truc-là… En fait, lui, il trouve tout seul ce qu’il doit faire, là où il en est, ce qu’il doit faire en fonction d’où il en est de sa démarche, de son ressenti. Quand c’est lui qui pense à ce qu’il pourrait faire – je ne dis pas que ça marche à tous les coups – ça a tendance à mieux marcher, je trouve. Ça favorise vraiment le changement. (…) C’est vraiment personnalisé, c’est son truc à lui. Comme c’est lui qui l’a décidé, qui l’a intégré, ça marche mieux. Et puis vraiment ça leur fait plaisir aux patients parce que ça les valorise parce qu’ils trouvent tout seuls, ils voient que ça marche. Et c’est vachement moins fatigant pour le médecin aussi parce que, souvent, on s’évertue à dire : « ce serait bien de faire ci, de faire ça ». Et puis on se désespère parce que, au fil des mois, ça ne fonctionne pas. Finalement, quand on laisse parler le patient, il s’exprime. Nous, on comprend mieux et, en plus, il trouve tout seul ! Je trouve que c’est moins épuisant, vraiment. (…)  Au niveau relationnel, il y a une espèce de confiance plus forte qui s’installe. » (M15)</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fr-FR" u="sng" dirty="0" smtClean="0"/>
              <a:t>Information</a:t>
            </a:r>
            <a:r>
              <a:rPr lang="fr-FR" u="sng" baseline="0" dirty="0" smtClean="0"/>
              <a:t> / travail de « conviction »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fr-FR" sz="1200" kern="1200" dirty="0" smtClean="0">
                <a:solidFill>
                  <a:schemeClr val="tx1"/>
                </a:solidFill>
                <a:effectLst/>
                <a:latin typeface="+mn-lt"/>
                <a:ea typeface="+mn-ea"/>
                <a:cs typeface="+mn-cs"/>
              </a:rPr>
              <a:t>l’informer sur les risques liés à la maladie ou à certaines habitudes de vie et l’informer sur les traitements, leurs avantages et leurs risques : « </a:t>
            </a:r>
            <a:r>
              <a:rPr lang="fr-FR" sz="1200" i="1" kern="1200" dirty="0" smtClean="0">
                <a:solidFill>
                  <a:schemeClr val="tx1"/>
                </a:solidFill>
                <a:effectLst/>
                <a:latin typeface="+mn-lt"/>
                <a:ea typeface="+mn-ea"/>
                <a:cs typeface="+mn-cs"/>
              </a:rPr>
              <a:t>lui faire comprendre l’intérêt qu’il y ait une hémoglobine </a:t>
            </a:r>
            <a:r>
              <a:rPr lang="fr-FR" sz="1200" i="1" kern="1200" dirty="0" err="1" smtClean="0">
                <a:solidFill>
                  <a:schemeClr val="tx1"/>
                </a:solidFill>
                <a:effectLst/>
                <a:latin typeface="+mn-lt"/>
                <a:ea typeface="+mn-ea"/>
                <a:cs typeface="+mn-cs"/>
              </a:rPr>
              <a:t>glyquée</a:t>
            </a:r>
            <a:r>
              <a:rPr lang="fr-FR" sz="1200" i="1" kern="1200" dirty="0" smtClean="0">
                <a:solidFill>
                  <a:schemeClr val="tx1"/>
                </a:solidFill>
                <a:effectLst/>
                <a:latin typeface="+mn-lt"/>
                <a:ea typeface="+mn-ea"/>
                <a:cs typeface="+mn-cs"/>
              </a:rPr>
              <a:t> à 7 %</a:t>
            </a:r>
            <a:r>
              <a:rPr lang="fr-FR" sz="1200" kern="1200" dirty="0" smtClean="0">
                <a:solidFill>
                  <a:schemeClr val="tx1"/>
                </a:solidFill>
                <a:effectLst/>
                <a:latin typeface="+mn-lt"/>
                <a:ea typeface="+mn-ea"/>
                <a:cs typeface="+mn-cs"/>
              </a:rPr>
              <a:t> » </a:t>
            </a:r>
            <a:r>
              <a:rPr lang="fr-FR" sz="1200" i="1" kern="1200" dirty="0" smtClean="0">
                <a:solidFill>
                  <a:schemeClr val="tx1"/>
                </a:solidFill>
                <a:effectLst/>
                <a:latin typeface="+mn-lt"/>
                <a:ea typeface="+mn-ea"/>
                <a:cs typeface="+mn-cs"/>
              </a:rPr>
              <a:t>(M7),</a:t>
            </a:r>
            <a:r>
              <a:rPr lang="fr-FR" sz="1200" kern="1200" dirty="0" smtClean="0">
                <a:solidFill>
                  <a:schemeClr val="tx1"/>
                </a:solidFill>
                <a:effectLst/>
                <a:latin typeface="+mn-lt"/>
                <a:ea typeface="+mn-ea"/>
                <a:cs typeface="+mn-cs"/>
              </a:rPr>
              <a:t> « </a:t>
            </a:r>
            <a:r>
              <a:rPr lang="fr-FR" sz="1200" i="1" kern="1200" dirty="0" smtClean="0">
                <a:solidFill>
                  <a:schemeClr val="tx1"/>
                </a:solidFill>
                <a:effectLst/>
                <a:latin typeface="+mn-lt"/>
                <a:ea typeface="+mn-ea"/>
                <a:cs typeface="+mn-cs"/>
              </a:rPr>
              <a:t>donner des informations à chaque consultation » (M16)</a:t>
            </a:r>
            <a:endParaRPr lang="fr-FR"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u="sng"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fr-FR" u="sng" dirty="0" smtClean="0"/>
              <a:t>Travail sur l’environnement et l’atmosphère de la</a:t>
            </a:r>
            <a:r>
              <a:rPr lang="fr-FR" u="sng" baseline="0" dirty="0" smtClean="0"/>
              <a:t> consultation </a:t>
            </a:r>
            <a:r>
              <a:rPr lang="fr-FR" u="sng"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fr-FR" u="sng" baseline="0" dirty="0" smtClean="0"/>
              <a:t>« vous avez vu comment j’ai placé mon bureau ? Ce n’est pas par hasard ? »</a:t>
            </a:r>
            <a:endParaRPr lang="fr-FR" u="sng"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fr-FR" u="sng" baseline="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fr-FR" u="sng" baseline="0" dirty="0" smtClean="0"/>
              <a:t>Travail sur la confiance en soi, l’estime de soi</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fr-FR" u="sng"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III.1.2.7. Des méthodes et des outils éclectiques	64</a:t>
            </a:r>
          </a:p>
          <a:p>
            <a:r>
              <a:rPr lang="fr-FR" sz="1200" kern="1200" dirty="0" smtClean="0">
                <a:solidFill>
                  <a:schemeClr val="tx1"/>
                </a:solidFill>
                <a:effectLst/>
                <a:latin typeface="+mn-lt"/>
                <a:ea typeface="+mn-ea"/>
                <a:cs typeface="+mn-cs"/>
              </a:rPr>
              <a:t>III.1.2.7.1. Méthodes	64</a:t>
            </a:r>
          </a:p>
          <a:p>
            <a:r>
              <a:rPr lang="fr-FR" sz="1200" kern="1200" dirty="0" smtClean="0">
                <a:solidFill>
                  <a:schemeClr val="tx1"/>
                </a:solidFill>
                <a:effectLst/>
                <a:latin typeface="+mn-lt"/>
                <a:ea typeface="+mn-ea"/>
                <a:cs typeface="+mn-cs"/>
              </a:rPr>
              <a:t>En aménageant l'environnement de la consultation, en lui donnant un cadre physique et une atmosphère propices à la réflexivité du malade vis-à-vis de sa maladie	64</a:t>
            </a:r>
          </a:p>
          <a:p>
            <a:r>
              <a:rPr lang="fr-FR" sz="1200" kern="1200" dirty="0" smtClean="0">
                <a:solidFill>
                  <a:schemeClr val="tx1"/>
                </a:solidFill>
                <a:effectLst/>
                <a:latin typeface="+mn-lt"/>
                <a:ea typeface="+mn-ea"/>
                <a:cs typeface="+mn-cs"/>
              </a:rPr>
              <a:t>En leur fixant (ou en fixant avec eux) des petits objectifs, de petites actions à mettre en œuvre entre deux consultations	64</a:t>
            </a:r>
          </a:p>
          <a:p>
            <a:r>
              <a:rPr lang="fr-FR" sz="1200" kern="1200" dirty="0" smtClean="0">
                <a:solidFill>
                  <a:schemeClr val="tx1"/>
                </a:solidFill>
                <a:effectLst/>
                <a:latin typeface="+mn-lt"/>
                <a:ea typeface="+mn-ea"/>
                <a:cs typeface="+mn-cs"/>
              </a:rPr>
              <a:t>En les accompagnant dans la mise en balance de plusieurs actions ou décisions	64</a:t>
            </a:r>
          </a:p>
          <a:p>
            <a:r>
              <a:rPr lang="fr-FR" sz="1200" kern="1200" dirty="0" smtClean="0">
                <a:solidFill>
                  <a:schemeClr val="tx1"/>
                </a:solidFill>
                <a:effectLst/>
                <a:latin typeface="+mn-lt"/>
                <a:ea typeface="+mn-ea"/>
                <a:cs typeface="+mn-cs"/>
              </a:rPr>
              <a:t>En valorisant les personnes et les efforts qu’elles accomplissent	65</a:t>
            </a:r>
          </a:p>
          <a:p>
            <a:r>
              <a:rPr lang="fr-FR" sz="1200" kern="1200" dirty="0" smtClean="0">
                <a:solidFill>
                  <a:schemeClr val="tx1"/>
                </a:solidFill>
                <a:effectLst/>
                <a:latin typeface="+mn-lt"/>
                <a:ea typeface="+mn-ea"/>
                <a:cs typeface="+mn-cs"/>
              </a:rPr>
              <a:t>En cherchant à leur donner de confiance en eux et dans leur capacité à réfléchir sur eux même	65</a:t>
            </a:r>
          </a:p>
          <a:p>
            <a:r>
              <a:rPr lang="fr-FR" sz="1200" kern="1200" dirty="0" smtClean="0">
                <a:solidFill>
                  <a:schemeClr val="tx1"/>
                </a:solidFill>
                <a:effectLst/>
                <a:latin typeface="+mn-lt"/>
                <a:ea typeface="+mn-ea"/>
                <a:cs typeface="+mn-cs"/>
              </a:rPr>
              <a:t>En les faisant travailler sur l’estime de soi : (citation ?)	65</a:t>
            </a:r>
          </a:p>
          <a:p>
            <a:r>
              <a:rPr lang="fr-FR" sz="1200" kern="1200" dirty="0" smtClean="0">
                <a:solidFill>
                  <a:schemeClr val="tx1"/>
                </a:solidFill>
                <a:effectLst/>
                <a:latin typeface="+mn-lt"/>
                <a:ea typeface="+mn-ea"/>
                <a:cs typeface="+mn-cs"/>
              </a:rPr>
              <a:t>Ou sur le stress lié à la maladie	65</a:t>
            </a:r>
          </a:p>
          <a:p>
            <a:r>
              <a:rPr lang="fr-FR" sz="1200" kern="1200" dirty="0" smtClean="0">
                <a:solidFill>
                  <a:schemeClr val="tx1"/>
                </a:solidFill>
                <a:effectLst/>
                <a:latin typeface="+mn-lt"/>
                <a:ea typeface="+mn-ea"/>
                <a:cs typeface="+mn-cs"/>
              </a:rPr>
              <a:t>En les faisant réfléchir sur la place qu’occupe la maladie dans leur vie	65</a:t>
            </a:r>
          </a:p>
          <a:p>
            <a:r>
              <a:rPr lang="fr-FR" sz="1200" kern="1200" dirty="0" smtClean="0">
                <a:solidFill>
                  <a:schemeClr val="tx1"/>
                </a:solidFill>
                <a:effectLst/>
                <a:latin typeface="+mn-lt"/>
                <a:ea typeface="+mn-ea"/>
                <a:cs typeface="+mn-cs"/>
              </a:rPr>
              <a:t>En les faisant travailler sur les émotions, le plaisir, la convivialité, en lien avec la maladie	66</a:t>
            </a:r>
          </a:p>
          <a:p>
            <a:r>
              <a:rPr lang="fr-FR" sz="1200" kern="1200" dirty="0" smtClean="0">
                <a:solidFill>
                  <a:schemeClr val="tx1"/>
                </a:solidFill>
                <a:effectLst/>
                <a:latin typeface="+mn-lt"/>
                <a:ea typeface="+mn-ea"/>
                <a:cs typeface="+mn-cs"/>
              </a:rPr>
              <a:t>En répétant certains messages	66</a:t>
            </a:r>
          </a:p>
          <a:p>
            <a:r>
              <a:rPr lang="fr-FR" sz="1200" kern="1200" dirty="0" smtClean="0">
                <a:solidFill>
                  <a:schemeClr val="tx1"/>
                </a:solidFill>
                <a:effectLst/>
                <a:latin typeface="+mn-lt"/>
                <a:ea typeface="+mn-ea"/>
                <a:cs typeface="+mn-cs"/>
              </a:rPr>
              <a:t>En utilisant la peur	66</a:t>
            </a:r>
          </a:p>
          <a:p>
            <a:r>
              <a:rPr lang="fr-FR" sz="1200" kern="1200" dirty="0" smtClean="0">
                <a:solidFill>
                  <a:schemeClr val="tx1"/>
                </a:solidFill>
                <a:effectLst/>
                <a:latin typeface="+mn-lt"/>
                <a:ea typeface="+mn-ea"/>
                <a:cs typeface="+mn-cs"/>
              </a:rPr>
              <a:t>En se motivant mutuellement entre médecin et patient	67</a:t>
            </a:r>
          </a:p>
          <a:p>
            <a:r>
              <a:rPr lang="fr-FR" sz="1200" kern="1200" dirty="0" smtClean="0">
                <a:solidFill>
                  <a:schemeClr val="tx1"/>
                </a:solidFill>
                <a:effectLst/>
                <a:latin typeface="+mn-lt"/>
                <a:ea typeface="+mn-ea"/>
                <a:cs typeface="+mn-cs"/>
              </a:rPr>
              <a:t>En n’hésitant pas à proposer une démarche éducative à tous les patients car on ne peut prédire a priori à qui elle va profiter	67</a:t>
            </a:r>
          </a:p>
          <a:p>
            <a:r>
              <a:rPr lang="fr-FR" sz="1200" kern="1200" dirty="0" smtClean="0">
                <a:solidFill>
                  <a:schemeClr val="tx1"/>
                </a:solidFill>
                <a:effectLst/>
                <a:latin typeface="+mn-lt"/>
                <a:ea typeface="+mn-ea"/>
                <a:cs typeface="+mn-cs"/>
              </a:rPr>
              <a:t>III.1.2.7.2. Des outils et techniques créatifs, s’appuyant en premier lieu sur le langage	67</a:t>
            </a:r>
          </a:p>
          <a:p>
            <a:r>
              <a:rPr lang="fr-FR" sz="1200" kern="1200" dirty="0" smtClean="0">
                <a:solidFill>
                  <a:schemeClr val="tx1"/>
                </a:solidFill>
                <a:effectLst/>
                <a:latin typeface="+mn-lt"/>
                <a:ea typeface="+mn-ea"/>
                <a:cs typeface="+mn-cs"/>
              </a:rPr>
              <a:t>La parole et l’écoute au cœur de la relation	67</a:t>
            </a:r>
          </a:p>
          <a:p>
            <a:r>
              <a:rPr lang="fr-FR" sz="1200" kern="1200" dirty="0" smtClean="0">
                <a:solidFill>
                  <a:schemeClr val="tx1"/>
                </a:solidFill>
                <a:effectLst/>
                <a:latin typeface="+mn-lt"/>
                <a:ea typeface="+mn-ea"/>
                <a:cs typeface="+mn-cs"/>
              </a:rPr>
              <a:t>La kiné comme « objet transitionnel » pour montrer aux gens qu’ils peuvent bouger.	69</a:t>
            </a:r>
          </a:p>
          <a:p>
            <a:r>
              <a:rPr lang="fr-FR" sz="1200" kern="1200" dirty="0" smtClean="0">
                <a:solidFill>
                  <a:schemeClr val="tx1"/>
                </a:solidFill>
                <a:effectLst/>
                <a:latin typeface="+mn-lt"/>
                <a:ea typeface="+mn-ea"/>
                <a:cs typeface="+mn-cs"/>
              </a:rPr>
              <a:t>L’exploration diététique (M7 et de nombreux autres, dont M13, M14)	69</a:t>
            </a:r>
          </a:p>
          <a:p>
            <a:r>
              <a:rPr lang="fr-FR" sz="1200" kern="1200" dirty="0" smtClean="0">
                <a:solidFill>
                  <a:schemeClr val="tx1"/>
                </a:solidFill>
                <a:effectLst/>
                <a:latin typeface="+mn-lt"/>
                <a:ea typeface="+mn-ea"/>
                <a:cs typeface="+mn-cs"/>
              </a:rPr>
              <a:t>La psychothérapie (M7)	69</a:t>
            </a:r>
          </a:p>
          <a:p>
            <a:r>
              <a:rPr lang="fr-FR" sz="1200" kern="1200" dirty="0" smtClean="0">
                <a:solidFill>
                  <a:schemeClr val="tx1"/>
                </a:solidFill>
                <a:effectLst/>
                <a:latin typeface="+mn-lt"/>
                <a:ea typeface="+mn-ea"/>
                <a:cs typeface="+mn-cs"/>
              </a:rPr>
              <a:t>Des objets	69</a:t>
            </a:r>
          </a:p>
          <a:p>
            <a:r>
              <a:rPr lang="fr-FR" sz="1200" kern="1200" dirty="0" smtClean="0">
                <a:solidFill>
                  <a:schemeClr val="tx1"/>
                </a:solidFill>
                <a:effectLst/>
                <a:latin typeface="+mn-lt"/>
                <a:ea typeface="+mn-ea"/>
                <a:cs typeface="+mn-cs"/>
              </a:rPr>
              <a:t>Des documents écrits ou </a:t>
            </a:r>
            <a:r>
              <a:rPr lang="fr-FR" sz="1200" kern="1200" dirty="0" err="1" smtClean="0">
                <a:solidFill>
                  <a:schemeClr val="tx1"/>
                </a:solidFill>
                <a:effectLst/>
                <a:latin typeface="+mn-lt"/>
                <a:ea typeface="+mn-ea"/>
                <a:cs typeface="+mn-cs"/>
              </a:rPr>
              <a:t>audio-visulels</a:t>
            </a:r>
            <a:r>
              <a:rPr lang="fr-FR" sz="1200" kern="1200" dirty="0" smtClean="0">
                <a:solidFill>
                  <a:schemeClr val="tx1"/>
                </a:solidFill>
                <a:effectLst/>
                <a:latin typeface="+mn-lt"/>
                <a:ea typeface="+mn-ea"/>
                <a:cs typeface="+mn-cs"/>
              </a:rPr>
              <a:t>	69</a:t>
            </a:r>
          </a:p>
          <a:p>
            <a:r>
              <a:rPr lang="fr-FR" sz="1200" kern="1200" dirty="0" smtClean="0">
                <a:solidFill>
                  <a:schemeClr val="tx1"/>
                </a:solidFill>
                <a:effectLst/>
                <a:latin typeface="+mn-lt"/>
                <a:ea typeface="+mn-ea"/>
                <a:cs typeface="+mn-cs"/>
              </a:rPr>
              <a:t>-	en s’aidant de plaquettes existantes, de différentes lectures de livres ou en utilisant l’internet	69</a:t>
            </a:r>
          </a:p>
          <a:p>
            <a:r>
              <a:rPr lang="fr-FR" sz="1200" kern="1200" dirty="0" smtClean="0">
                <a:solidFill>
                  <a:schemeClr val="tx1"/>
                </a:solidFill>
                <a:effectLst/>
                <a:latin typeface="+mn-lt"/>
                <a:ea typeface="+mn-ea"/>
                <a:cs typeface="+mn-cs"/>
              </a:rPr>
              <a:t>-	en créant des documents spécifiques écrits pour les patients (AVK)	69</a:t>
            </a:r>
          </a:p>
          <a:p>
            <a:r>
              <a:rPr lang="fr-FR" sz="1200" kern="1200" dirty="0" smtClean="0">
                <a:solidFill>
                  <a:schemeClr val="tx1"/>
                </a:solidFill>
                <a:effectLst/>
                <a:latin typeface="+mn-lt"/>
                <a:ea typeface="+mn-ea"/>
                <a:cs typeface="+mn-cs"/>
              </a:rPr>
              <a:t>L’entretien motivationnel / la balance décisionnelle	69</a:t>
            </a:r>
          </a:p>
          <a:p>
            <a:r>
              <a:rPr lang="fr-FR" sz="1200" kern="1200" dirty="0" smtClean="0">
                <a:solidFill>
                  <a:schemeClr val="tx1"/>
                </a:solidFill>
                <a:effectLst/>
                <a:latin typeface="+mn-lt"/>
                <a:ea typeface="+mn-ea"/>
                <a:cs typeface="+mn-cs"/>
              </a:rPr>
              <a:t>L’écriture	71</a:t>
            </a:r>
          </a:p>
          <a:p>
            <a:r>
              <a:rPr lang="fr-FR" sz="1200" kern="1200" dirty="0" smtClean="0">
                <a:solidFill>
                  <a:schemeClr val="tx1"/>
                </a:solidFill>
                <a:effectLst/>
                <a:latin typeface="+mn-lt"/>
                <a:ea typeface="+mn-ea"/>
                <a:cs typeface="+mn-cs"/>
              </a:rPr>
              <a:t>Des outils issus de la démarche d’ETP	71</a:t>
            </a:r>
          </a:p>
          <a:p>
            <a:r>
              <a:rPr lang="fr-FR" sz="1200" kern="1200" dirty="0" smtClean="0">
                <a:solidFill>
                  <a:schemeClr val="tx1"/>
                </a:solidFill>
                <a:effectLst/>
                <a:latin typeface="+mn-lt"/>
                <a:ea typeface="+mn-ea"/>
                <a:cs typeface="+mn-cs"/>
              </a:rPr>
              <a:t> III.1.3. Rôle éducatif que s’attribuent les médecins et influence des caractéristiques personnelles et de contexte d’exercice	71</a:t>
            </a:r>
          </a:p>
          <a:p>
            <a:r>
              <a:rPr lang="fr-FR" sz="1200" kern="1200" dirty="0" smtClean="0">
                <a:solidFill>
                  <a:schemeClr val="tx1"/>
                </a:solidFill>
                <a:effectLst/>
                <a:latin typeface="+mn-lt"/>
                <a:ea typeface="+mn-ea"/>
                <a:cs typeface="+mn-cs"/>
              </a:rPr>
              <a:t>III.1.3.1. Définition et perception par les médecins de leurs pratiques éducatives et de l’ETP « structurée » : des modèles qui s’opposent et se complètent à la fois	72</a:t>
            </a:r>
          </a:p>
          <a:p>
            <a:r>
              <a:rPr lang="fr-FR" sz="1200" kern="1200" dirty="0" smtClean="0">
                <a:solidFill>
                  <a:schemeClr val="tx1"/>
                </a:solidFill>
                <a:effectLst/>
                <a:latin typeface="+mn-lt"/>
                <a:ea typeface="+mn-ea"/>
                <a:cs typeface="+mn-cs"/>
              </a:rPr>
              <a:t>III.1.3.2. Rôle social du médecin	79</a:t>
            </a:r>
          </a:p>
          <a:p>
            <a:r>
              <a:rPr lang="fr-FR" sz="1200" kern="1200" dirty="0" smtClean="0">
                <a:solidFill>
                  <a:schemeClr val="tx1"/>
                </a:solidFill>
                <a:effectLst/>
                <a:latin typeface="+mn-lt"/>
                <a:ea typeface="+mn-ea"/>
                <a:cs typeface="+mn-cs"/>
              </a:rPr>
              <a:t>-Un rôle de conseil	79</a:t>
            </a:r>
          </a:p>
          <a:p>
            <a:r>
              <a:rPr lang="fr-FR" sz="1200" kern="1200" dirty="0" smtClean="0">
                <a:solidFill>
                  <a:schemeClr val="tx1"/>
                </a:solidFill>
                <a:effectLst/>
                <a:latin typeface="+mn-lt"/>
                <a:ea typeface="+mn-ea"/>
                <a:cs typeface="+mn-cs"/>
              </a:rPr>
              <a:t>- Un rôle d’écoute et d’échange, le repérage d’endroits où il est possible d’agir (ou de faire agir le patient)	80</a:t>
            </a:r>
          </a:p>
          <a:p>
            <a:r>
              <a:rPr lang="fr-FR" sz="1200" kern="1200" dirty="0" smtClean="0">
                <a:solidFill>
                  <a:schemeClr val="tx1"/>
                </a:solidFill>
                <a:effectLst/>
                <a:latin typeface="+mn-lt"/>
                <a:ea typeface="+mn-ea"/>
                <a:cs typeface="+mn-cs"/>
              </a:rPr>
              <a:t>-- Un rôle de médiateur entre le patient et lui-même.	80</a:t>
            </a:r>
          </a:p>
          <a:p>
            <a:r>
              <a:rPr lang="fr-FR" sz="1200" kern="1200" dirty="0" smtClean="0">
                <a:solidFill>
                  <a:schemeClr val="tx1"/>
                </a:solidFill>
                <a:effectLst/>
                <a:latin typeface="+mn-lt"/>
                <a:ea typeface="+mn-ea"/>
                <a:cs typeface="+mn-cs"/>
              </a:rPr>
              <a:t>Il s’agit de faire en sorte que l’interaction soit calme, fluide, pour que la personne puisse s’exprimer et réfléchir sur elle-même.- Un rôle lié à la personnalisation de la relation :	80</a:t>
            </a:r>
          </a:p>
          <a:p>
            <a:r>
              <a:rPr lang="fr-FR" sz="1200" kern="1200" dirty="0" smtClean="0">
                <a:solidFill>
                  <a:schemeClr val="tx1"/>
                </a:solidFill>
                <a:effectLst/>
                <a:latin typeface="+mn-lt"/>
                <a:ea typeface="+mn-ea"/>
                <a:cs typeface="+mn-cs"/>
              </a:rPr>
              <a:t>-	Travailler en mode </a:t>
            </a:r>
            <a:r>
              <a:rPr lang="fr-FR" sz="1200" kern="1200" dirty="0" err="1" smtClean="0">
                <a:solidFill>
                  <a:schemeClr val="tx1"/>
                </a:solidFill>
                <a:effectLst/>
                <a:latin typeface="+mn-lt"/>
                <a:ea typeface="+mn-ea"/>
                <a:cs typeface="+mn-cs"/>
              </a:rPr>
              <a:t>pluriprofessionnel</a:t>
            </a:r>
            <a:r>
              <a:rPr lang="fr-FR" sz="1200" kern="1200" dirty="0" smtClean="0">
                <a:solidFill>
                  <a:schemeClr val="tx1"/>
                </a:solidFill>
                <a:effectLst/>
                <a:latin typeface="+mn-lt"/>
                <a:ea typeface="+mn-ea"/>
                <a:cs typeface="+mn-cs"/>
              </a:rPr>
              <a:t>	80</a:t>
            </a:r>
          </a:p>
          <a:p>
            <a:r>
              <a:rPr lang="fr-FR" sz="1200" kern="1200" dirty="0" smtClean="0">
                <a:solidFill>
                  <a:schemeClr val="tx1"/>
                </a:solidFill>
                <a:effectLst/>
                <a:latin typeface="+mn-lt"/>
                <a:ea typeface="+mn-ea"/>
                <a:cs typeface="+mn-cs"/>
              </a:rPr>
              <a:t>- L’importance du collectif tel qu’envisagé dans un projet de MSP en cours de construction :	81</a:t>
            </a:r>
          </a:p>
          <a:p>
            <a:r>
              <a:rPr lang="fr-FR" sz="1200" kern="1200" dirty="0" smtClean="0">
                <a:solidFill>
                  <a:schemeClr val="tx1"/>
                </a:solidFill>
                <a:effectLst/>
                <a:latin typeface="+mn-lt"/>
                <a:ea typeface="+mn-ea"/>
                <a:cs typeface="+mn-cs"/>
              </a:rPr>
              <a:t>- une responsabilité « populationnelle » dans le suivi d’une part de patients « difficiles »	81</a:t>
            </a:r>
          </a:p>
          <a:p>
            <a:r>
              <a:rPr lang="fr-FR" sz="1200" kern="1200" dirty="0" smtClean="0">
                <a:solidFill>
                  <a:schemeClr val="tx1"/>
                </a:solidFill>
                <a:effectLst/>
                <a:latin typeface="+mn-lt"/>
                <a:ea typeface="+mn-ea"/>
                <a:cs typeface="+mn-cs"/>
              </a:rPr>
              <a:t>- Donner un cadre aux gens pour qu’ils gèrent eux-mêmes, en lien avec les ressources du territoire :	81</a:t>
            </a:r>
          </a:p>
          <a:p>
            <a:r>
              <a:rPr lang="fr-FR" sz="1200" kern="1200" dirty="0" smtClean="0">
                <a:solidFill>
                  <a:schemeClr val="tx1"/>
                </a:solidFill>
                <a:effectLst/>
                <a:latin typeface="+mn-lt"/>
                <a:ea typeface="+mn-ea"/>
                <a:cs typeface="+mn-cs"/>
              </a:rPr>
              <a:t>Un rôle de référent pour une vision globale de la personne et un rôle d’articulation des prises en charge complexes faites par plusieurs professionnels	82</a:t>
            </a: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 Un usage de stratégies et d’outils éclectiques :</a:t>
            </a:r>
            <a:r>
              <a:rPr lang="fr-FR" sz="1200" kern="1200" dirty="0" smtClean="0">
                <a:solidFill>
                  <a:schemeClr val="tx1"/>
                </a:solidFill>
                <a:effectLst/>
                <a:latin typeface="+mn-lt"/>
                <a:ea typeface="+mn-ea"/>
                <a:cs typeface="+mn-cs"/>
              </a:rPr>
              <a:t> Chaque médecin compose avec une diversité plus ou moins grande de stratégies et une « boite à outils » plus ou moins fournie. Parmi les stratégies citées, les principales sont, par ordre de fréquence décroissante : 1) le travail et l’entretien de la relation grâce à la définition de petits objectifs et de petites actions régulièrement réévalués (ex : descendre à l’arrêt de bus précédent…) </a:t>
            </a:r>
            <a:r>
              <a:rPr lang="fr-FR" sz="1200" i="1" kern="1200" dirty="0" smtClean="0">
                <a:solidFill>
                  <a:schemeClr val="tx1"/>
                </a:solidFill>
                <a:effectLst/>
                <a:latin typeface="+mn-lt"/>
                <a:ea typeface="+mn-ea"/>
                <a:cs typeface="+mn-cs"/>
              </a:rPr>
              <a:t>(à discuter avec référence </a:t>
            </a:r>
            <a:r>
              <a:rPr lang="fr-FR" sz="1200" i="1" kern="1200" dirty="0" err="1" smtClean="0">
                <a:solidFill>
                  <a:schemeClr val="tx1"/>
                </a:solidFill>
                <a:effectLst/>
                <a:latin typeface="+mn-lt"/>
                <a:ea typeface="+mn-ea"/>
                <a:cs typeface="+mn-cs"/>
              </a:rPr>
              <a:t>Gagnayre</a:t>
            </a:r>
            <a:r>
              <a:rPr lang="fr-FR" sz="1200" i="1" kern="1200" dirty="0" smtClean="0">
                <a:solidFill>
                  <a:schemeClr val="tx1"/>
                </a:solidFill>
                <a:effectLst/>
                <a:latin typeface="+mn-lt"/>
                <a:ea typeface="+mn-ea"/>
                <a:cs typeface="+mn-cs"/>
              </a:rPr>
              <a:t>/</a:t>
            </a:r>
            <a:r>
              <a:rPr lang="fr-FR" sz="1200" i="1" kern="1200" dirty="0" err="1" smtClean="0">
                <a:solidFill>
                  <a:schemeClr val="tx1"/>
                </a:solidFill>
                <a:effectLst/>
                <a:latin typeface="+mn-lt"/>
                <a:ea typeface="+mn-ea"/>
                <a:cs typeface="+mn-cs"/>
              </a:rPr>
              <a:t>Traynard</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Assal</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Drahi</a:t>
            </a:r>
            <a:r>
              <a:rPr lang="fr-FR" sz="1200" i="1" kern="1200" dirty="0" smtClean="0">
                <a:solidFill>
                  <a:schemeClr val="tx1"/>
                </a:solidFill>
                <a:effectLst/>
                <a:latin typeface="+mn-lt"/>
                <a:ea typeface="+mn-ea"/>
                <a:cs typeface="+mn-cs"/>
              </a:rPr>
              <a:t>, et </a:t>
            </a:r>
            <a:r>
              <a:rPr lang="fr-FR" sz="1200" i="1" kern="1200" dirty="0" err="1" smtClean="0">
                <a:solidFill>
                  <a:schemeClr val="tx1"/>
                </a:solidFill>
                <a:effectLst/>
                <a:latin typeface="+mn-lt"/>
                <a:ea typeface="+mn-ea"/>
                <a:cs typeface="+mn-cs"/>
              </a:rPr>
              <a:t>Azar</a:t>
            </a:r>
            <a:r>
              <a:rPr lang="fr-FR" sz="1200" i="1" kern="1200" dirty="0" smtClean="0">
                <a:solidFill>
                  <a:schemeClr val="tx1"/>
                </a:solidFill>
                <a:effectLst/>
                <a:latin typeface="+mn-lt"/>
                <a:ea typeface="+mn-ea"/>
                <a:cs typeface="+mn-cs"/>
              </a:rPr>
              <a:t> déjà évoqué)</a:t>
            </a:r>
            <a:r>
              <a:rPr lang="fr-FR" sz="1200" kern="1200" dirty="0" smtClean="0">
                <a:solidFill>
                  <a:schemeClr val="tx1"/>
                </a:solidFill>
                <a:effectLst/>
                <a:latin typeface="+mn-lt"/>
                <a:ea typeface="+mn-ea"/>
                <a:cs typeface="+mn-cs"/>
              </a:rPr>
              <a:t> et 2) l’usage fréquent de méthodes issues de l’entretien motivationnel </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Miller et </a:t>
            </a:r>
            <a:r>
              <a:rPr lang="fr-FR" sz="1200" i="1" kern="1200" dirty="0" err="1" smtClean="0">
                <a:solidFill>
                  <a:schemeClr val="tx1"/>
                </a:solidFill>
                <a:effectLst/>
                <a:latin typeface="+mn-lt"/>
                <a:ea typeface="+mn-ea"/>
                <a:cs typeface="+mn-cs"/>
              </a:rPr>
              <a:t>Rollnick</a:t>
            </a:r>
            <a:r>
              <a:rPr lang="fr-FR" sz="1200" i="1" kern="1200" dirty="0" smtClean="0">
                <a:solidFill>
                  <a:schemeClr val="tx1"/>
                </a:solidFill>
                <a:effectLst/>
                <a:latin typeface="+mn-lt"/>
                <a:ea typeface="+mn-ea"/>
                <a:cs typeface="+mn-cs"/>
              </a:rPr>
              <a:t>, Carl Rogers sur l’ « approche centrée sur la personne »... </a:t>
            </a:r>
            <a:r>
              <a:rPr lang="fr-FR" sz="1200" kern="1200" dirty="0" smtClean="0">
                <a:solidFill>
                  <a:schemeClr val="tx1"/>
                </a:solidFill>
                <a:effectLst/>
                <a:latin typeface="+mn-lt"/>
                <a:ea typeface="+mn-ea"/>
                <a:cs typeface="+mn-cs"/>
              </a:rPr>
              <a:t>Plus rarement sont mentionnés 3) la répétition des messages médicaux et de prévention avec parfois l’usage de la peur à travers le risque brandi ; 4) un travail sur l’environnement et l’atmosphère de la consultation visant à faciliter l’échange, et l’engagement ou la motivation mutuels entre médecin et patient 5) un travail sur la confiance en soi, l’estime de soi et/ou la gestion du stress, les émotions, le plaisir et la convivialité, sur la place qu’occupe la maladie dans la vie, ou encore la valorisation des personnes et des efforts qu’elles fournissent </a:t>
            </a:r>
            <a:r>
              <a:rPr lang="fr-FR" sz="1200" i="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Sandrin</a:t>
            </a:r>
            <a:r>
              <a:rPr lang="fr-FR" sz="1200" i="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6) les jeux de rôle.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Parmi les outils (qui se rapprochent pour certains de méthodes),</a:t>
            </a:r>
            <a:r>
              <a:rPr lang="fr-FR" sz="1200" kern="1200" dirty="0" smtClean="0">
                <a:solidFill>
                  <a:schemeClr val="tx1"/>
                </a:solidFill>
                <a:effectLst/>
                <a:latin typeface="+mn-lt"/>
                <a:ea typeface="+mn-ea"/>
                <a:cs typeface="+mn-cs"/>
              </a:rPr>
              <a:t> 1) la parole et l’écoute sont en première ligne : questions ouvertes, reformulation, l’entretien motivationnel cité par plus de la moitié des  médecins, l’ « approche centrée patient » n’est pas citée en tant que telle mais plusieurs médecins s’en approchent </a:t>
            </a:r>
            <a:r>
              <a:rPr lang="fr-FR" sz="1200" i="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Alain Moreau). </a:t>
            </a:r>
            <a:r>
              <a:rPr lang="fr-FR" sz="1200" kern="1200" dirty="0" smtClean="0">
                <a:solidFill>
                  <a:schemeClr val="tx1"/>
                </a:solidFill>
                <a:effectLst/>
                <a:latin typeface="+mn-lt"/>
                <a:ea typeface="+mn-ea"/>
                <a:cs typeface="+mn-cs"/>
              </a:rPr>
              <a:t>2) des objets (un verre gradué), des documents écrits ou audio-visuels, des carnets alimentaires que le patient complète, le recours à l’écriture pour le médecin (sur l’ordonnance pour le patient ou dans le dossier médical pour tracer l’activité éducative, les sujets de discussion, les petits objectifs ou actions fixées…) 3) rarement des outils issus de la démarche d’ETP : le terme de « diagnostic éducatif » est rarement cité, celui de « bilan éducatif  partagé », jamais </a:t>
            </a:r>
            <a:r>
              <a:rPr lang="fr-FR" sz="1200" i="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d’</a:t>
            </a:r>
            <a:r>
              <a:rPr lang="fr-FR" sz="1200" i="1" kern="1200" dirty="0" err="1" smtClean="0">
                <a:solidFill>
                  <a:schemeClr val="tx1"/>
                </a:solidFill>
                <a:effectLst/>
                <a:latin typeface="+mn-lt"/>
                <a:ea typeface="+mn-ea"/>
                <a:cs typeface="+mn-cs"/>
              </a:rPr>
              <a:t>Ivernois</a:t>
            </a:r>
            <a:r>
              <a:rPr lang="fr-FR" sz="1200" i="1" kern="1200" dirty="0" smtClean="0">
                <a:solidFill>
                  <a:schemeClr val="tx1"/>
                </a:solidFill>
                <a:effectLst/>
                <a:latin typeface="+mn-lt"/>
                <a:ea typeface="+mn-ea"/>
                <a:cs typeface="+mn-cs"/>
              </a:rPr>
              <a:t> et </a:t>
            </a:r>
            <a:r>
              <a:rPr lang="fr-FR" sz="1200" i="1" kern="1200" dirty="0" err="1" smtClean="0">
                <a:solidFill>
                  <a:schemeClr val="tx1"/>
                </a:solidFill>
                <a:effectLst/>
                <a:latin typeface="+mn-lt"/>
                <a:ea typeface="+mn-ea"/>
                <a:cs typeface="+mn-cs"/>
              </a:rPr>
              <a:t>Gagnayre</a:t>
            </a:r>
            <a:r>
              <a:rPr lang="fr-FR" sz="1200" i="1" kern="1200" dirty="0" smtClean="0">
                <a:solidFill>
                  <a:schemeClr val="tx1"/>
                </a:solidFill>
                <a:effectLst/>
                <a:latin typeface="+mn-lt"/>
                <a:ea typeface="+mn-ea"/>
                <a:cs typeface="+mn-cs"/>
              </a:rPr>
              <a:t> « apprendre à éduquer le patient », </a:t>
            </a:r>
            <a:r>
              <a:rPr lang="fr-FR" sz="1200" i="1" kern="1200" dirty="0" err="1" smtClean="0">
                <a:solidFill>
                  <a:schemeClr val="tx1"/>
                </a:solidFill>
                <a:effectLst/>
                <a:latin typeface="+mn-lt"/>
                <a:ea typeface="+mn-ea"/>
                <a:cs typeface="+mn-cs"/>
              </a:rPr>
              <a:t>Sandrin</a:t>
            </a:r>
            <a:r>
              <a:rPr lang="fr-FR" sz="1200" i="1" kern="1200" dirty="0" smtClean="0">
                <a:solidFill>
                  <a:schemeClr val="tx1"/>
                </a:solidFill>
                <a:effectLst/>
                <a:latin typeface="+mn-lt"/>
                <a:ea typeface="+mn-ea"/>
                <a:cs typeface="+mn-cs"/>
              </a:rPr>
              <a:t> Berthon dans MMM).</a:t>
            </a:r>
            <a:r>
              <a:rPr lang="fr-FR" sz="1200" kern="1200" dirty="0" smtClean="0">
                <a:solidFill>
                  <a:schemeClr val="tx1"/>
                </a:solidFill>
                <a:effectLst/>
                <a:latin typeface="+mn-lt"/>
                <a:ea typeface="+mn-ea"/>
                <a:cs typeface="+mn-cs"/>
              </a:rPr>
              <a:t> Il est intéressant de noter que ces outils, lorsqu’ils sont mobilisés sont toujours « empruntés », réappropriés et adaptées par les médecins (comme le « diagnostic éducatif » réalisé en plusieurs fois), mis à leur main, ce que certains justifient (en dehors d’un contexte d’usage diffèrent par rapport à l’ETP) comme une nécessité ou un moyen pour conserver la créativité en lien avec chaque patient et lutter contre le risque de se laisser envahir par des routines.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14</a:t>
            </a:fld>
            <a:endParaRPr lang="fr-FR"/>
          </a:p>
        </p:txBody>
      </p:sp>
    </p:spTree>
    <p:extLst>
      <p:ext uri="{BB962C8B-B14F-4D97-AF65-F5344CB8AC3E}">
        <p14:creationId xmlns:p14="http://schemas.microsoft.com/office/powerpoint/2010/main" val="576851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Le primat de l’urgence et de la clinique pour la plupart des médecins dans un temps de consultation souvent contraint</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Les consultations de médecine générale sont décrites comme très contraintes par le temps, d’autant plus que les patients ont souvent plusieurs motifs de consultation, dont certains ne sont pas forcément exprimés. C’est seulement s’ils en ont le temps qu’ils tentent d’identifier les questions que le patient n’aborde pas forcément spontanément, ce qui constitue une tâche chronophage : </a:t>
            </a:r>
            <a:r>
              <a:rPr lang="fr-FR" sz="1200" i="1" kern="1200" dirty="0" smtClean="0">
                <a:solidFill>
                  <a:schemeClr val="tx1"/>
                </a:solidFill>
                <a:effectLst/>
                <a:latin typeface="+mn-lt"/>
                <a:ea typeface="+mn-ea"/>
                <a:cs typeface="+mn-cs"/>
              </a:rPr>
              <a:t>« C'est vrai que ça demande le temps qu’il faut. Souvent, en plus, c’est des patients qui ont trois questions en même temps. Ils viennent pour autre chose, mais, vous, vous savez très bien que ce qui est important, ce n’est pas ce pour quoi ils viennent, donc c’est épuisant » (M3)</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difficulté d’appréhender le patient dans ses différentes dimensions s’accroit dans certaines situations, comme par exemple pour les patients poly pathologiques, ou les patients en situation précaire pour lesquels les aspects extra médicaux peuvent occuper une grande partie de la consultation : </a:t>
            </a:r>
            <a:r>
              <a:rPr lang="fr-FR" sz="1200" i="1" kern="1200" dirty="0" smtClean="0">
                <a:solidFill>
                  <a:schemeClr val="tx1"/>
                </a:solidFill>
                <a:effectLst/>
                <a:latin typeface="+mn-lt"/>
                <a:ea typeface="+mn-ea"/>
                <a:cs typeface="+mn-cs"/>
              </a:rPr>
              <a:t>« Entre l’arrivée, ils se déshabillent, on leur prend la tension, on parle avec eux, on leur renouvelle leurs traitements, ils se rhabillent, le quart d’heure est passé. Il y a des problèmes d’expression. (…). Donc, on n’a pas tellement le temps de s’étendre sur : « comment vous faites le </a:t>
            </a:r>
            <a:r>
              <a:rPr lang="fr-FR" sz="1200" i="1" kern="1200" dirty="0" err="1" smtClean="0">
                <a:solidFill>
                  <a:schemeClr val="tx1"/>
                </a:solidFill>
                <a:effectLst/>
                <a:latin typeface="+mn-lt"/>
                <a:ea typeface="+mn-ea"/>
                <a:cs typeface="+mn-cs"/>
              </a:rPr>
              <a:t>Dextro</a:t>
            </a:r>
            <a:r>
              <a:rPr lang="fr-FR" sz="1200" i="1" kern="1200" dirty="0" smtClean="0">
                <a:solidFill>
                  <a:schemeClr val="tx1"/>
                </a:solidFill>
                <a:effectLst/>
                <a:latin typeface="+mn-lt"/>
                <a:ea typeface="+mn-ea"/>
                <a:cs typeface="+mn-cs"/>
              </a:rPr>
              <a:t> ? Est-ce que vous le faites bien sur le côté ? Est-ce que vous le faites bien quatrième doigt et pas le troisième ? » (M11)</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L’examen clinique occupe une place prioritaire pour certains médecins : </a:t>
            </a:r>
            <a:r>
              <a:rPr lang="fr-FR" sz="1200" i="1" kern="1200" dirty="0" smtClean="0">
                <a:solidFill>
                  <a:schemeClr val="tx1"/>
                </a:solidFill>
                <a:effectLst/>
                <a:latin typeface="+mn-lt"/>
                <a:ea typeface="+mn-ea"/>
                <a:cs typeface="+mn-cs"/>
              </a:rPr>
              <a:t>« Tous mes patients ont une prise de tension, une auscultation pulmonaire et cardiaque, qu’ils viennent pour n’importe quoi. Et après, en fonction du motif de la consultation, il y a d’autres choses. Mais au minimum, même s’ils viennent pour un truc administratif, normalement ils ont une prise de tension et une auscultation. Donc, dans la consultation, il y a déjà ça. Après, ça dépend. » (M12)</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L’urgence est toujours prioritaire, comme l’expliquent les médecins dans la gestion de la situation présentée à travers la vignette sur les AVK</a:t>
            </a:r>
            <a:r>
              <a:rPr lang="fr-FR" sz="1200" i="1" kern="1200" dirty="0" smtClean="0">
                <a:solidFill>
                  <a:schemeClr val="tx1"/>
                </a:solidFill>
                <a:effectLst/>
                <a:latin typeface="+mn-lt"/>
                <a:ea typeface="+mn-ea"/>
                <a:cs typeface="+mn-cs"/>
              </a:rPr>
              <a:t> : « Personnellement, en tant que médecin, je me focalise sur l’urgence : « l’INR, où est-ce que vous en êtes ? ». Avant de faire de l’éducation, ça va être très dirigé : « quel est votre dernier INR ? vous avez pris quoi au niveau du traitement ? qu’est-ce qui s’est passé ? vous vous êtes trompé ? qu’est-ce que vous avez mangé ? ». Essayer de sonder mais ça va être très dirigé (…) sur l’urgence. » (M15)</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médecins se disent confrontés à la nécessité d’établir une hiérarchie des priorités parmi ces multiples tâches, et à les planifier dans le temps de la consultation. Ils donnent souvent une place prioritaire à la bioclinique et aux réponses aux questions du patient, la dimension éducative passant alors au second plan, et dans de nombreux cas « à la trappe ».</a:t>
            </a:r>
          </a:p>
          <a:p>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 Une fois que j’ai vérifié son hémoglobine </a:t>
            </a:r>
            <a:r>
              <a:rPr lang="fr-FR" sz="1200" i="1" kern="1200" dirty="0" err="1" smtClean="0">
                <a:solidFill>
                  <a:schemeClr val="tx1"/>
                </a:solidFill>
                <a:effectLst/>
                <a:latin typeface="+mn-lt"/>
                <a:ea typeface="+mn-ea"/>
                <a:cs typeface="+mn-cs"/>
              </a:rPr>
              <a:t>glyquée</a:t>
            </a:r>
            <a:r>
              <a:rPr lang="fr-FR" sz="1200" i="1" kern="1200" dirty="0" smtClean="0">
                <a:solidFill>
                  <a:schemeClr val="tx1"/>
                </a:solidFill>
                <a:effectLst/>
                <a:latin typeface="+mn-lt"/>
                <a:ea typeface="+mn-ea"/>
                <a:cs typeface="+mn-cs"/>
              </a:rPr>
              <a:t>, sa tension et fait mon boulot de clinicien, je vais lui demander où elle en est par rapport à ce qu’on a vu la dernière fois, si elle s’était proposée de mettre en place un certain nombre de choses, je vais voir ce qu’elle a pu mettre en place » (M24)</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difficultés de gestion du temps de la consultation restent un élément déterminant dans la capacité à intégrer une dimension éducative. Cela peut tenir premièrement à la situation de santé du patient et aux multiples dimensions à aborder dans un temps contraint : </a:t>
            </a:r>
            <a:r>
              <a:rPr lang="fr-FR" sz="1200" i="1" kern="1200" dirty="0" smtClean="0">
                <a:solidFill>
                  <a:schemeClr val="tx1"/>
                </a:solidFill>
                <a:effectLst/>
                <a:latin typeface="+mn-lt"/>
                <a:ea typeface="+mn-ea"/>
                <a:cs typeface="+mn-cs"/>
              </a:rPr>
              <a:t>« Même les consultations de suivi, de routine, elles sont toujours un peu « </a:t>
            </a:r>
            <a:r>
              <a:rPr lang="fr-FR" sz="1200" i="1" kern="1200" dirty="0" err="1" smtClean="0">
                <a:solidFill>
                  <a:schemeClr val="tx1"/>
                </a:solidFill>
                <a:effectLst/>
                <a:latin typeface="+mn-lt"/>
                <a:ea typeface="+mn-ea"/>
                <a:cs typeface="+mn-cs"/>
              </a:rPr>
              <a:t>embolisées</a:t>
            </a:r>
            <a:r>
              <a:rPr lang="fr-FR" sz="1200" i="1" kern="1200" dirty="0" smtClean="0">
                <a:solidFill>
                  <a:schemeClr val="tx1"/>
                </a:solidFill>
                <a:effectLst/>
                <a:latin typeface="+mn-lt"/>
                <a:ea typeface="+mn-ea"/>
                <a:cs typeface="+mn-cs"/>
              </a:rPr>
              <a:t> » entre guillemets par la tension qui n’est jamais complètement équilibrée, les glycémies qui ne sont jamais équilibrées » (M10).</a:t>
            </a:r>
            <a:r>
              <a:rPr lang="fr-FR" sz="1200" kern="1200" dirty="0" smtClean="0">
                <a:solidFill>
                  <a:schemeClr val="tx1"/>
                </a:solidFill>
                <a:effectLst/>
                <a:latin typeface="+mn-lt"/>
                <a:ea typeface="+mn-ea"/>
                <a:cs typeface="+mn-cs"/>
              </a:rPr>
              <a:t> Mais cela peut être lié aussi à la charge du nombre de patients qui consultent un jour donné, et que le médecin ne peut pas forcément maîtriser : « </a:t>
            </a:r>
            <a:r>
              <a:rPr lang="fr-FR" sz="1200" i="1" kern="1200" dirty="0" smtClean="0">
                <a:solidFill>
                  <a:schemeClr val="tx1"/>
                </a:solidFill>
                <a:effectLst/>
                <a:latin typeface="+mn-lt"/>
                <a:ea typeface="+mn-ea"/>
                <a:cs typeface="+mn-cs"/>
              </a:rPr>
              <a:t>Ma qualité relationnelle et mon efficacité dans les modèles de la relation thérapeutique dépendent uniquement du remplissage de la salle d’attente. Si j’ai quatre personnes qui attendent dans ma salle d’attente, je cesse d’être dans la position de facilitateur, je deviens l’autorité doctorale » (M5).</a:t>
            </a:r>
            <a:r>
              <a:rPr lang="fr-FR" sz="1200" kern="1200" dirty="0" smtClean="0">
                <a:solidFill>
                  <a:schemeClr val="tx1"/>
                </a:solidFill>
                <a:effectLst/>
                <a:latin typeface="+mn-lt"/>
                <a:ea typeface="+mn-ea"/>
                <a:cs typeface="+mn-cs"/>
              </a:rPr>
              <a:t> Or plusieurs médecins de notre échantillon ont souligné l’accroissement de leur charge de travail du fait du départ à la retraite de collègues du territoire qui n’ont pas été remplacés.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 constat rejoint l’idée selon laquelle, toujours secondaire, l’éducation reste « périphérique » à la relation de soin comme l’a montré </a:t>
            </a:r>
            <a:r>
              <a:rPr lang="fr-FR" sz="1200" kern="1200" dirty="0" err="1" smtClean="0">
                <a:solidFill>
                  <a:schemeClr val="tx1"/>
                </a:solidFill>
                <a:effectLst/>
                <a:latin typeface="+mn-lt"/>
                <a:ea typeface="+mn-ea"/>
                <a:cs typeface="+mn-cs"/>
              </a:rPr>
              <a:t>Génolini</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Génolini</a:t>
            </a:r>
            <a:r>
              <a:rPr lang="fr-FR" sz="1200" kern="1200" dirty="0" smtClean="0">
                <a:solidFill>
                  <a:schemeClr val="tx1"/>
                </a:solidFill>
                <a:effectLst/>
                <a:latin typeface="+mn-lt"/>
                <a:ea typeface="+mn-ea"/>
                <a:cs typeface="+mn-cs"/>
              </a:rPr>
              <a:t> et al, 2011). Dans notre étude, la place ménagée pour l’éducation dans la consultation varie.</a:t>
            </a:r>
          </a:p>
          <a:p>
            <a:r>
              <a:rPr lang="fr-FR" sz="1200" kern="1200" dirty="0" smtClean="0">
                <a:solidFill>
                  <a:schemeClr val="tx1"/>
                </a:solidFill>
                <a:effectLst/>
                <a:latin typeface="+mn-lt"/>
                <a:ea typeface="+mn-ea"/>
                <a:cs typeface="+mn-cs"/>
              </a:rPr>
              <a:t>Pour certains en effet, l’approche éducative est sous-jacente à tout échange avec le patient, quel que soit le sujet abordé. Un médecin explique « </a:t>
            </a:r>
            <a:r>
              <a:rPr lang="fr-FR" sz="1200" i="1" kern="1200" dirty="0" smtClean="0">
                <a:solidFill>
                  <a:schemeClr val="tx1"/>
                </a:solidFill>
                <a:effectLst/>
                <a:latin typeface="+mn-lt"/>
                <a:ea typeface="+mn-ea"/>
                <a:cs typeface="+mn-cs"/>
              </a:rPr>
              <a:t>Il m’arrive d’avoir des prémisses d’éducation thérapeutique toute la journée, y compris dans les urgences » (M2)</a:t>
            </a:r>
            <a:r>
              <a:rPr lang="fr-FR" sz="1200" kern="1200" dirty="0" smtClean="0">
                <a:solidFill>
                  <a:schemeClr val="tx1"/>
                </a:solidFill>
                <a:effectLst/>
                <a:latin typeface="+mn-lt"/>
                <a:ea typeface="+mn-ea"/>
                <a:cs typeface="+mn-cs"/>
              </a:rPr>
              <a:t>. Des médecins se sont organisés pour intégrer une dimension éducative à toutes leurs consultations :</a:t>
            </a:r>
            <a:r>
              <a:rPr lang="fr-FR" sz="1200" i="1" kern="1200" dirty="0" smtClean="0">
                <a:solidFill>
                  <a:schemeClr val="tx1"/>
                </a:solidFill>
                <a:effectLst/>
                <a:latin typeface="+mn-lt"/>
                <a:ea typeface="+mn-ea"/>
                <a:cs typeface="+mn-cs"/>
              </a:rPr>
              <a:t> « J’ai des consultations d’une demie heure, ce qui n’est pas banal. Effectivement, je pense que j’ai le temps de faire de la prévention et de l’éducation thérapeutique plus que d’autres de mes confrères » (M10)</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D’autres sont susceptibles de ménager des temps dédiés à l’éducation, soit au sein de la consultation, soit en y réservant une consultation entière : </a:t>
            </a:r>
            <a:r>
              <a:rPr lang="fr-FR" sz="1200" i="1" kern="1200" dirty="0" smtClean="0">
                <a:solidFill>
                  <a:schemeClr val="tx1"/>
                </a:solidFill>
                <a:effectLst/>
                <a:latin typeface="+mn-lt"/>
                <a:ea typeface="+mn-ea"/>
                <a:cs typeface="+mn-cs"/>
              </a:rPr>
              <a:t>« Se poser et prendre le temps, c’est ce que j’ai dit au monsieur que vous m’avez vu raccompagner : « Lui, c’était le moral : « Monsieur, ça ne va pas du tout, vous me parlez de votre bronchite, on s’occupe de vos douleurs… mais j’aimerais bien me poser avec vous pour faire le point là-dessus ». Après, c’est : « Oui, Docteur », mais je ne sais pas s’il va revenir, parce que je lui ai laissé la liberté d’appeler ou de ne pas appeler. Je ne suis pas propriétaire des gens, je ne vais pas les obliger, sauf s’il y a urgence. » (M8)</a:t>
            </a:r>
            <a:endParaRPr lang="fr-FR"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15</a:t>
            </a:fld>
            <a:endParaRPr lang="fr-FR"/>
          </a:p>
        </p:txBody>
      </p:sp>
    </p:spTree>
    <p:extLst>
      <p:ext uri="{BB962C8B-B14F-4D97-AF65-F5344CB8AC3E}">
        <p14:creationId xmlns:p14="http://schemas.microsoft.com/office/powerpoint/2010/main" val="203836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exemple sur les trajectoires professionnelles et la formation: les médecins</a:t>
            </a:r>
            <a:r>
              <a:rPr lang="fr-FR" baseline="0" dirty="0" smtClean="0"/>
              <a:t> les plus à l’aise sont ceux qui se sont formés à la relation, à l’analyse de pratiques, qui sont dans des groupes balint, ou bien à l’ETP (mais pas nécessairement)</a:t>
            </a:r>
            <a:endParaRPr lang="fr-FR" dirty="0" smtClean="0"/>
          </a:p>
          <a:p>
            <a:endParaRPr lang="fr-FR" dirty="0" smtClean="0"/>
          </a:p>
          <a:p>
            <a:r>
              <a:rPr lang="fr-FR" dirty="0" smtClean="0"/>
              <a:t>1 exemple</a:t>
            </a:r>
            <a:r>
              <a:rPr lang="fr-FR" baseline="0" dirty="0" smtClean="0"/>
              <a:t> </a:t>
            </a:r>
            <a:r>
              <a:rPr lang="fr-FR" dirty="0" smtClean="0"/>
              <a:t>sur les conditions d’exercice: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L’accès à une</a:t>
            </a:r>
            <a:r>
              <a:rPr lang="fr-FR" sz="1200" kern="1200" baseline="0" dirty="0" smtClean="0">
                <a:solidFill>
                  <a:schemeClr val="tx1"/>
                </a:solidFill>
                <a:effectLst/>
                <a:latin typeface="+mn-lt"/>
                <a:ea typeface="+mn-ea"/>
                <a:cs typeface="+mn-cs"/>
              </a:rPr>
              <a:t> éducation </a:t>
            </a:r>
            <a:r>
              <a:rPr lang="fr-FR" sz="1200" kern="1200" dirty="0" smtClean="0">
                <a:solidFill>
                  <a:schemeClr val="tx1"/>
                </a:solidFill>
                <a:effectLst/>
                <a:latin typeface="+mn-lt"/>
                <a:ea typeface="+mn-ea"/>
                <a:cs typeface="+mn-cs"/>
              </a:rPr>
              <a:t>peut être lié à la charge du nombre de patients qui consultent un jour donné, et que le médecin ne peut pas forcément maîtriser : « </a:t>
            </a:r>
            <a:r>
              <a:rPr lang="fr-FR" sz="1200" i="1" kern="1200" dirty="0" smtClean="0">
                <a:solidFill>
                  <a:schemeClr val="tx1"/>
                </a:solidFill>
                <a:effectLst/>
                <a:latin typeface="+mn-lt"/>
                <a:ea typeface="+mn-ea"/>
                <a:cs typeface="+mn-cs"/>
              </a:rPr>
              <a:t>Ma qualité relationnelle et mon efficacité dans les modèles de la relation thérapeutique dépendent uniquement du remplissage de la salle d’attente. Si j’ai quatre personnes qui attendent dans ma salle d’attente, je cesse d’être dans la position de facilitateur, je deviens l’autorité doctorale » (M5).</a:t>
            </a:r>
            <a:r>
              <a:rPr lang="fr-FR" sz="1200" kern="1200" dirty="0" smtClean="0">
                <a:solidFill>
                  <a:schemeClr val="tx1"/>
                </a:solidFill>
                <a:effectLst/>
                <a:latin typeface="+mn-lt"/>
                <a:ea typeface="+mn-ea"/>
                <a:cs typeface="+mn-cs"/>
              </a:rPr>
              <a:t> Or plusieurs médecins de notre échantillon ont souligné l’accroissement de leur charge de travail du fait du départ à la retraite de collègues du territoire qui n’ont pas été remplacés.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rPr>
              <a:t>Un rôle éducatif qui est lié à l’environnement d’exercice du médecin </a:t>
            </a:r>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trois caractéristiques principales </a:t>
            </a:r>
            <a:r>
              <a:rPr lang="fr-FR" sz="1200" kern="1200" dirty="0" smtClean="0">
                <a:solidFill>
                  <a:schemeClr val="tx1"/>
                </a:solidFill>
                <a:effectLst/>
                <a:latin typeface="+mn-lt"/>
                <a:ea typeface="+mn-ea"/>
                <a:cs typeface="+mn-cs"/>
              </a:rPr>
              <a:t>de cet environnement apparaissent à l’origine d’une diminution du temps consacré à l’éducation dans la consultation : il s’agit premièrement d’une </a:t>
            </a:r>
            <a:r>
              <a:rPr lang="fr-FR" sz="1200" u="sng" kern="1200" dirty="0" smtClean="0">
                <a:solidFill>
                  <a:schemeClr val="tx1"/>
                </a:solidFill>
                <a:effectLst/>
                <a:latin typeface="+mn-lt"/>
                <a:ea typeface="+mn-ea"/>
                <a:cs typeface="+mn-cs"/>
              </a:rPr>
              <a:t>baisse locale de la démographie médicale</a:t>
            </a:r>
            <a:r>
              <a:rPr lang="fr-FR" sz="1200" kern="1200" dirty="0" smtClean="0">
                <a:solidFill>
                  <a:schemeClr val="tx1"/>
                </a:solidFill>
                <a:effectLst/>
                <a:latin typeface="+mn-lt"/>
                <a:ea typeface="+mn-ea"/>
                <a:cs typeface="+mn-cs"/>
              </a:rPr>
              <a:t>, constatée par certains médecins dans leur territoire d’installation, qui induit une diminution du temps médical disponible du fait du plus grand nombre de patients à suivre ; les médecins estiment que cette diminution de temps médical se répercute d’abord sur le temps disponible pour l’éducation. Deuxièmement, </a:t>
            </a:r>
            <a:r>
              <a:rPr lang="fr-FR" sz="1200" u="sng" kern="1200" dirty="0" smtClean="0">
                <a:solidFill>
                  <a:schemeClr val="tx1"/>
                </a:solidFill>
                <a:effectLst/>
                <a:latin typeface="+mn-lt"/>
                <a:ea typeface="+mn-ea"/>
                <a:cs typeface="+mn-cs"/>
              </a:rPr>
              <a:t>le fait d’avoir une patientèle plutôt défavorisée </a:t>
            </a:r>
            <a:r>
              <a:rPr lang="fr-FR" sz="1200" kern="1200" dirty="0" smtClean="0">
                <a:solidFill>
                  <a:schemeClr val="tx1"/>
                </a:solidFill>
                <a:effectLst/>
                <a:latin typeface="+mn-lt"/>
                <a:ea typeface="+mn-ea"/>
                <a:cs typeface="+mn-cs"/>
              </a:rPr>
              <a:t>est associé à des difficultés de communication dans la consultation, qui rendent difficiles les échanges aussi bien pour la prise en charge médicale (qui toutefois passe en premier) que pour la prise en charge éducative. Par ailleurs, comme nous le décrivons dans la seconde partie des résultats, la disponibilité de ressources éducatives dans l’environnement du médecin - et la connaissance qu’il en a - peuvent influer sur la manière dont il intègre ou non l’éducation à sa consultation et dont il l’articule plus ou moins avec une orientation vers des ressources éducatives externes. Troisièmement, les </a:t>
            </a:r>
            <a:r>
              <a:rPr lang="fr-FR" sz="1200" u="sng" kern="1200" dirty="0" smtClean="0">
                <a:solidFill>
                  <a:schemeClr val="tx1"/>
                </a:solidFill>
                <a:effectLst/>
                <a:latin typeface="+mn-lt"/>
                <a:ea typeface="+mn-ea"/>
                <a:cs typeface="+mn-cs"/>
              </a:rPr>
              <a:t>médecins qui travaillent en </a:t>
            </a:r>
            <a:r>
              <a:rPr lang="fr-FR" sz="1200" u="sng" kern="1200" dirty="0" err="1" smtClean="0">
                <a:solidFill>
                  <a:schemeClr val="tx1"/>
                </a:solidFill>
                <a:effectLst/>
                <a:latin typeface="+mn-lt"/>
                <a:ea typeface="+mn-ea"/>
                <a:cs typeface="+mn-cs"/>
              </a:rPr>
              <a:t>pluriprofessionnel</a:t>
            </a:r>
            <a:r>
              <a:rPr lang="fr-FR" sz="1200" u="sng" kern="1200" dirty="0" smtClean="0">
                <a:solidFill>
                  <a:schemeClr val="tx1"/>
                </a:solidFill>
                <a:effectLst/>
                <a:latin typeface="+mn-lt"/>
                <a:ea typeface="+mn-ea"/>
                <a:cs typeface="+mn-cs"/>
              </a:rPr>
              <a:t>, ou qui sont en train d’organiser leur exercice sous cette forme, sont les plus conscients de l’intérêt de partager la prise en charge éducative de leurs patients</a:t>
            </a:r>
            <a:r>
              <a:rPr lang="fr-FR" sz="1200" kern="1200" dirty="0" smtClean="0">
                <a:solidFill>
                  <a:schemeClr val="tx1"/>
                </a:solidFill>
                <a:effectLst/>
                <a:latin typeface="+mn-lt"/>
                <a:ea typeface="+mn-ea"/>
                <a:cs typeface="+mn-cs"/>
              </a:rPr>
              <a:t>, ce qui a une influence sur leurs pratiques en consultation : cela facilite notamment l’intégration dans la démarche éducative du médecin des apprentissages effectués par les patients dans d’autres cadres, ce qui ne veut pas dire que certains médecins ayant un exercice isolé ne soient pas capables de le faire.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Pour la plupart, les médecins ne qualifient pas spontanément de pratiques d’« ETP » leurs pratiques éducatives en consultation</a:t>
            </a:r>
            <a:r>
              <a:rPr lang="fr-FR" sz="1200" kern="1200" dirty="0" smtClean="0">
                <a:solidFill>
                  <a:schemeClr val="tx1"/>
                </a:solidFill>
                <a:effectLst/>
                <a:latin typeface="+mn-lt"/>
                <a:ea typeface="+mn-ea"/>
                <a:cs typeface="+mn-cs"/>
              </a:rPr>
              <a:t>, en dehors de quelques uns qui hésitent quant à l’appellation à donner à ces pratiques. L’approche éducative développée en consultation se distingue selon eux de celle de l’ETP définie par la HAS par différentes caractéristiques : ce n’est pas un temps forcément isolé et étiqueté dans la consultation ; on ne prévient pas les patients qu’on entre dans une démarche éducative ; on ne définit pas un programme d’avance car on s’adapte au contexte de la consultation, etc…</a:t>
            </a:r>
          </a:p>
          <a:p>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Une difficulté des praticiens à se situer dans le discours institutionnel promouvant l’ETP</a:t>
            </a:r>
            <a:r>
              <a:rPr lang="fr-FR" sz="1200" kern="1200" dirty="0" smtClean="0">
                <a:solidFill>
                  <a:schemeClr val="tx1"/>
                </a:solidFill>
                <a:effectLst/>
                <a:latin typeface="+mn-lt"/>
                <a:ea typeface="+mn-ea"/>
                <a:cs typeface="+mn-cs"/>
              </a:rPr>
              <a:t> : </a:t>
            </a:r>
          </a:p>
          <a:p>
            <a:r>
              <a:rPr lang="fr-FR" sz="1200" kern="1200" dirty="0" smtClean="0">
                <a:solidFill>
                  <a:schemeClr val="tx1"/>
                </a:solidFill>
                <a:effectLst/>
                <a:latin typeface="+mn-lt"/>
                <a:ea typeface="+mn-ea"/>
                <a:cs typeface="+mn-cs"/>
              </a:rPr>
              <a:t>* La majorité des praticiens voient dans l’ETP telle qu’elle est promue aujourd’hui (et inscrite dans la Loi HPST de 2009) une discipline spécifique </a:t>
            </a:r>
            <a:r>
              <a:rPr lang="fr-FR" sz="1200" kern="1200" dirty="0" err="1" smtClean="0">
                <a:solidFill>
                  <a:schemeClr val="tx1"/>
                </a:solidFill>
                <a:effectLst/>
                <a:latin typeface="+mn-lt"/>
                <a:ea typeface="+mn-ea"/>
                <a:cs typeface="+mn-cs"/>
              </a:rPr>
              <a:t>co</a:t>
            </a:r>
            <a:r>
              <a:rPr lang="fr-FR" sz="1200" kern="1200" dirty="0" smtClean="0">
                <a:solidFill>
                  <a:schemeClr val="tx1"/>
                </a:solidFill>
                <a:effectLst/>
                <a:latin typeface="+mn-lt"/>
                <a:ea typeface="+mn-ea"/>
                <a:cs typeface="+mn-cs"/>
              </a:rPr>
              <a:t>-instituée par les régulateurs et certains professionnels notamment hospitaliers, et une pratique dont le contenu et le format s’écartent fortement des formes d’éducation qu’ils développent au cours de leur consultation. C’est pourquoi plusieurs disent ne pas souhaiter être transformé en opérateur d’ETP tenu à respecter ses canons actuels, mais plutôt développer des pratiques éducatives dans le cadre de leur activité clinique individuelle. Leur sentiment s’inscrit dans un contexte général de méfiance vis-à-vis du discours officiel visant à enrôler les médecins généralistes dans l’ETP, et plus généralement un discours « libéral » contre les Institutions, que ce soit l’Etat, l’Assurance Maladie ou la HAS, doublé d’un discours identitaire construit contre les spécialistes (quelle que soit la spécialité, alors que certains pourraient partager les mêmes prémisses, pédiatres, gériatres ou psychiatres notamment). Ils assimilent le discours sur l’ETP, appuyé sur le modèle organisationnel instauré par la Loi HPST, à une injonction à entrer dans des modalités éducatives qui privilégient une approche collective, ponctuelle, construite pour des patients hospitalisés, et donc étrangère à la réalité des pratiques en médecine générale, lesquelles s’adressent à un malade individuel qu’il faut savoir saisir dans son contexte de vie et soutenir dans le temps. Pour d’autres médecins, encore plus virulents dans leurs critiques, les discours promouvant l’ETP, qu’ils viennent des institutions (ministère, ARS) ou des professionnels (HAS, médecins hospitaliers), auraient des finalités auto-promotionnelles avec un impact limité. Si ces jugements n’ont pas découragé les médecins les plus intéressés par l’ETP de s’y engager fortement, ils contribuent à forger un sentiment de crainte pour le futur. Ce discours institutionnel ne peut que contribuer à déstabiliser ceux qui s’y sont aventurés avec moins de bagage théorique et pratique, et risque de constituer un frein supplémentaire à l’engagement de ceux moins enclins spontanément à s’investir dans une activité qui aujourd’hui leur est pourtant présentée comme relevant de leur responsabilité professionnelle.</a:t>
            </a:r>
            <a:endParaRPr lang="fr-FR" sz="1200" i="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même les médecins qui s’engagent le plus fortement dans une pratique éducative en consultation sont dubitatifs sur le fait que ce qu’ils font correspond à l’ETP instituée, voire que celle-ci constitue une véritable éducation telle qu’ils l’entendent. En effet, tout d’abord, aucun des médecins formés à l’ETP (ou qui en maitrisent relativement les principaux concepts, démarches et outils) n’a spontanément utilisé le terme d’ETP pour décrire ses pratiques éducatives, y substituant les termes d’écoute, d’accompagnement, d’information, d’éducation à la santé, d’éducation sanitaire, de coaching. Ensuite ils reconfigurent les outils qu’ils empruntent éventuellement à l’ETP. C’est en ce sens que nous avons utilisé le terme de bricolage pour qualifier leurs pratiques éducatives, en un sens non péjoratif mais au contraire pour souligner le caractère inventif et très personnalisé de la démarche.</a:t>
            </a:r>
            <a:r>
              <a:rPr lang="fr-FR" sz="1200" i="1"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voir Sandrine Roussel qui montre aussi la dissonance cognitive entre représentations et pratiques de l’ETP par les soignants en lien avec leur institution, et la nécessité pour les médecins de clarifier leurs représentations </a:t>
            </a:r>
            <a:r>
              <a:rPr lang="fr-FR" sz="1200" i="1"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voir Brigitte </a:t>
            </a:r>
            <a:r>
              <a:rPr lang="fr-FR" sz="1200" i="1" kern="1200" dirty="0" err="1" smtClean="0">
                <a:solidFill>
                  <a:schemeClr val="tx1"/>
                </a:solidFill>
                <a:effectLst/>
                <a:latin typeface="+mn-lt"/>
                <a:ea typeface="+mn-ea"/>
                <a:cs typeface="+mn-cs"/>
              </a:rPr>
              <a:t>Sandrin</a:t>
            </a:r>
            <a:r>
              <a:rPr lang="fr-FR" sz="1200" i="1" kern="1200" dirty="0" smtClean="0">
                <a:solidFill>
                  <a:schemeClr val="tx1"/>
                </a:solidFill>
                <a:effectLst/>
                <a:latin typeface="+mn-lt"/>
                <a:ea typeface="+mn-ea"/>
                <a:cs typeface="+mn-cs"/>
              </a:rPr>
              <a:t> sur l’importance de clarifier ses intentions éducatives lorsqu’on est un professionnel de santé, pour soi-même, au sein d’une équipe, et entre soignants (+ autre référence à retrouver)</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des pratiques éducatives témoins d’une évolution du rôle que les praticiens s’attribuent et du type de logique de soins qu’ils cherchent à développer</a:t>
            </a:r>
            <a:r>
              <a:rPr lang="fr-FR" sz="1200" kern="1200" dirty="0" smtClean="0">
                <a:solidFill>
                  <a:schemeClr val="tx1"/>
                </a:solidFill>
                <a:effectLst/>
                <a:latin typeface="+mn-lt"/>
                <a:ea typeface="+mn-ea"/>
                <a:cs typeface="+mn-cs"/>
              </a:rPr>
              <a:t>. Les médecins les plus investis dans des pratiques éducatives parviennent ou tentent de changer le type de travail qu’ils développent avec les personnes. Deux points apparaissent déterminants dans cette évolution. Premièrement, ils partent de ce que vit le patient, de ses souhaits, possibilités et objectifs et non des valeurs des constantes biologiques et d’objectifs médicaux fondés sur l’Evidence </a:t>
            </a:r>
            <a:r>
              <a:rPr lang="fr-FR" sz="1200" kern="1200" dirty="0" err="1" smtClean="0">
                <a:solidFill>
                  <a:schemeClr val="tx1"/>
                </a:solidFill>
                <a:effectLst/>
                <a:latin typeface="+mn-lt"/>
                <a:ea typeface="+mn-ea"/>
                <a:cs typeface="+mn-cs"/>
              </a:rPr>
              <a:t>based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medicine</a:t>
            </a:r>
            <a:r>
              <a:rPr lang="fr-FR" sz="1200" kern="1200" dirty="0" smtClean="0">
                <a:solidFill>
                  <a:schemeClr val="tx1"/>
                </a:solidFill>
                <a:effectLst/>
                <a:latin typeface="+mn-lt"/>
                <a:ea typeface="+mn-ea"/>
                <a:cs typeface="+mn-cs"/>
              </a:rPr>
              <a:t>. Deuxièmement, ils partagent ou s’efforcent de partager ce suivi éducatif avec d’autres professionnels </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Un rôle éducatif lié à la responsabilité que les médecins se donnent à l’égard des patients et de la société. </a:t>
            </a:r>
            <a:r>
              <a:rPr lang="fr-FR" sz="1200" u="sng" kern="1200" dirty="0" smtClean="0">
                <a:solidFill>
                  <a:schemeClr val="tx1"/>
                </a:solidFill>
                <a:effectLst/>
                <a:latin typeface="+mn-lt"/>
                <a:ea typeface="+mn-ea"/>
                <a:cs typeface="+mn-cs"/>
                <a:sym typeface="Wingdings" charset="2"/>
              </a:rPr>
              <a:t></a:t>
            </a:r>
            <a:r>
              <a:rPr lang="fr-FR" sz="1200" u="sng"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cela interroge le mandat social de la médecine générale, en pleine évolution, voir </a:t>
            </a:r>
            <a:r>
              <a:rPr lang="fr-FR" sz="1200" i="1" kern="1200" dirty="0" err="1" smtClean="0">
                <a:solidFill>
                  <a:schemeClr val="tx1"/>
                </a:solidFill>
                <a:effectLst/>
                <a:latin typeface="+mn-lt"/>
                <a:ea typeface="+mn-ea"/>
                <a:cs typeface="+mn-cs"/>
              </a:rPr>
              <a:t>Baszanger</a:t>
            </a:r>
            <a:r>
              <a:rPr lang="fr-FR" sz="1200" i="1" kern="1200" dirty="0" smtClean="0">
                <a:solidFill>
                  <a:schemeClr val="tx1"/>
                </a:solidFill>
                <a:effectLst/>
                <a:latin typeface="+mn-lt"/>
                <a:ea typeface="+mn-ea"/>
                <a:cs typeface="+mn-cs"/>
              </a:rPr>
              <a:t> et </a:t>
            </a:r>
            <a:r>
              <a:rPr lang="fr-FR" sz="1200" i="1" kern="1200" dirty="0" err="1" smtClean="0">
                <a:solidFill>
                  <a:schemeClr val="tx1"/>
                </a:solidFill>
                <a:effectLst/>
                <a:latin typeface="+mn-lt"/>
                <a:ea typeface="+mn-ea"/>
                <a:cs typeface="+mn-cs"/>
              </a:rPr>
              <a:t>Bungener</a:t>
            </a:r>
            <a:r>
              <a:rPr lang="fr-FR" sz="1200" i="1" kern="1200" dirty="0" smtClean="0">
                <a:solidFill>
                  <a:schemeClr val="tx1"/>
                </a:solidFill>
                <a:effectLst/>
                <a:latin typeface="+mn-lt"/>
                <a:ea typeface="+mn-ea"/>
                <a:cs typeface="+mn-cs"/>
              </a:rPr>
              <a:t> dans « quelle médecine voulons-nous ? »…</a:t>
            </a:r>
            <a:r>
              <a:rPr lang="fr-FR" sz="1200" kern="1200" dirty="0" smtClean="0">
                <a:solidFill>
                  <a:schemeClr val="tx1"/>
                </a:solidFill>
                <a:effectLst/>
                <a:latin typeface="+mn-lt"/>
                <a:ea typeface="+mn-ea"/>
                <a:cs typeface="+mn-cs"/>
              </a:rPr>
              <a:t> De quelle santé s’agit-il et de quoi les médecins se sentent-ils responsables : de l’absence de maladie (prévention primaire) ? De la gestion des risques et/ou de la qualité de vie liés à sa survenue (</a:t>
            </a:r>
            <a:r>
              <a:rPr lang="fr-FR" sz="1200" kern="1200" dirty="0" err="1" smtClean="0">
                <a:solidFill>
                  <a:schemeClr val="tx1"/>
                </a:solidFill>
                <a:effectLst/>
                <a:latin typeface="+mn-lt"/>
                <a:ea typeface="+mn-ea"/>
                <a:cs typeface="+mn-cs"/>
              </a:rPr>
              <a:t>prev</a:t>
            </a:r>
            <a:r>
              <a:rPr lang="fr-FR" sz="1200" kern="1200" dirty="0" smtClean="0">
                <a:solidFill>
                  <a:schemeClr val="tx1"/>
                </a:solidFill>
                <a:effectLst/>
                <a:latin typeface="+mn-lt"/>
                <a:ea typeface="+mn-ea"/>
                <a:cs typeface="+mn-cs"/>
              </a:rPr>
              <a:t> secondaire et tertiaire) ? – une santé définie par qui et sur quels critères ? </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cf</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Sinding</a:t>
            </a:r>
            <a:r>
              <a:rPr lang="fr-FR" sz="1200" i="1" kern="1200" dirty="0" smtClean="0">
                <a:solidFill>
                  <a:schemeClr val="tx1"/>
                </a:solidFill>
                <a:effectLst/>
                <a:latin typeface="+mn-lt"/>
                <a:ea typeface="+mn-ea"/>
                <a:cs typeface="+mn-cs"/>
              </a:rPr>
              <a:t> ou </a:t>
            </a:r>
            <a:r>
              <a:rPr lang="fr-FR" sz="1200" i="1" kern="1200" dirty="0" err="1" smtClean="0">
                <a:solidFill>
                  <a:schemeClr val="tx1"/>
                </a:solidFill>
                <a:effectLst/>
                <a:latin typeface="+mn-lt"/>
                <a:ea typeface="+mn-ea"/>
                <a:cs typeface="+mn-cs"/>
              </a:rPr>
              <a:t>Réach</a:t>
            </a:r>
            <a:r>
              <a:rPr lang="fr-FR" sz="1200" i="1" kern="1200" dirty="0" smtClean="0">
                <a:solidFill>
                  <a:schemeClr val="tx1"/>
                </a:solidFill>
                <a:effectLst/>
                <a:latin typeface="+mn-lt"/>
                <a:ea typeface="+mn-ea"/>
                <a:cs typeface="+mn-cs"/>
              </a:rPr>
              <a:t> sur le dilemme pour les médecins entre qualité de vie immédiate et quantité de vie à moyen terme… </a:t>
            </a:r>
            <a:r>
              <a:rPr lang="fr-FR" sz="1200" kern="1200" dirty="0" smtClean="0">
                <a:solidFill>
                  <a:schemeClr val="tx1"/>
                </a:solidFill>
                <a:effectLst/>
                <a:latin typeface="+mn-lt"/>
                <a:ea typeface="+mn-ea"/>
                <a:cs typeface="+mn-cs"/>
              </a:rPr>
              <a:t>Qu’est-ce que ça veut dire pour un médecin que le patient va/peut définir sa propre norme de santé ? et définir lui-même (aide) ce qu’il convient de faire pour l’atteindre ? </a:t>
            </a:r>
            <a:endParaRPr lang="fr-FR" sz="1200" i="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un rôle que certains médecins rapprochent de leur rôle d’ « éducation pour la santé » en prévention primaire, tandis que d’autres distinguent fortement ETP et « éducation pour la santé </a:t>
            </a:r>
            <a:r>
              <a:rPr lang="fr-F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smtClean="0"/>
          </a:p>
          <a:p>
            <a:endParaRPr lang="fr-FR" dirty="0" smtClean="0"/>
          </a:p>
          <a:p>
            <a:r>
              <a:rPr lang="fr-FR" dirty="0" smtClean="0"/>
              <a:t> </a:t>
            </a:r>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16</a:t>
            </a:fld>
            <a:endParaRPr lang="fr-FR"/>
          </a:p>
        </p:txBody>
      </p:sp>
    </p:spTree>
    <p:extLst>
      <p:ext uri="{BB962C8B-B14F-4D97-AF65-F5344CB8AC3E}">
        <p14:creationId xmlns:p14="http://schemas.microsoft.com/office/powerpoint/2010/main" val="699006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un </a:t>
            </a:r>
            <a:r>
              <a:rPr lang="fr-FR" sz="1200" u="sng" kern="1200" dirty="0" smtClean="0">
                <a:solidFill>
                  <a:schemeClr val="tx1"/>
                </a:solidFill>
                <a:effectLst/>
                <a:latin typeface="+mn-lt"/>
                <a:ea typeface="+mn-ea"/>
                <a:cs typeface="+mn-cs"/>
              </a:rPr>
              <a:t>sentiment d’efficacité variable</a:t>
            </a:r>
            <a:r>
              <a:rPr lang="fr-FR" sz="1200" kern="1200" dirty="0" smtClean="0">
                <a:solidFill>
                  <a:schemeClr val="tx1"/>
                </a:solidFill>
                <a:effectLst/>
                <a:latin typeface="+mn-lt"/>
                <a:ea typeface="+mn-ea"/>
                <a:cs typeface="+mn-cs"/>
              </a:rPr>
              <a:t> selon le type d’objectifs (AVK/diabète), mais souvent faible lorsqu’il s’agit d’accompagner les patients dans des changements d’habitudes de vie quotidienne (diabète) </a:t>
            </a:r>
            <a:r>
              <a:rPr lang="fr-FR" sz="1200" i="1"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baromètre santé MG, articles+++</a:t>
            </a:r>
            <a:endParaRPr lang="fr-FR" sz="1200" kern="1200" dirty="0" smtClean="0">
              <a:solidFill>
                <a:schemeClr val="tx1"/>
              </a:solidFill>
              <a:effectLst/>
              <a:latin typeface="+mn-lt"/>
              <a:ea typeface="+mn-ea"/>
              <a:cs typeface="+mn-cs"/>
            </a:endParaRPr>
          </a:p>
          <a:p>
            <a:pPr marL="171450" indent="-171450">
              <a:buFontTx/>
              <a:buChar char="-"/>
            </a:pPr>
            <a:r>
              <a:rPr lang="fr-FR" sz="1200" u="sng" kern="1200" dirty="0" smtClean="0">
                <a:solidFill>
                  <a:schemeClr val="tx1"/>
                </a:solidFill>
                <a:effectLst/>
                <a:latin typeface="+mn-lt"/>
                <a:ea typeface="+mn-ea"/>
                <a:cs typeface="+mn-cs"/>
              </a:rPr>
              <a:t>des pratiques éducatives difficiles à maintenir dans la longue durée</a:t>
            </a:r>
            <a:r>
              <a:rPr lang="fr-FR" sz="1200" kern="1200" dirty="0" smtClean="0">
                <a:solidFill>
                  <a:schemeClr val="tx1"/>
                </a:solidFill>
                <a:effectLst/>
                <a:latin typeface="+mn-lt"/>
                <a:ea typeface="+mn-ea"/>
                <a:cs typeface="+mn-cs"/>
              </a:rPr>
              <a:t> en l’absence de critères d’évaluation adaptés à leurs spécificités, et en l’absence de recours facile à des ressources externes adaptées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section suivante).</a:t>
            </a:r>
          </a:p>
          <a:p>
            <a:pPr marL="171450" indent="-171450">
              <a:buFontTx/>
              <a:buChar cha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plupart des médecins se montrent interrogatifs sur leur façon de procéder et comme nous l’avons déjà mentionné, très modestes quant à l’efficacité de long terme de ce travail. Avec en même temps le sentiment largement partagé d’avoir du mal à mesurer le bénéfice lié au processus d’éducation mis en place, faute de pouvoir l’éprouver objectivement puisqu’il est lié à la non survenue d’évènements potentiellement graves, et faute de comprendre ce qui dans leur démarche est efficace. « </a:t>
            </a:r>
            <a:r>
              <a:rPr lang="fr-FR" sz="1200" i="1" kern="1200" dirty="0" smtClean="0">
                <a:solidFill>
                  <a:schemeClr val="tx1"/>
                </a:solidFill>
                <a:effectLst/>
                <a:latin typeface="+mn-lt"/>
                <a:ea typeface="+mn-ea"/>
                <a:cs typeface="+mn-cs"/>
              </a:rPr>
              <a:t>J’aime bien ce que je fais mais pas au point de penser que je suis tout-puissant ! Non, c’est vachement dur. C’est très dur parce que quand on fait de l’éducation et donc, a priori, de la prévention, beaucoup, l’objectif principal c’est qu’il n’arrive rien, finalement. On évite des événements aux gens. C’est quelque chose d’extrêmement difficile (à supporter) de faire bien et de ne pas pouvoir le voir : L’urgentiste peut vous dire : « je lui ai sauvé la vie, je lui ai fait un massage cardiaque et c’est reparti ». Moi, il y a des patients qui me disent : « heureusement que vous m’avez dit ça il y a six mois docteur, sinon je serais plus là ». Ça m’est arrivé deux ou trois fois, ça fait drôle. Donc, je ne sais pas exactement ce que je fais. » (M8)</a:t>
            </a:r>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Pour les AVK,</a:t>
            </a:r>
            <a:r>
              <a:rPr lang="fr-FR" sz="1200" kern="1200" dirty="0" smtClean="0">
                <a:solidFill>
                  <a:schemeClr val="tx1"/>
                </a:solidFill>
                <a:effectLst/>
                <a:latin typeface="+mn-lt"/>
                <a:ea typeface="+mn-ea"/>
                <a:cs typeface="+mn-cs"/>
              </a:rPr>
              <a:t> les médecins expriment un sentiment d’efficacité généralement assez important dans l’éducation mise en œuvre, vue comme une éducation plutôt « </a:t>
            </a:r>
            <a:r>
              <a:rPr lang="fr-FR" sz="1200" i="1" kern="1200" dirty="0" smtClean="0">
                <a:solidFill>
                  <a:schemeClr val="tx1"/>
                </a:solidFill>
                <a:effectLst/>
                <a:latin typeface="+mn-lt"/>
                <a:ea typeface="+mn-ea"/>
                <a:cs typeface="+mn-cs"/>
              </a:rPr>
              <a:t>technique </a:t>
            </a:r>
            <a:r>
              <a:rPr lang="fr-FR" sz="1200" kern="1200" dirty="0" smtClean="0">
                <a:solidFill>
                  <a:schemeClr val="tx1"/>
                </a:solidFill>
                <a:effectLst/>
                <a:latin typeface="+mn-lt"/>
                <a:ea typeface="+mn-ea"/>
                <a:cs typeface="+mn-cs"/>
              </a:rPr>
              <a:t>» (G2MX), même s’ils avouent qu’avec certains patients, cela ne fonctionne pas et que cela est source de stress pour le médecin. Ils disposent toutefois, si leur éducation ne permet pas au patient de gérer son traitement dans une autonomie relative, de solutions pour en assumer seul ou en partager la responsabilité avec un proche, un infirmier...</a:t>
            </a:r>
          </a:p>
          <a:p>
            <a:r>
              <a:rPr lang="fr-FR" sz="1200" u="sng" kern="1200" dirty="0" smtClean="0">
                <a:solidFill>
                  <a:schemeClr val="tx1"/>
                </a:solidFill>
                <a:effectLst/>
                <a:latin typeface="+mn-lt"/>
                <a:ea typeface="+mn-ea"/>
                <a:cs typeface="+mn-cs"/>
              </a:rPr>
              <a:t>Pour le diabète</a:t>
            </a:r>
            <a:r>
              <a:rPr lang="fr-FR" sz="1200" kern="1200" dirty="0" smtClean="0">
                <a:solidFill>
                  <a:schemeClr val="tx1"/>
                </a:solidFill>
                <a:effectLst/>
                <a:latin typeface="+mn-lt"/>
                <a:ea typeface="+mn-ea"/>
                <a:cs typeface="+mn-cs"/>
              </a:rPr>
              <a:t>, le sentiment d’efficacité est toujours plus faible, lié à la conscience de la difficulté de la tâche, à l’absence de démarches structurées consensuelles, à l’absence d’études scientifiques qui pourraient asseoir leur légitimité ou les conforter dans leur efficacité, au sentiment de devoir s’adapter à chaque patient… à ses capacités, ses motivations, sa position sociale (ce que nous développons plus loin). </a:t>
            </a:r>
          </a:p>
          <a:p>
            <a:r>
              <a:rPr lang="fr-FR" sz="1200" kern="1200" dirty="0" smtClean="0">
                <a:solidFill>
                  <a:schemeClr val="tx1"/>
                </a:solidFill>
                <a:effectLst/>
                <a:latin typeface="+mn-lt"/>
                <a:ea typeface="+mn-ea"/>
                <a:cs typeface="+mn-cs"/>
              </a:rPr>
              <a:t>Les médecins ne sont qu’une minorité parmi les plus engagés à avoir un jugement plus positif de leur action éducative en invoquant même des succès indiscutables. Certains mettent en avant des critères objectifs biomédicaux : « </a:t>
            </a:r>
            <a:r>
              <a:rPr lang="fr-FR" sz="1200" i="1" kern="1200" dirty="0" smtClean="0">
                <a:solidFill>
                  <a:schemeClr val="tx1"/>
                </a:solidFill>
                <a:effectLst/>
                <a:latin typeface="+mn-lt"/>
                <a:ea typeface="+mn-ea"/>
                <a:cs typeface="+mn-cs"/>
              </a:rPr>
              <a:t>En tout cas, pour tous les diabétiques et pour tous les hypertendus, j’ai retiré je ne sais pas combien de traitements pour le diabète et de traitements pour l’hypertension (…) L’autre jour, il y en a un qui me dit : « mais attendez, mais je ne vais plus prendre de médicaments pour la tension ? » Je lui dis : « non, vous avez maigri de 10 kilos, ça fait trois fois qu’on prend la tension, vous êtes à 12/8, bien sûr que je ne vous donne plus de traitements ». Et puis de toute façon, je prends toujours la tension aux gens, toujours. Bien sûr que je leur dis : « c’est fini, vous n’êtes plus malade, vous n’êtes plus malade parce que vous avez fait ça… maintenant si vous reprenez 10 kilos, si vous arrêtez de bouger tous les jours, bien sûr que ça reviendra » (M21).</a:t>
            </a:r>
            <a:endParaRPr lang="fr-FR" sz="1200" kern="1200" dirty="0" smtClean="0">
              <a:solidFill>
                <a:schemeClr val="tx1"/>
              </a:solidFill>
              <a:effectLst/>
              <a:latin typeface="+mn-lt"/>
              <a:ea typeface="+mn-ea"/>
              <a:cs typeface="+mn-cs"/>
            </a:endParaRPr>
          </a:p>
          <a:p>
            <a:endParaRPr lang="fr-FR" sz="1200" u="sng"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 des pratiques éducatives qui provoquent des contradictions, des dilemmes ou parfois des tensions dans la pratique</a:t>
            </a:r>
            <a:r>
              <a:rPr lang="fr-FR" sz="1200" kern="1200" dirty="0" smtClean="0">
                <a:solidFill>
                  <a:schemeClr val="tx1"/>
                </a:solidFill>
                <a:effectLst/>
                <a:latin typeface="+mn-lt"/>
                <a:ea typeface="+mn-ea"/>
                <a:cs typeface="+mn-cs"/>
              </a:rPr>
              <a:t>, nécessitant des arbitrages du praticien à chaque rencontre avec le patient, chacun opérant dans un système de contrainte propre : nous soulignons ici différents types de « tensions » :</a:t>
            </a:r>
          </a:p>
          <a:p>
            <a:r>
              <a:rPr lang="fr-FR" sz="1200" kern="1200" dirty="0" smtClean="0">
                <a:solidFill>
                  <a:schemeClr val="tx1"/>
                </a:solidFill>
                <a:effectLst/>
                <a:latin typeface="+mn-lt"/>
                <a:ea typeface="+mn-ea"/>
                <a:cs typeface="+mn-cs"/>
              </a:rPr>
              <a:t>* entre une pratique privilégiant la biomédecine (</a:t>
            </a:r>
            <a:r>
              <a:rPr lang="fr-FR" sz="1200" kern="1200" dirty="0" err="1" smtClean="0">
                <a:solidFill>
                  <a:schemeClr val="tx1"/>
                </a:solidFill>
                <a:effectLst/>
                <a:latin typeface="+mn-lt"/>
                <a:ea typeface="+mn-ea"/>
                <a:cs typeface="+mn-cs"/>
              </a:rPr>
              <a:t>disease</a:t>
            </a:r>
            <a:r>
              <a:rPr lang="fr-FR" sz="1200" kern="1200" dirty="0" smtClean="0">
                <a:solidFill>
                  <a:schemeClr val="tx1"/>
                </a:solidFill>
                <a:effectLst/>
                <a:latin typeface="+mn-lt"/>
                <a:ea typeface="+mn-ea"/>
                <a:cs typeface="+mn-cs"/>
              </a:rPr>
              <a:t>), une pratique centrée plutôt sur la maladie vécue par le patient (maladie « située : </a:t>
            </a:r>
            <a:r>
              <a:rPr lang="fr-FR" sz="1200" kern="1200" dirty="0" err="1" smtClean="0">
                <a:solidFill>
                  <a:schemeClr val="tx1"/>
                </a:solidFill>
                <a:effectLst/>
                <a:latin typeface="+mn-lt"/>
                <a:ea typeface="+mn-ea"/>
                <a:cs typeface="+mn-cs"/>
              </a:rPr>
              <a:t>illness</a:t>
            </a:r>
            <a:r>
              <a:rPr lang="fr-FR" sz="1200" kern="1200" dirty="0" smtClean="0">
                <a:solidFill>
                  <a:schemeClr val="tx1"/>
                </a:solidFill>
                <a:effectLst/>
                <a:latin typeface="+mn-lt"/>
                <a:ea typeface="+mn-ea"/>
                <a:cs typeface="+mn-cs"/>
              </a:rPr>
              <a:t>), et une 3</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pratique qui serait de considérer la personne malade dans sa totalité à la fois médicale et non médicale </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cf</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Baszanger</a:t>
            </a:r>
            <a:r>
              <a:rPr lang="fr-FR" sz="1200" i="1" kern="1200" dirty="0" smtClean="0">
                <a:solidFill>
                  <a:schemeClr val="tx1"/>
                </a:solidFill>
                <a:effectLst/>
                <a:latin typeface="+mn-lt"/>
                <a:ea typeface="+mn-ea"/>
                <a:cs typeface="+mn-cs"/>
              </a:rPr>
              <a:t> et le « médecin de l’homme total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entre des conceptions de l’autonomie différentes </a:t>
            </a:r>
            <a:r>
              <a:rPr lang="fr-FR" sz="1200" kern="1200" dirty="0" smtClean="0">
                <a:solidFill>
                  <a:schemeClr val="tx1"/>
                </a:solidFill>
                <a:effectLst/>
                <a:latin typeface="+mn-lt"/>
                <a:ea typeface="+mn-ea"/>
                <a:cs typeface="+mn-cs"/>
                <a:sym typeface="Wingdings" charset="2"/>
              </a:rPr>
              <a:t></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a:t>
            </a:r>
            <a:r>
              <a:rPr lang="fr-FR" sz="1200" i="1" kern="1200" dirty="0" err="1" smtClean="0">
                <a:solidFill>
                  <a:schemeClr val="tx1"/>
                </a:solidFill>
                <a:effectLst/>
                <a:latin typeface="+mn-lt"/>
                <a:ea typeface="+mn-ea"/>
                <a:cs typeface="+mn-cs"/>
              </a:rPr>
              <a:t>cf</a:t>
            </a:r>
            <a:r>
              <a:rPr lang="fr-FR" sz="1200" i="1" kern="1200" dirty="0" smtClean="0">
                <a:solidFill>
                  <a:schemeClr val="tx1"/>
                </a:solidFill>
                <a:effectLst/>
                <a:latin typeface="+mn-lt"/>
                <a:ea typeface="+mn-ea"/>
                <a:cs typeface="+mn-cs"/>
              </a:rPr>
              <a:t> Fournier entre autonomie dans la gestion d’un traitement prescrit et autodétermination, </a:t>
            </a:r>
            <a:r>
              <a:rPr lang="fr-FR" sz="1200" i="1" kern="1200" dirty="0" err="1" smtClean="0">
                <a:solidFill>
                  <a:schemeClr val="tx1"/>
                </a:solidFill>
                <a:effectLst/>
                <a:latin typeface="+mn-lt"/>
                <a:ea typeface="+mn-ea"/>
                <a:cs typeface="+mn-cs"/>
              </a:rPr>
              <a:t>cf</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Annemarie</a:t>
            </a:r>
            <a:r>
              <a:rPr lang="fr-FR" sz="1200" i="1" kern="1200" dirty="0" smtClean="0">
                <a:solidFill>
                  <a:schemeClr val="tx1"/>
                </a:solidFill>
                <a:effectLst/>
                <a:latin typeface="+mn-lt"/>
                <a:ea typeface="+mn-ea"/>
                <a:cs typeface="+mn-cs"/>
              </a:rPr>
              <a:t> Mol : logique du soin / du choix ; Céline </a:t>
            </a:r>
            <a:r>
              <a:rPr lang="fr-FR" sz="1200" i="1" kern="1200" dirty="0" err="1" smtClean="0">
                <a:solidFill>
                  <a:schemeClr val="tx1"/>
                </a:solidFill>
                <a:effectLst/>
                <a:latin typeface="+mn-lt"/>
                <a:ea typeface="+mn-ea"/>
                <a:cs typeface="+mn-cs"/>
              </a:rPr>
              <a:t>Lefève</a:t>
            </a:r>
            <a:r>
              <a:rPr lang="fr-FR" sz="1200" i="1" kern="1200" dirty="0" smtClean="0">
                <a:solidFill>
                  <a:schemeClr val="tx1"/>
                </a:solidFill>
                <a:effectLst/>
                <a:latin typeface="+mn-lt"/>
                <a:ea typeface="+mn-ea"/>
                <a:cs typeface="+mn-cs"/>
              </a:rPr>
              <a:t>/Canguilhem et normativité, Myriam </a:t>
            </a:r>
            <a:r>
              <a:rPr lang="fr-FR" sz="1200" i="1" kern="1200" dirty="0" err="1" smtClean="0">
                <a:solidFill>
                  <a:schemeClr val="tx1"/>
                </a:solidFill>
                <a:effectLst/>
                <a:latin typeface="+mn-lt"/>
                <a:ea typeface="+mn-ea"/>
                <a:cs typeface="+mn-cs"/>
              </a:rPr>
              <a:t>Winance</a:t>
            </a:r>
            <a:r>
              <a:rPr lang="fr-FR" sz="1200" i="1" kern="1200" dirty="0" smtClean="0">
                <a:solidFill>
                  <a:schemeClr val="tx1"/>
                </a:solidFill>
                <a:effectLst/>
                <a:latin typeface="+mn-lt"/>
                <a:ea typeface="+mn-ea"/>
                <a:cs typeface="+mn-cs"/>
              </a:rPr>
              <a:t> évoquant </a:t>
            </a:r>
            <a:r>
              <a:rPr lang="fr-FR" sz="1200" i="1" kern="1200" dirty="0" err="1" smtClean="0">
                <a:solidFill>
                  <a:schemeClr val="tx1"/>
                </a:solidFill>
                <a:effectLst/>
                <a:latin typeface="+mn-lt"/>
                <a:ea typeface="+mn-ea"/>
                <a:cs typeface="+mn-cs"/>
              </a:rPr>
              <a:t>Pols</a:t>
            </a:r>
            <a:r>
              <a:rPr lang="fr-FR" sz="1200" i="1" kern="1200" dirty="0" smtClean="0">
                <a:solidFill>
                  <a:schemeClr val="tx1"/>
                </a:solidFill>
                <a:effectLst/>
                <a:latin typeface="+mn-lt"/>
                <a:ea typeface="+mn-ea"/>
                <a:cs typeface="+mn-cs"/>
              </a:rPr>
              <a:t> sur les 3 répertoires d’autonomie : 1) capacité à gérer sa vie privée ; 2) capacité à faire soi-même ce que l’on peut ; 3) capacité à se développer et à choisir son projet de vie. Différentes conceptions de l’autonomie, possédant un point commun, leur conception d’un individu comme une entité définie, coupée ou séparée des autres. L’acquisition de l’autonomie résulte ainsi d’un double processus, d’association et de délégation, puis d’effacement ou de recouvrement de ces délégations) ; Gagnon 1998.</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entre la nécessité d’être dans le « combat » pour conserver des objectifs médicaux mais en même temps d’être « complice » du patient pour entretenir la relation</a:t>
            </a:r>
          </a:p>
          <a:p>
            <a:r>
              <a:rPr lang="fr-FR" sz="1200" kern="1200" dirty="0" smtClean="0">
                <a:solidFill>
                  <a:schemeClr val="tx1"/>
                </a:solidFill>
                <a:effectLst/>
                <a:latin typeface="+mn-lt"/>
                <a:ea typeface="+mn-ea"/>
                <a:cs typeface="+mn-cs"/>
              </a:rPr>
              <a:t>* Entre respect de la vie privée / intrusion (jusqu’où aller ? sentiment de légitimité variable des médecins à interpeller les patients sur des comportements qui relèvent de leur vie privée)… </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voir Bloy, </a:t>
            </a:r>
            <a:r>
              <a:rPr lang="fr-FR" sz="1200" i="1" kern="1200" dirty="0" err="1" smtClean="0">
                <a:solidFill>
                  <a:schemeClr val="tx1"/>
                </a:solidFill>
                <a:effectLst/>
                <a:latin typeface="+mn-lt"/>
                <a:ea typeface="+mn-ea"/>
                <a:cs typeface="+mn-cs"/>
              </a:rPr>
              <a:t>Génolini</a:t>
            </a:r>
            <a:r>
              <a:rPr lang="fr-FR" sz="1200" i="1" kern="1200" dirty="0" smtClean="0">
                <a:solidFill>
                  <a:schemeClr val="tx1"/>
                </a:solidFill>
                <a:effectLst/>
                <a:latin typeface="+mn-lt"/>
                <a:ea typeface="+mn-ea"/>
                <a:cs typeface="+mn-cs"/>
              </a:rPr>
              <a:t>, article de Christine </a:t>
            </a:r>
            <a:r>
              <a:rPr lang="fr-FR" sz="1200" i="1" kern="1200" dirty="0" err="1" smtClean="0">
                <a:solidFill>
                  <a:schemeClr val="tx1"/>
                </a:solidFill>
                <a:effectLst/>
                <a:latin typeface="+mn-lt"/>
                <a:ea typeface="+mn-ea"/>
                <a:cs typeface="+mn-cs"/>
              </a:rPr>
              <a:t>Waterlot</a:t>
            </a:r>
            <a:r>
              <a:rPr lang="fr-FR" sz="1200" i="1" kern="1200" dirty="0" smtClean="0">
                <a:solidFill>
                  <a:schemeClr val="tx1"/>
                </a:solidFill>
                <a:effectLst/>
                <a:latin typeface="+mn-lt"/>
                <a:ea typeface="+mn-ea"/>
                <a:cs typeface="+mn-cs"/>
              </a:rPr>
              <a:t> sur les questions posées par l’éducation du patient dans l’ouvrage « qu’est-ce qu’un bon patient ? qu’est-ce qu’un bon soignant ? » (</a:t>
            </a:r>
            <a:r>
              <a:rPr lang="fr-FR" sz="1200" i="1" kern="1200" dirty="0" err="1" smtClean="0">
                <a:solidFill>
                  <a:schemeClr val="tx1"/>
                </a:solidFill>
                <a:effectLst/>
                <a:latin typeface="+mn-lt"/>
                <a:ea typeface="+mn-ea"/>
                <a:cs typeface="+mn-cs"/>
              </a:rPr>
              <a:t>cf</a:t>
            </a:r>
            <a:r>
              <a:rPr lang="fr-FR" sz="1200" i="1" kern="1200" dirty="0" smtClean="0">
                <a:solidFill>
                  <a:schemeClr val="tx1"/>
                </a:solidFill>
                <a:effectLst/>
                <a:latin typeface="+mn-lt"/>
                <a:ea typeface="+mn-ea"/>
                <a:cs typeface="+mn-cs"/>
              </a:rPr>
              <a:t> section perspectives)</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pPr marL="171450" indent="-171450">
              <a:buFontTx/>
              <a:buChar char="-"/>
            </a:pPr>
            <a:r>
              <a:rPr lang="fr-FR" sz="1200" u="sng" strike="sngStrike" kern="1200" dirty="0" smtClean="0">
                <a:solidFill>
                  <a:schemeClr val="tx1"/>
                </a:solidFill>
                <a:effectLst/>
                <a:latin typeface="+mn-lt"/>
                <a:ea typeface="+mn-ea"/>
                <a:cs typeface="+mn-cs"/>
              </a:rPr>
              <a:t>des tensions dans leur travail éducatif auxquelles les médecins réagissent schématiquement de deux façons </a:t>
            </a:r>
            <a:r>
              <a:rPr lang="fr-FR" sz="1200" strike="sngStrike" kern="1200" dirty="0" smtClean="0">
                <a:solidFill>
                  <a:schemeClr val="tx1"/>
                </a:solidFill>
                <a:effectLst/>
                <a:latin typeface="+mn-lt"/>
                <a:ea typeface="+mn-ea"/>
                <a:cs typeface="+mn-cs"/>
              </a:rPr>
              <a:t>: </a:t>
            </a:r>
          </a:p>
          <a:p>
            <a:pPr marL="228600" indent="-228600">
              <a:buFontTx/>
              <a:buAutoNum type="arabicParenR"/>
            </a:pPr>
            <a:r>
              <a:rPr lang="fr-FR" sz="1200" strike="sngStrike" kern="1200" dirty="0" smtClean="0">
                <a:solidFill>
                  <a:schemeClr val="tx1"/>
                </a:solidFill>
                <a:effectLst/>
                <a:latin typeface="+mn-lt"/>
                <a:ea typeface="+mn-ea"/>
                <a:cs typeface="+mn-cs"/>
              </a:rPr>
              <a:t>Certains médecins, davantage focalisés sur l’atteinte des objectifs éducatifs en termes de changement de comportement, trouvent que la dimension éducative du soin, qu’ils développent pour « convaincre » le patient d’adopter des habitudes de vie différentes, leur demande beaucoup d’énergie et qu’ils ne peuvent pas s’engager fortement ou en permanence pour tous leurs patients, surtout s’ils ne constatent pas d’effets de leur travail… d’où un engagement inégal dans la relation qui pose la question de l’équité en termes individuels… </a:t>
            </a:r>
            <a:r>
              <a:rPr lang="fr-FR" sz="1200" strike="sngStrike" kern="1200" dirty="0" smtClean="0">
                <a:solidFill>
                  <a:schemeClr val="tx1"/>
                </a:solidFill>
                <a:effectLst/>
                <a:latin typeface="+mn-lt"/>
                <a:ea typeface="+mn-ea"/>
                <a:cs typeface="+mn-cs"/>
                <a:sym typeface="Wingdings" charset="2"/>
              </a:rPr>
              <a:t></a:t>
            </a:r>
            <a:r>
              <a:rPr lang="fr-FR" sz="1200" i="1" strike="sngStrike" kern="1200" dirty="0" smtClean="0">
                <a:solidFill>
                  <a:schemeClr val="tx1"/>
                </a:solidFill>
                <a:effectLst/>
                <a:latin typeface="+mn-lt"/>
                <a:ea typeface="+mn-ea"/>
                <a:cs typeface="+mn-cs"/>
              </a:rPr>
              <a:t> </a:t>
            </a:r>
            <a:r>
              <a:rPr lang="fr-FR" sz="1200" i="1" strike="sngStrike" kern="1200" dirty="0" err="1" smtClean="0">
                <a:solidFill>
                  <a:schemeClr val="tx1"/>
                </a:solidFill>
                <a:effectLst/>
                <a:latin typeface="+mn-lt"/>
                <a:ea typeface="+mn-ea"/>
                <a:cs typeface="+mn-cs"/>
              </a:rPr>
              <a:t>cf</a:t>
            </a:r>
            <a:r>
              <a:rPr lang="fr-FR" sz="1200" i="1" strike="sngStrike" kern="1200" dirty="0" smtClean="0">
                <a:solidFill>
                  <a:schemeClr val="tx1"/>
                </a:solidFill>
                <a:effectLst/>
                <a:latin typeface="+mn-lt"/>
                <a:ea typeface="+mn-ea"/>
                <a:cs typeface="+mn-cs"/>
              </a:rPr>
              <a:t> Bloy sur les « désajustements » de la consultation.</a:t>
            </a:r>
            <a:r>
              <a:rPr lang="fr-FR" sz="1200" strike="sngStrike" kern="1200" dirty="0" smtClean="0">
                <a:solidFill>
                  <a:schemeClr val="tx1"/>
                </a:solidFill>
                <a:effectLst/>
                <a:latin typeface="+mn-lt"/>
                <a:ea typeface="+mn-ea"/>
                <a:cs typeface="+mn-cs"/>
              </a:rPr>
              <a:t> </a:t>
            </a:r>
          </a:p>
          <a:p>
            <a:pPr marL="228600" indent="-228600">
              <a:buFontTx/>
              <a:buAutoNum type="arabicParenR"/>
            </a:pPr>
            <a:r>
              <a:rPr lang="fr-FR" sz="1200" strike="sngStrike" kern="1200" dirty="0" smtClean="0">
                <a:solidFill>
                  <a:schemeClr val="tx1"/>
                </a:solidFill>
                <a:effectLst/>
                <a:latin typeface="+mn-lt"/>
                <a:ea typeface="+mn-ea"/>
                <a:cs typeface="+mn-cs"/>
              </a:rPr>
              <a:t>Cependant, d’autres médecins, qui au terme d’un cheminement personnel, ont développé une approche visant davantage à aider le patient à s’interroger et à prendre des décisions pour sa santé qu’à vouloir le convaincre à tout prix de la nécessité d’un changement auquel il n’adhère pas, estiment que cette approche s’avère in fine beaucoup moins fatigante pour eux.</a:t>
            </a:r>
            <a:endParaRPr lang="fr-FR" sz="1200" strike="sng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17</a:t>
            </a:fld>
            <a:endParaRPr lang="fr-FR"/>
          </a:p>
        </p:txBody>
      </p:sp>
    </p:spTree>
    <p:extLst>
      <p:ext uri="{BB962C8B-B14F-4D97-AF65-F5344CB8AC3E}">
        <p14:creationId xmlns:p14="http://schemas.microsoft.com/office/powerpoint/2010/main" val="134900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Malgré</a:t>
            </a:r>
            <a:r>
              <a:rPr lang="fr-FR" baseline="0" dirty="0" smtClean="0"/>
              <a:t> les réticences des médecins à l’égard de l’ETP telle qu’elle a été institutionnalisée, certains la considèrent comme un soutien à la créativité pour répondre aux défis auxquels ils sont confrontés dans le suivi de leurs patients.</a:t>
            </a:r>
            <a:br>
              <a:rPr lang="fr-FR" baseline="0" dirty="0" smtClean="0"/>
            </a:br>
            <a:r>
              <a:rPr lang="fr-FR" baseline="0" dirty="0" smtClean="0"/>
              <a:t/>
            </a:r>
            <a:br>
              <a:rPr lang="fr-FR" baseline="0" dirty="0" smtClean="0"/>
            </a:br>
            <a:r>
              <a:rPr lang="fr-FR" baseline="0" dirty="0" smtClean="0"/>
              <a:t>Ils la voient comme :</a:t>
            </a:r>
          </a:p>
          <a:p>
            <a:r>
              <a:rPr lang="fr-FR" baseline="0" dirty="0" smtClean="0"/>
              <a:t>Un moyen de transformer leurs pratiques</a:t>
            </a:r>
            <a:r>
              <a:rPr lang="is-IS" baseline="0" dirty="0" smtClean="0"/>
              <a:t>….</a:t>
            </a:r>
          </a:p>
          <a:p>
            <a:r>
              <a:rPr lang="fr-FR" baseline="0" dirty="0" smtClean="0"/>
              <a:t>U</a:t>
            </a:r>
            <a:r>
              <a:rPr lang="is-IS" baseline="0" dirty="0" smtClean="0"/>
              <a:t>n moyen de réenchanter leurs pratiques...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au-delà des bénéfices pour les patients, certains médecins soulignent la satisfaction qu’ils éprouvent à développer une dimension éducative dans leurs consultations, un travail qui en devient moins « épuisant » (M15, M24) et la </a:t>
            </a:r>
            <a:r>
              <a:rPr lang="fr-FR" sz="1200" i="1" kern="1200" dirty="0" smtClean="0">
                <a:solidFill>
                  <a:schemeClr val="tx1"/>
                </a:solidFill>
                <a:effectLst/>
                <a:latin typeface="+mn-lt"/>
                <a:ea typeface="+mn-ea"/>
                <a:cs typeface="+mn-cs"/>
              </a:rPr>
              <a:t>« confiance plus forte qui s’installe au niveau relationnel »</a:t>
            </a:r>
            <a:r>
              <a:rPr lang="fr-FR" sz="1200" kern="1200" dirty="0" smtClean="0">
                <a:solidFill>
                  <a:schemeClr val="tx1"/>
                </a:solidFill>
                <a:effectLst/>
                <a:latin typeface="+mn-lt"/>
                <a:ea typeface="+mn-ea"/>
                <a:cs typeface="+mn-cs"/>
              </a:rPr>
              <a:t> (M15). </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Plus </a:t>
            </a:r>
            <a:r>
              <a:rPr lang="fr-FR" sz="1200" kern="1200" dirty="0" smtClean="0">
                <a:solidFill>
                  <a:schemeClr val="tx1"/>
                </a:solidFill>
                <a:effectLst/>
                <a:latin typeface="+mn-lt"/>
                <a:ea typeface="+mn-ea"/>
                <a:cs typeface="+mn-cs"/>
              </a:rPr>
              <a:t>particulièrement dans les zones sensibles, au-delà de leur satisfaction propre, certains indiquent que leurs confrères, pourtant non convaincus au départ, souhaitent continuer à s’impliquer dans l’ETP après avoir participé à un premier programme, tant ils y trouvent matière à ré-enchanter leur pratique .</a:t>
            </a:r>
          </a:p>
          <a:p>
            <a:endParaRPr lang="fr-FR"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18</a:t>
            </a:fld>
            <a:endParaRPr lang="fr-FR"/>
          </a:p>
        </p:txBody>
      </p:sp>
    </p:spTree>
    <p:extLst>
      <p:ext uri="{BB962C8B-B14F-4D97-AF65-F5344CB8AC3E}">
        <p14:creationId xmlns:p14="http://schemas.microsoft.com/office/powerpoint/2010/main" val="100765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u="sng" kern="1200" dirty="0" smtClean="0">
                <a:solidFill>
                  <a:schemeClr val="tx1"/>
                </a:solidFill>
                <a:effectLst/>
                <a:latin typeface="+mn-lt"/>
                <a:ea typeface="+mn-ea"/>
                <a:cs typeface="+mn-cs"/>
              </a:rPr>
              <a:t>Cependant certains médecins développent des stratégies dans la consultation pour donner accès à une éducation aux patients les plus défavorisés, ou indiquent des pistes à développer </a:t>
            </a:r>
            <a:r>
              <a:rPr lang="fr-FR" sz="1200" kern="1200" dirty="0" smtClean="0">
                <a:solidFill>
                  <a:schemeClr val="tx1"/>
                </a:solidFill>
                <a:effectLst/>
                <a:latin typeface="+mn-lt"/>
                <a:ea typeface="+mn-ea"/>
                <a:cs typeface="+mn-cs"/>
              </a:rPr>
              <a:t>: Il s’agit des mêmes pistes que celles évoquées pour tous les patients, mais qui avec des patients défavorisés revêtent une importance encore plus grande : 1) une gestion du temps adaptée (consultations dédiées, consultations longues) (</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Drahi</a:t>
            </a:r>
            <a:r>
              <a:rPr lang="fr-FR" sz="1200" i="1" kern="1200" dirty="0" smtClean="0">
                <a:solidFill>
                  <a:schemeClr val="tx1"/>
                </a:solidFill>
                <a:effectLst/>
                <a:latin typeface="+mn-lt"/>
                <a:ea typeface="+mn-ea"/>
                <a:cs typeface="+mn-cs"/>
              </a:rPr>
              <a:t> et </a:t>
            </a:r>
            <a:r>
              <a:rPr lang="fr-FR" sz="1200" i="1" kern="1200" dirty="0" err="1" smtClean="0">
                <a:solidFill>
                  <a:schemeClr val="tx1"/>
                </a:solidFill>
                <a:effectLst/>
                <a:latin typeface="+mn-lt"/>
                <a:ea typeface="+mn-ea"/>
                <a:cs typeface="+mn-cs"/>
              </a:rPr>
              <a:t>Assal</a:t>
            </a:r>
            <a:r>
              <a:rPr lang="fr-FR" sz="1200" i="1" kern="1200" dirty="0" smtClean="0">
                <a:solidFill>
                  <a:schemeClr val="tx1"/>
                </a:solidFill>
                <a:effectLst/>
                <a:latin typeface="+mn-lt"/>
                <a:ea typeface="+mn-ea"/>
                <a:cs typeface="+mn-cs"/>
              </a:rPr>
              <a:t> sur consultations à objectifs alternés</a:t>
            </a:r>
            <a:r>
              <a:rPr lang="fr-FR" sz="1200" kern="1200" dirty="0" smtClean="0">
                <a:solidFill>
                  <a:schemeClr val="tx1"/>
                </a:solidFill>
                <a:effectLst/>
                <a:latin typeface="+mn-lt"/>
                <a:ea typeface="+mn-ea"/>
                <a:cs typeface="+mn-cs"/>
              </a:rPr>
              <a:t>) ; 2) des pratiques plus appuyées sur un renforcement de la confiance en soi, de l’estime de soi, et sur la valorisation des tentatives d’adaptation à la maladie</a:t>
            </a:r>
            <a:r>
              <a:rPr lang="fr-FR" sz="1200" i="1"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littérature sentiment d’auto-efficacité ;</a:t>
            </a:r>
            <a:r>
              <a:rPr lang="fr-FR" sz="1200" kern="1200" dirty="0" smtClean="0">
                <a:solidFill>
                  <a:schemeClr val="tx1"/>
                </a:solidFill>
                <a:effectLst/>
                <a:latin typeface="+mn-lt"/>
                <a:ea typeface="+mn-ea"/>
                <a:cs typeface="+mn-cs"/>
              </a:rPr>
              <a:t> 3)</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une réflexion sur le paradigme de la pratique et le changement d’ « identité professionnelle » </a:t>
            </a:r>
            <a:r>
              <a:rPr lang="fr-FR" sz="1200" i="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Lasserre et d’autres)</a:t>
            </a:r>
            <a:r>
              <a:rPr lang="fr-FR" sz="1200" kern="1200" dirty="0" smtClean="0">
                <a:solidFill>
                  <a:schemeClr val="tx1"/>
                </a:solidFill>
                <a:effectLst/>
                <a:latin typeface="+mn-lt"/>
                <a:ea typeface="+mn-ea"/>
                <a:cs typeface="+mn-cs"/>
              </a:rPr>
              <a:t> liée à la pratique de l’ETP, qui demande que les médecins se forment et soient accompagnés dans le temps dans leur changement de logique de soin (comme les patients dans leur changement de manière de prendre soin d’eux-mêmes, à travers de nouvelles habitudes de vie quotidienne) </a:t>
            </a:r>
            <a:r>
              <a:rPr lang="fr-FR" sz="1200" kern="1200" dirty="0" smtClean="0">
                <a:solidFill>
                  <a:schemeClr val="tx1"/>
                </a:solidFill>
                <a:effectLst/>
                <a:latin typeface="+mn-lt"/>
                <a:ea typeface="+mn-ea"/>
                <a:cs typeface="+mn-cs"/>
                <a:sym typeface="Wingdings" charset="2"/>
              </a:rPr>
              <a:t></a:t>
            </a:r>
            <a:r>
              <a:rPr lang="fr-FR" sz="1200" i="1" kern="1200" dirty="0" smtClean="0">
                <a:solidFill>
                  <a:schemeClr val="tx1"/>
                </a:solidFill>
                <a:effectLst/>
                <a:latin typeface="+mn-lt"/>
                <a:ea typeface="+mn-ea"/>
                <a:cs typeface="+mn-cs"/>
              </a:rPr>
              <a:t> voir aussi « approche centrée patient » (Moreau, Attali…)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enfin, </a:t>
            </a:r>
            <a:r>
              <a:rPr lang="fr-FR" sz="1200" u="sng" kern="1200" dirty="0" smtClean="0">
                <a:solidFill>
                  <a:schemeClr val="tx1"/>
                </a:solidFill>
                <a:effectLst/>
                <a:latin typeface="+mn-lt"/>
                <a:ea typeface="+mn-ea"/>
                <a:cs typeface="+mn-cs"/>
              </a:rPr>
              <a:t>la pertinence de recourir à des ressources externes adaptées aux besoins de ces patients</a:t>
            </a:r>
            <a:r>
              <a:rPr lang="fr-FR" sz="1200" kern="1200" dirty="0" smtClean="0">
                <a:solidFill>
                  <a:schemeClr val="tx1"/>
                </a:solidFill>
                <a:effectLst/>
                <a:latin typeface="+mn-lt"/>
                <a:ea typeface="+mn-ea"/>
                <a:cs typeface="+mn-cs"/>
              </a:rPr>
              <a:t> est fortement soulignée, en recourant à des offres éducatives variées permettant notamment de renforcer les compétences psychosociales de ces patients (voir partie suivante de la synthèse).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le discours de certains médecins apparaissent des </a:t>
            </a:r>
            <a:r>
              <a:rPr lang="fr-FR" sz="1200" kern="1200" dirty="0" err="1" smtClean="0">
                <a:solidFill>
                  <a:schemeClr val="tx1"/>
                </a:solidFill>
                <a:effectLst/>
                <a:latin typeface="+mn-lt"/>
                <a:ea typeface="+mn-ea"/>
                <a:cs typeface="+mn-cs"/>
              </a:rPr>
              <a:t>pré-requis</a:t>
            </a:r>
            <a:r>
              <a:rPr lang="fr-FR" sz="1200" kern="1200" dirty="0" smtClean="0">
                <a:solidFill>
                  <a:schemeClr val="tx1"/>
                </a:solidFill>
                <a:effectLst/>
                <a:latin typeface="+mn-lt"/>
                <a:ea typeface="+mn-ea"/>
                <a:cs typeface="+mn-cs"/>
              </a:rPr>
              <a:t> au développement d’une pratique éducative ou d’une orientation vers l’ETP, déjà décrits dans la littérature [4,7, 8] et dont nous rappelons ici les principaux : avoir accès à une vision territoriale des problèmes et de l’offre de soins et de santé, développer une pratique coordonnée </a:t>
            </a:r>
            <a:r>
              <a:rPr lang="fr-FR" sz="1200" kern="1200" dirty="0" err="1" smtClean="0">
                <a:solidFill>
                  <a:schemeClr val="tx1"/>
                </a:solidFill>
                <a:effectLst/>
                <a:latin typeface="+mn-lt"/>
                <a:ea typeface="+mn-ea"/>
                <a:cs typeface="+mn-cs"/>
              </a:rPr>
              <a:t>pluriprofessionnelle</a:t>
            </a:r>
            <a:r>
              <a:rPr lang="fr-FR" sz="1200" kern="1200" dirty="0" smtClean="0">
                <a:solidFill>
                  <a:schemeClr val="tx1"/>
                </a:solidFill>
                <a:effectLst/>
                <a:latin typeface="+mn-lt"/>
                <a:ea typeface="+mn-ea"/>
                <a:cs typeface="+mn-cs"/>
              </a:rPr>
              <a:t> et intersectorielle dans la prise en charge des personnes atteintes de maladies chroniques, ce qui nécessite des transformations des pratiques et des frontières professionnelles, mais aussi de disposer de compétences et/ou d’une offre accessible en ETP.</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Nous mettons l’accent ici sur trois dynamiques qui nous paraissent particulièrement structurantes dans la réduction ou le renforcement des inégalités d’accès à l’éducation et qui concernent à la fois les pratiques éducatives en cours de consultation médicale et le recours à des ressources complémentaires.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Premièrement, la question du temps apparaît centrale dans le discours des médecins, et ce à deux niveaux. Ils déplorent les contraintes qui s’exercent sur la durée  des consultations et le manque de temps pour y répondre aux besoins de certains patients, notamment quand la salle d’attente est bondée. Quelques médecins ont pris des dispositions organisationnelles pour dépasser cette difficulté : deux médecins ont systématiquement des consultations d’une demi-heure et quelques autres prévoient occasionnellement des consultations dédiées «</a:t>
            </a:r>
            <a:r>
              <a:rPr lang="fr-FR" sz="1200" i="1" kern="1200" dirty="0" smtClean="0">
                <a:solidFill>
                  <a:schemeClr val="tx1"/>
                </a:solidFill>
                <a:effectLst/>
                <a:latin typeface="+mn-lt"/>
                <a:ea typeface="+mn-ea"/>
                <a:cs typeface="+mn-cs"/>
              </a:rPr>
              <a:t> Un patient, on lui a découvert un diabète il y a pas longtemps. Je sentais qu’il y avait des choses à travailler, que ça allait prendre un peu de temps. Il allait faire une prise de sang de contrôle, je lui dis : « après la prise de sang, on se revoit ». Là, j’ai calé une demi-heure, c’est moi qui lui ai donné le rendez-vous, parce que quand il prend un rendez-vous avec la secrétaire, c’est pas forcément pour ça » </a:t>
            </a:r>
            <a:r>
              <a:rPr lang="fr-FR" sz="1200" kern="1200" dirty="0" smtClean="0">
                <a:solidFill>
                  <a:schemeClr val="tx1"/>
                </a:solidFill>
                <a:effectLst/>
                <a:latin typeface="+mn-lt"/>
                <a:ea typeface="+mn-ea"/>
                <a:cs typeface="+mn-cs"/>
              </a:rPr>
              <a:t>(M15). </a:t>
            </a:r>
            <a:r>
              <a:rPr lang="fr-FR" sz="1200" u="sng" kern="1200" dirty="0" smtClean="0">
                <a:solidFill>
                  <a:schemeClr val="tx1"/>
                </a:solidFill>
                <a:effectLst/>
                <a:latin typeface="+mn-lt"/>
                <a:ea typeface="+mn-ea"/>
                <a:cs typeface="+mn-cs"/>
              </a:rPr>
              <a:t>L’autre solution évoquée est la délégation de l’ETP à d’autres professionnels ou à des dispositifs d’ETP :</a:t>
            </a:r>
            <a:r>
              <a:rPr lang="fr-FR" sz="1200" i="1" u="sng" kern="1200" dirty="0" smtClean="0">
                <a:solidFill>
                  <a:schemeClr val="tx1"/>
                </a:solidFill>
                <a:effectLst/>
                <a:latin typeface="+mn-lt"/>
                <a:ea typeface="+mn-ea"/>
                <a:cs typeface="+mn-cs"/>
              </a:rPr>
              <a:t> « Il faudrait qu’on travaille plus avec des infirmières, avec des diététiciennes (…) Je pense qu’il faut déléguer</a:t>
            </a:r>
            <a:r>
              <a:rPr lang="fr-FR" sz="1200" u="sng" kern="1200" dirty="0" smtClean="0">
                <a:solidFill>
                  <a:schemeClr val="tx1"/>
                </a:solidFill>
                <a:effectLst/>
                <a:latin typeface="+mn-lt"/>
                <a:ea typeface="+mn-ea"/>
                <a:cs typeface="+mn-cs"/>
              </a:rPr>
              <a:t> »</a:t>
            </a:r>
            <a:r>
              <a:rPr lang="fr-FR" sz="1200" i="1" u="sng"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(M13). Mais le manque de temps intervient à un second niveau, celui nécessaire à l’orientation des patients dans de bonnes conditions : contraintes administratives demandées par  CF ASALEE</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 les réseaux (remplissage de formulaires, recueil de consentement) ; temps consacré au recensement des offres éducatives </a:t>
            </a:r>
            <a:r>
              <a:rPr lang="fr-FR" sz="1200" i="1" kern="1200" dirty="0" smtClean="0">
                <a:solidFill>
                  <a:schemeClr val="tx1"/>
                </a:solidFill>
                <a:effectLst/>
                <a:latin typeface="+mn-lt"/>
                <a:ea typeface="+mn-ea"/>
                <a:cs typeface="+mn-cs"/>
              </a:rPr>
              <a:t>« on pourrait adresser plus mais on a un manque de connaissance des structures qui le font. » (M4)</a:t>
            </a:r>
            <a:r>
              <a:rPr lang="fr-FR" sz="1200" kern="1200" dirty="0" smtClean="0">
                <a:solidFill>
                  <a:schemeClr val="tx1"/>
                </a:solidFill>
                <a:effectLst/>
                <a:latin typeface="+mn-lt"/>
                <a:ea typeface="+mn-ea"/>
                <a:cs typeface="+mn-cs"/>
              </a:rPr>
              <a:t> Du temps surtout, il en faut pour tisser des liens de confiance qui rendent l’orientation plus facile et la font considérer a priori comme plus efficace « </a:t>
            </a:r>
            <a:r>
              <a:rPr lang="fr-FR" sz="1200" i="1" kern="1200" dirty="0" smtClean="0">
                <a:solidFill>
                  <a:schemeClr val="tx1"/>
                </a:solidFill>
                <a:effectLst/>
                <a:latin typeface="+mn-lt"/>
                <a:ea typeface="+mn-ea"/>
                <a:cs typeface="+mn-cs"/>
              </a:rPr>
              <a:t>il faut que je connaisse l’offre mais pas seulement l’offre, il faut que je connaisse les gens qui vont le faire » </a:t>
            </a:r>
            <a:r>
              <a:rPr lang="fr-FR" sz="1200" kern="1200" dirty="0" smtClean="0">
                <a:solidFill>
                  <a:schemeClr val="tx1"/>
                </a:solidFill>
                <a:effectLst/>
                <a:latin typeface="+mn-lt"/>
                <a:ea typeface="+mn-ea"/>
                <a:cs typeface="+mn-cs"/>
              </a:rPr>
              <a:t>(M3), avec pour certains le besoin de formuler un </a:t>
            </a:r>
            <a:r>
              <a:rPr lang="fr-FR" sz="1200" i="1" kern="1200" dirty="0" smtClean="0">
                <a:solidFill>
                  <a:schemeClr val="tx1"/>
                </a:solidFill>
                <a:effectLst/>
                <a:latin typeface="+mn-lt"/>
                <a:ea typeface="+mn-ea"/>
                <a:cs typeface="+mn-cs"/>
              </a:rPr>
              <a:t>« accord préalable sur les messages »</a:t>
            </a:r>
            <a:r>
              <a:rPr lang="fr-FR" sz="1200" kern="1200" dirty="0" smtClean="0">
                <a:solidFill>
                  <a:schemeClr val="tx1"/>
                </a:solidFill>
                <a:effectLst/>
                <a:latin typeface="+mn-lt"/>
                <a:ea typeface="+mn-ea"/>
                <a:cs typeface="+mn-cs"/>
              </a:rPr>
              <a:t> (M4).</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Deuxièmement, il apparaît utile à certains d’adapter l’offre d’ETP proposée aux patients au profit des catégories les moins favorisées, et pour cela de travailler l’articulation entre sanitaire et social. Les médecins de l’échantillon exerçant dans des secteurs défavorisés et particulièrement investis dans l’accès à l’ETP soulignent tous l’importance d’être en capacité d’offrir des services en proximité (médiatrices dans un centre de santé, des consultations d’ethnopsychiatrie, mais aussi </a:t>
            </a:r>
            <a:r>
              <a:rPr lang="fr-FR" sz="1200" i="1" kern="1200" dirty="0" smtClean="0">
                <a:solidFill>
                  <a:schemeClr val="tx1"/>
                </a:solidFill>
                <a:effectLst/>
                <a:latin typeface="+mn-lt"/>
                <a:ea typeface="+mn-ea"/>
                <a:cs typeface="+mn-cs"/>
              </a:rPr>
              <a:t>« des associations où ils font de l’accueil de femmes sur des ateliers nutrition, </a:t>
            </a:r>
            <a:r>
              <a:rPr lang="fr-FR" sz="1200" kern="1200" dirty="0" smtClean="0">
                <a:solidFill>
                  <a:schemeClr val="tx1"/>
                </a:solidFill>
                <a:effectLst/>
                <a:latin typeface="+mn-lt"/>
                <a:ea typeface="+mn-ea"/>
                <a:cs typeface="+mn-cs"/>
              </a:rPr>
              <a:t>des  programmes d’ETP dans un centre ou une maison de santé, infirmière </a:t>
            </a:r>
            <a:r>
              <a:rPr lang="fr-FR" sz="1200" kern="1200" dirty="0" err="1" smtClean="0">
                <a:solidFill>
                  <a:schemeClr val="tx1"/>
                </a:solidFill>
                <a:effectLst/>
                <a:latin typeface="+mn-lt"/>
                <a:ea typeface="+mn-ea"/>
                <a:cs typeface="+mn-cs"/>
              </a:rPr>
              <a:t>Asalee</a:t>
            </a:r>
            <a:r>
              <a:rPr lang="fr-FR" sz="1200" kern="1200" dirty="0" smtClean="0">
                <a:solidFill>
                  <a:schemeClr val="tx1"/>
                </a:solidFill>
                <a:effectLst/>
                <a:latin typeface="+mn-lt"/>
                <a:ea typeface="+mn-ea"/>
                <a:cs typeface="+mn-cs"/>
              </a:rPr>
              <a:t>). Mais ils estiment aussi que les structures doivent être proactives et aller au-devant de leur demande : « </a:t>
            </a:r>
            <a:r>
              <a:rPr lang="fr-FR" sz="1200" i="1" kern="1200" dirty="0" smtClean="0">
                <a:solidFill>
                  <a:schemeClr val="tx1"/>
                </a:solidFill>
                <a:effectLst/>
                <a:latin typeface="+mn-lt"/>
                <a:ea typeface="+mn-ea"/>
                <a:cs typeface="+mn-cs"/>
              </a:rPr>
              <a:t>Ici, on est dans une zone de soins primaires. Vous avez vu autour, il y a des cités. Beaucoup de personnes n’ont pas de véhicule. Le fait qu’on soit là, parce que c’est désertifié, qu’on ait une offre de soin qui est assez diversifiée (…) Et après qu’on aille vers eux pour leur dire : « là, votre diabète, je sens que c’est pas ça, si vous voulez on va vous aider à vous y retrouver dans l’alimentation, savoir comment faire un </a:t>
            </a:r>
            <a:r>
              <a:rPr lang="fr-FR" sz="1200" i="1" kern="1200" dirty="0" err="1" smtClean="0">
                <a:solidFill>
                  <a:schemeClr val="tx1"/>
                </a:solidFill>
                <a:effectLst/>
                <a:latin typeface="+mn-lt"/>
                <a:ea typeface="+mn-ea"/>
                <a:cs typeface="+mn-cs"/>
              </a:rPr>
              <a:t>dextro</a:t>
            </a:r>
            <a:r>
              <a:rPr lang="fr-FR" sz="1200" i="1" kern="1200" dirty="0" smtClean="0">
                <a:solidFill>
                  <a:schemeClr val="tx1"/>
                </a:solidFill>
                <a:effectLst/>
                <a:latin typeface="+mn-lt"/>
                <a:ea typeface="+mn-ea"/>
                <a:cs typeface="+mn-cs"/>
              </a:rPr>
              <a:t> et vous orienter pour l’activité physique », ils sont très contents qu’on s’occupe d’eux. » </a:t>
            </a:r>
            <a:r>
              <a:rPr lang="fr-FR" sz="1200" kern="1200" dirty="0" smtClean="0">
                <a:solidFill>
                  <a:schemeClr val="tx1"/>
                </a:solidFill>
                <a:effectLst/>
                <a:latin typeface="+mn-lt"/>
                <a:ea typeface="+mn-ea"/>
                <a:cs typeface="+mn-cs"/>
              </a:rPr>
              <a:t>(M11). Il leur apparaît utile de mettre en place un système de relance des patients inscrits dans les programmes d’ETP car pour certains médecins, l’engagement des patients dépend de la manière dont ceux-ci perçoivent l’intérêt que le médecin porte à leur santé, signifiée notamment par sa participation à des ateliers d’ETP. D’autres exerçant dans un centre de santé recommandent d’offrir</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 préférence</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une ETP conviviale, avec une approche pluri-pathologique ou non thématique pour mieux correspondre aux situations cliniques souvent complexes des personnes et pour ne pas les stigmatiser : </a:t>
            </a:r>
            <a:r>
              <a:rPr lang="fr-FR" sz="1200" i="1" kern="1200" dirty="0" smtClean="0">
                <a:solidFill>
                  <a:schemeClr val="tx1"/>
                </a:solidFill>
                <a:effectLst/>
                <a:latin typeface="+mn-lt"/>
                <a:ea typeface="+mn-ea"/>
                <a:cs typeface="+mn-cs"/>
              </a:rPr>
              <a:t>« En fait, on a échangé pas mal avec le Pôle de Santé de X, qui est une des rares structures qui arrive à recruter pour l’ETP. Eux, ils ont beaucoup joué sur le côté convivial pour désacraliser ce truc et le démédicaliser au maximum. […] L’idée, c’était aussi de ne pas vouloir s’attacher à une pathologie, d’essayer plutôt de prendre dans la globalité. » </a:t>
            </a:r>
            <a:r>
              <a:rPr lang="fr-FR" sz="1200" kern="1200" dirty="0" smtClean="0">
                <a:solidFill>
                  <a:schemeClr val="tx1"/>
                </a:solidFill>
                <a:effectLst/>
                <a:latin typeface="+mn-lt"/>
                <a:ea typeface="+mn-ea"/>
                <a:cs typeface="+mn-cs"/>
              </a:rPr>
              <a:t>(M4). Ainsi les médecins de notre échantillon exerçant dans un quartier défavorisé mobilisent une diversité d’offres aussi bien sanitaires que sociales. L’objectif est d’intégrer les questions de promotion de la santé et du vivre avec la maladie dans la vie courante.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Troisièmement, les connaissances et compétences des médecins en la matière sont pointées par certains d’entre eux comme importantes pour en rendre l’accès plus équitable. A la question « Comment réduire les inégalités d’accès à l’ETP ? », un médecin répond : </a:t>
            </a:r>
            <a:r>
              <a:rPr lang="fr-FR" sz="1200" i="1" kern="1200" dirty="0" smtClean="0">
                <a:solidFill>
                  <a:schemeClr val="tx1"/>
                </a:solidFill>
                <a:effectLst/>
                <a:latin typeface="+mn-lt"/>
                <a:ea typeface="+mn-ea"/>
                <a:cs typeface="+mn-cs"/>
              </a:rPr>
              <a:t>« en se formant à l’ETP, déjà. Je pense que si, tous, on faisait un petit peu d’ETP dans nos consultations, on améliorerait déjà l’accès » </a:t>
            </a:r>
            <a:r>
              <a:rPr lang="fr-FR" sz="1200" kern="1200" dirty="0" smtClean="0">
                <a:solidFill>
                  <a:schemeClr val="tx1"/>
                </a:solidFill>
                <a:effectLst/>
                <a:latin typeface="+mn-lt"/>
                <a:ea typeface="+mn-ea"/>
                <a:cs typeface="+mn-cs"/>
              </a:rPr>
              <a:t>(M4). Cela revient pour lui, mais aussi pour d’autres, à </a:t>
            </a:r>
            <a:r>
              <a:rPr lang="fr-FR" sz="1200" i="1" kern="1200" dirty="0" smtClean="0">
                <a:solidFill>
                  <a:schemeClr val="tx1"/>
                </a:solidFill>
                <a:effectLst/>
                <a:latin typeface="+mn-lt"/>
                <a:ea typeface="+mn-ea"/>
                <a:cs typeface="+mn-cs"/>
              </a:rPr>
              <a:t>« changer de posture, (…sortir du) dogme du médecin qui sait et qui transmet »</a:t>
            </a:r>
            <a:r>
              <a:rPr lang="fr-FR" sz="1200" kern="1200" dirty="0" smtClean="0">
                <a:solidFill>
                  <a:schemeClr val="tx1"/>
                </a:solidFill>
                <a:effectLst/>
                <a:latin typeface="+mn-lt"/>
                <a:ea typeface="+mn-ea"/>
                <a:cs typeface="+mn-cs"/>
              </a:rPr>
              <a:t> (M4). En effet, pour ceux qui l’ont expérimenté, le modèle promu par l’ETP incite à travailler autrement avec les patients, en partant de là où ils en sont, en construisant et en identifiant avec eux les ressources qu’ils vont pouvoir mobiliser pour vivre avec la maladie. Cela leur apparaît d’autant plus important avec des patients en situation de vulnérabilité sociale qu’ils observent que l’ETP permet de renforcer le lien social, le sentiment d’être considéré et l’estime de soi. Parmi les apports qui leur apparaissent communs à tous les patients, ils soulignent l’amélioration de leurs connaissances et de leur compréhension des enjeux liées à la maladie et au traitement, même si cela n’entraine pas nécessairement de changement de comportement majeur. C’est pourquoi certains médecins soulignent la difficulté à s’engager dans l’ETP, argumentant sur une absence de preuve de son efficacité, alors qu’ils mettent en avant la nécessité d’être</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persuadé à 100%</a:t>
            </a:r>
            <a:r>
              <a:rPr lang="fr-FR" sz="1200" kern="1200" dirty="0" smtClean="0">
                <a:solidFill>
                  <a:schemeClr val="tx1"/>
                </a:solidFill>
                <a:effectLst/>
                <a:latin typeface="+mn-lt"/>
                <a:ea typeface="+mn-ea"/>
                <a:cs typeface="+mn-cs"/>
              </a:rPr>
              <a:t> » (M7) de son intérêt pour donner envie au patient de bénéficier d’une approche nouvelle. </a:t>
            </a:r>
            <a:endParaRPr lang="fr-FR"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19</a:t>
            </a:fld>
            <a:endParaRPr lang="fr-FR"/>
          </a:p>
        </p:txBody>
      </p:sp>
    </p:spTree>
    <p:extLst>
      <p:ext uri="{BB962C8B-B14F-4D97-AF65-F5344CB8AC3E}">
        <p14:creationId xmlns:p14="http://schemas.microsoft.com/office/powerpoint/2010/main" val="170249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Problématique de la recherche</a:t>
            </a:r>
            <a:r>
              <a:rPr lang="fr-FR" sz="1200" kern="1200" baseline="0" dirty="0" smtClean="0">
                <a:solidFill>
                  <a:schemeClr val="tx1"/>
                </a:solidFill>
                <a:effectLst/>
                <a:latin typeface="+mn-lt"/>
                <a:ea typeface="+mn-ea"/>
                <a:cs typeface="+mn-cs"/>
              </a:rPr>
              <a:t> dans son ensemble : </a:t>
            </a:r>
            <a:r>
              <a:rPr lang="fr-FR" sz="1200" kern="1200" dirty="0" smtClean="0">
                <a:solidFill>
                  <a:schemeClr val="tx1"/>
                </a:solidFill>
                <a:effectLst/>
                <a:latin typeface="+mn-lt"/>
                <a:ea typeface="+mn-ea"/>
                <a:cs typeface="+mn-cs"/>
              </a:rPr>
              <a:t>Les médecins traitants peuvent-ils contribuer</a:t>
            </a:r>
            <a:r>
              <a:rPr lang="fr-FR" sz="1200" kern="1200" baseline="0" dirty="0" smtClean="0">
                <a:solidFill>
                  <a:schemeClr val="tx1"/>
                </a:solidFill>
                <a:effectLst/>
                <a:latin typeface="+mn-lt"/>
                <a:ea typeface="+mn-ea"/>
                <a:cs typeface="+mn-cs"/>
              </a:rPr>
              <a:t> à</a:t>
            </a:r>
            <a:r>
              <a:rPr lang="fr-FR" sz="1200" kern="1200" dirty="0" smtClean="0">
                <a:solidFill>
                  <a:schemeClr val="tx1"/>
                </a:solidFill>
                <a:effectLst/>
                <a:latin typeface="+mn-lt"/>
                <a:ea typeface="+mn-ea"/>
                <a:cs typeface="+mn-cs"/>
              </a:rPr>
              <a:t> un accès équitable à l’ETP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DEF</a:t>
            </a:r>
            <a:r>
              <a:rPr lang="fr-FR" sz="1200" kern="1200" baseline="0" dirty="0" smtClean="0">
                <a:solidFill>
                  <a:schemeClr val="tx1"/>
                </a:solidFill>
                <a:effectLst/>
                <a:latin typeface="+mn-lt"/>
                <a:ea typeface="+mn-ea"/>
                <a:cs typeface="+mn-cs"/>
              </a:rPr>
              <a:t> ETP (OMS 1996, reprise par HAS en 2007) : </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l’éducation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thérapeutique</a:t>
            </a:r>
            <a:r>
              <a:rPr lang="en-GB" sz="1200" kern="1200" dirty="0" smtClean="0">
                <a:solidFill>
                  <a:schemeClr val="tx1"/>
                </a:solidFill>
                <a:latin typeface="+mn-lt"/>
                <a:ea typeface="+mn-ea"/>
                <a:cs typeface="+mn-cs"/>
              </a:rPr>
              <a:t> du patient </a:t>
            </a:r>
            <a:r>
              <a:rPr lang="en-GB" sz="1200" kern="1200" dirty="0" err="1" smtClean="0">
                <a:solidFill>
                  <a:schemeClr val="tx1"/>
                </a:solidFill>
                <a:latin typeface="+mn-lt"/>
                <a:ea typeface="+mn-ea"/>
                <a:cs typeface="+mn-cs"/>
              </a:rPr>
              <a:t>vise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à</a:t>
            </a:r>
            <a:r>
              <a:rPr lang="en-GB" sz="1200" kern="1200" dirty="0" smtClean="0">
                <a:solidFill>
                  <a:schemeClr val="tx1"/>
                </a:solidFill>
                <a:latin typeface="+mn-lt"/>
                <a:ea typeface="+mn-ea"/>
                <a:cs typeface="+mn-cs"/>
              </a:rPr>
              <a:t> aider les patients </a:t>
            </a:r>
            <a:r>
              <a:rPr lang="en-GB" sz="1200" kern="1200" dirty="0" err="1" smtClean="0">
                <a:solidFill>
                  <a:schemeClr val="tx1"/>
                </a:solidFill>
                <a:latin typeface="+mn-lt"/>
                <a:ea typeface="+mn-ea"/>
                <a:cs typeface="+mn-cs"/>
              </a:rPr>
              <a:t>à</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acquérir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ou</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maintenir</a:t>
            </a:r>
            <a:r>
              <a:rPr lang="en-GB" sz="1200" kern="1200" dirty="0" smtClean="0">
                <a:solidFill>
                  <a:schemeClr val="tx1"/>
                </a:solidFill>
                <a:latin typeface="+mn-lt"/>
                <a:ea typeface="+mn-ea"/>
                <a:cs typeface="+mn-cs"/>
              </a:rPr>
              <a:t> les </a:t>
            </a:r>
            <a:r>
              <a:rPr lang="en-GB" sz="1200" kern="1200" dirty="0" err="1" smtClean="0">
                <a:solidFill>
                  <a:schemeClr val="tx1"/>
                </a:solidFill>
                <a:latin typeface="+mn-lt"/>
                <a:ea typeface="+mn-ea"/>
                <a:cs typeface="+mn-cs"/>
              </a:rPr>
              <a:t>compétences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dont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ils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ont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besoin</a:t>
            </a:r>
            <a:r>
              <a:rPr lang="en-GB" sz="1200" kern="1200" dirty="0" smtClean="0">
                <a:solidFill>
                  <a:schemeClr val="tx1"/>
                </a:solidFill>
                <a:latin typeface="+mn-lt"/>
                <a:ea typeface="+mn-ea"/>
                <a:cs typeface="+mn-cs"/>
              </a:rPr>
              <a:t> pour </a:t>
            </a:r>
            <a:r>
              <a:rPr lang="en-GB" sz="1200" kern="1200" dirty="0" err="1" smtClean="0">
                <a:solidFill>
                  <a:schemeClr val="tx1"/>
                </a:solidFill>
                <a:latin typeface="+mn-lt"/>
                <a:ea typeface="+mn-ea"/>
                <a:cs typeface="+mn-cs"/>
              </a:rPr>
              <a:t>gérer</a:t>
            </a:r>
            <a:r>
              <a:rPr lang="en-GB" sz="1200" kern="1200" dirty="0" smtClean="0">
                <a:solidFill>
                  <a:schemeClr val="tx1"/>
                </a:solidFill>
                <a:latin typeface="+mn-lt"/>
                <a:ea typeface="+mn-ea"/>
                <a:cs typeface="+mn-cs"/>
              </a:rPr>
              <a:t> au </a:t>
            </a:r>
            <a:r>
              <a:rPr lang="en-GB" sz="1200" kern="1200" dirty="0" err="1" smtClean="0">
                <a:solidFill>
                  <a:schemeClr val="tx1"/>
                </a:solidFill>
                <a:latin typeface="+mn-lt"/>
                <a:ea typeface="+mn-ea"/>
                <a:cs typeface="+mn-cs"/>
              </a:rPr>
              <a:t>mieux</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leur</a:t>
            </a:r>
            <a:r>
              <a:rPr lang="en-GB" sz="1200" kern="1200" dirty="0" smtClean="0">
                <a:solidFill>
                  <a:schemeClr val="tx1"/>
                </a:solidFill>
                <a:latin typeface="+mn-lt"/>
                <a:ea typeface="+mn-ea"/>
                <a:cs typeface="+mn-cs"/>
              </a:rPr>
              <a:t> vie avec </a:t>
            </a:r>
            <a:r>
              <a:rPr lang="en-GB" sz="1200" kern="1200" dirty="0" err="1" smtClean="0">
                <a:solidFill>
                  <a:schemeClr val="tx1"/>
                </a:solidFill>
                <a:latin typeface="+mn-lt"/>
                <a:ea typeface="+mn-ea"/>
                <a:cs typeface="+mn-cs"/>
              </a:rPr>
              <a:t>une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maladie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chronique</a:t>
            </a:r>
            <a:r>
              <a:rPr lang="en-GB" sz="1200" kern="1200" dirty="0" smtClean="0">
                <a:solidFill>
                  <a:schemeClr val="tx1"/>
                </a:solidFill>
                <a:latin typeface="+mn-lt"/>
                <a:ea typeface="+mn-ea"/>
                <a:cs typeface="+mn-cs"/>
              </a:rPr>
              <a:t>.</a:t>
            </a:r>
          </a:p>
          <a:p>
            <a:r>
              <a:rPr lang="en-GB" sz="1200" b="1" u="sng" kern="1200" dirty="0" smtClean="0">
                <a:solidFill>
                  <a:schemeClr val="tx1"/>
                </a:solidFill>
                <a:latin typeface="+mn-lt"/>
                <a:ea typeface="+mn-ea"/>
                <a:cs typeface="+mn-cs"/>
              </a:rPr>
              <a:t>Elle fait </a:t>
            </a:r>
            <a:r>
              <a:rPr lang="en-GB" sz="1200" b="1" u="sng" kern="1200" dirty="0" err="1" smtClean="0">
                <a:solidFill>
                  <a:schemeClr val="tx1"/>
                </a:solidFill>
                <a:latin typeface="+mn-lt"/>
                <a:ea typeface="+mn-ea"/>
                <a:cs typeface="+mn-cs"/>
              </a:rPr>
              <a:t>partie</a:t>
            </a:r>
            <a:r>
              <a:rPr lang="en-GB" sz="1200" b="1" u="sng" kern="1200" dirty="0" smtClean="0">
                <a:solidFill>
                  <a:schemeClr val="tx1"/>
                </a:solidFill>
                <a:latin typeface="+mn-lt"/>
                <a:ea typeface="+mn-ea"/>
                <a:cs typeface="+mn-cs"/>
              </a:rPr>
              <a:t> </a:t>
            </a:r>
            <a:r>
              <a:rPr lang="en-GB" sz="1200" b="1" u="sng" kern="1200" dirty="0" err="1" smtClean="0">
                <a:solidFill>
                  <a:schemeClr val="tx1"/>
                </a:solidFill>
                <a:latin typeface="+mn-lt"/>
                <a:ea typeface="+mn-ea"/>
                <a:cs typeface="+mn-cs"/>
              </a:rPr>
              <a:t>intégrante</a:t>
            </a:r>
            <a:r>
              <a:rPr lang="en-GB" sz="1200" b="1" u="sng" kern="1200" dirty="0" smtClean="0">
                <a:solidFill>
                  <a:schemeClr val="tx1"/>
                </a:solidFill>
                <a:latin typeface="+mn-lt"/>
                <a:ea typeface="+mn-ea"/>
                <a:cs typeface="+mn-cs"/>
              </a:rPr>
              <a:t> et de </a:t>
            </a:r>
            <a:r>
              <a:rPr lang="en-GB" sz="1200" b="1" u="sng" kern="1200" dirty="0" err="1" smtClean="0">
                <a:solidFill>
                  <a:schemeClr val="tx1"/>
                </a:solidFill>
                <a:latin typeface="+mn-lt"/>
                <a:ea typeface="+mn-ea"/>
                <a:cs typeface="+mn-cs"/>
              </a:rPr>
              <a:t>façon</a:t>
            </a:r>
            <a:r>
              <a:rPr lang="en-GB" sz="1200" b="1" u="sng" kern="1200" dirty="0" smtClean="0">
                <a:solidFill>
                  <a:schemeClr val="tx1"/>
                </a:solidFill>
                <a:latin typeface="+mn-lt"/>
                <a:ea typeface="+mn-ea"/>
                <a:cs typeface="+mn-cs"/>
              </a:rPr>
              <a:t> </a:t>
            </a:r>
            <a:r>
              <a:rPr lang="en-GB" sz="1200" b="1" u="sng" kern="1200" dirty="0" err="1" smtClean="0">
                <a:solidFill>
                  <a:schemeClr val="tx1"/>
                </a:solidFill>
                <a:latin typeface="+mn-lt"/>
                <a:ea typeface="+mn-ea"/>
                <a:cs typeface="+mn-cs"/>
              </a:rPr>
              <a:t>permanente</a:t>
            </a:r>
            <a:r>
              <a:rPr lang="en-GB" sz="1200" b="1" u="sng" kern="1200" dirty="0" smtClean="0">
                <a:solidFill>
                  <a:schemeClr val="tx1"/>
                </a:solidFill>
                <a:latin typeface="+mn-lt"/>
                <a:ea typeface="+mn-ea"/>
                <a:cs typeface="+mn-cs"/>
              </a:rPr>
              <a:t> de la prise </a:t>
            </a:r>
            <a:r>
              <a:rPr lang="en-GB" sz="1200" b="1" u="sng" kern="1200" dirty="0" err="1" smtClean="0">
                <a:solidFill>
                  <a:schemeClr val="tx1"/>
                </a:solidFill>
                <a:latin typeface="+mn-lt"/>
                <a:ea typeface="+mn-ea"/>
                <a:cs typeface="+mn-cs"/>
              </a:rPr>
              <a:t>en</a:t>
            </a:r>
            <a:r>
              <a:rPr lang="en-GB" sz="1200" b="1" u="sng" kern="1200" dirty="0" smtClean="0">
                <a:solidFill>
                  <a:schemeClr val="tx1"/>
                </a:solidFill>
                <a:latin typeface="+mn-lt"/>
                <a:ea typeface="+mn-ea"/>
                <a:cs typeface="+mn-cs"/>
              </a:rPr>
              <a:t> charge du patient.</a:t>
            </a:r>
          </a:p>
          <a:p>
            <a:r>
              <a:rPr lang="en-GB" sz="1200" kern="1200" dirty="0" smtClean="0">
                <a:solidFill>
                  <a:schemeClr val="tx1"/>
                </a:solidFill>
                <a:latin typeface="+mn-lt"/>
                <a:ea typeface="+mn-ea"/>
                <a:cs typeface="+mn-cs"/>
              </a:rPr>
              <a:t>Elle </a:t>
            </a:r>
            <a:r>
              <a:rPr lang="en-GB" sz="1200" kern="1200" dirty="0" err="1" smtClean="0">
                <a:solidFill>
                  <a:schemeClr val="tx1"/>
                </a:solidFill>
                <a:latin typeface="+mn-lt"/>
                <a:ea typeface="+mn-ea"/>
                <a:cs typeface="+mn-cs"/>
              </a:rPr>
              <a:t>comprend</a:t>
            </a:r>
            <a:r>
              <a:rPr lang="en-GB" sz="1200" kern="1200" dirty="0" smtClean="0">
                <a:solidFill>
                  <a:schemeClr val="tx1"/>
                </a:solidFill>
                <a:latin typeface="+mn-lt"/>
                <a:ea typeface="+mn-ea"/>
                <a:cs typeface="+mn-cs"/>
              </a:rPr>
              <a:t> des </a:t>
            </a:r>
            <a:r>
              <a:rPr lang="en-GB" sz="1200" kern="1200" dirty="0" err="1" smtClean="0">
                <a:solidFill>
                  <a:schemeClr val="tx1"/>
                </a:solidFill>
                <a:latin typeface="+mn-lt"/>
                <a:ea typeface="+mn-ea"/>
                <a:cs typeface="+mn-cs"/>
              </a:rPr>
              <a:t>activités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organisées</a:t>
            </a:r>
            <a:r>
              <a:rPr lang="en-GB" sz="1200" kern="1200" dirty="0" smtClean="0">
                <a:solidFill>
                  <a:schemeClr val="tx1"/>
                </a:solidFill>
                <a:latin typeface="+mn-lt"/>
                <a:ea typeface="+mn-ea"/>
                <a:cs typeface="+mn-cs"/>
              </a:rPr>
              <a:t>, y </a:t>
            </a:r>
            <a:r>
              <a:rPr lang="en-GB" sz="1200" kern="1200" dirty="0" err="1" smtClean="0">
                <a:solidFill>
                  <a:schemeClr val="tx1"/>
                </a:solidFill>
                <a:latin typeface="+mn-lt"/>
                <a:ea typeface="+mn-ea"/>
                <a:cs typeface="+mn-cs"/>
              </a:rPr>
              <a:t>compris</a:t>
            </a:r>
            <a:r>
              <a:rPr lang="en-GB" sz="1200" kern="1200" dirty="0" smtClean="0">
                <a:solidFill>
                  <a:schemeClr val="tx1"/>
                </a:solidFill>
                <a:latin typeface="+mn-lt"/>
                <a:ea typeface="+mn-ea"/>
                <a:cs typeface="+mn-cs"/>
              </a:rPr>
              <a:t> un </a:t>
            </a:r>
            <a:r>
              <a:rPr lang="en-GB" sz="1200" kern="1200" dirty="0" err="1" smtClean="0">
                <a:solidFill>
                  <a:schemeClr val="tx1"/>
                </a:solidFill>
                <a:latin typeface="+mn-lt"/>
                <a:ea typeface="+mn-ea"/>
                <a:cs typeface="+mn-cs"/>
              </a:rPr>
              <a:t>soutien</a:t>
            </a:r>
            <a:r>
              <a:rPr lang="en-GB" sz="1200" kern="1200" dirty="0" smtClean="0">
                <a:solidFill>
                  <a:schemeClr val="tx1"/>
                </a:solidFill>
                <a:latin typeface="+mn-lt"/>
                <a:ea typeface="+mn-ea"/>
                <a:cs typeface="+mn-cs"/>
              </a:rPr>
              <a:t> psychosocial, </a:t>
            </a:r>
            <a:r>
              <a:rPr lang="en-GB" sz="1200" kern="1200" dirty="0" err="1" smtClean="0">
                <a:solidFill>
                  <a:schemeClr val="tx1"/>
                </a:solidFill>
                <a:latin typeface="+mn-lt"/>
                <a:ea typeface="+mn-ea"/>
                <a:cs typeface="+mn-cs"/>
              </a:rPr>
              <a:t>conçues</a:t>
            </a:r>
            <a:r>
              <a:rPr lang="en-GB" sz="1200" kern="1200" dirty="0" smtClean="0">
                <a:solidFill>
                  <a:schemeClr val="tx1"/>
                </a:solidFill>
                <a:latin typeface="+mn-lt"/>
                <a:ea typeface="+mn-ea"/>
                <a:cs typeface="+mn-cs"/>
              </a:rPr>
              <a:t> pour </a:t>
            </a:r>
            <a:r>
              <a:rPr lang="en-GB" sz="1200" kern="1200" dirty="0" err="1" smtClean="0">
                <a:solidFill>
                  <a:schemeClr val="tx1"/>
                </a:solidFill>
                <a:latin typeface="+mn-lt"/>
                <a:ea typeface="+mn-ea"/>
                <a:cs typeface="+mn-cs"/>
              </a:rPr>
              <a:t>rendre</a:t>
            </a:r>
            <a:r>
              <a:rPr lang="en-GB" sz="1200" kern="1200" dirty="0" smtClean="0">
                <a:solidFill>
                  <a:schemeClr val="tx1"/>
                </a:solidFill>
                <a:latin typeface="+mn-lt"/>
                <a:ea typeface="+mn-ea"/>
                <a:cs typeface="+mn-cs"/>
              </a:rPr>
              <a:t> les patients </a:t>
            </a:r>
            <a:r>
              <a:rPr lang="en-GB" sz="1200" kern="1200" dirty="0" err="1" smtClean="0">
                <a:solidFill>
                  <a:schemeClr val="tx1"/>
                </a:solidFill>
                <a:latin typeface="+mn-lt"/>
                <a:ea typeface="+mn-ea"/>
                <a:cs typeface="+mn-cs"/>
              </a:rPr>
              <a:t>conscients</a:t>
            </a:r>
            <a:r>
              <a:rPr lang="en-GB" sz="1200" kern="1200" dirty="0" smtClean="0">
                <a:solidFill>
                  <a:schemeClr val="tx1"/>
                </a:solidFill>
                <a:latin typeface="+mn-lt"/>
                <a:ea typeface="+mn-ea"/>
                <a:cs typeface="+mn-cs"/>
              </a:rPr>
              <a:t> et </a:t>
            </a:r>
            <a:r>
              <a:rPr lang="en-GB" sz="1200" kern="1200" dirty="0" err="1" smtClean="0">
                <a:solidFill>
                  <a:schemeClr val="tx1"/>
                </a:solidFill>
                <a:latin typeface="+mn-lt"/>
                <a:ea typeface="+mn-ea"/>
                <a:cs typeface="+mn-cs"/>
              </a:rPr>
              <a:t>informés</a:t>
            </a:r>
            <a:r>
              <a:rPr lang="en-GB" sz="1200" kern="1200" dirty="0" smtClean="0">
                <a:solidFill>
                  <a:schemeClr val="tx1"/>
                </a:solidFill>
                <a:latin typeface="+mn-lt"/>
                <a:ea typeface="+mn-ea"/>
                <a:cs typeface="+mn-cs"/>
              </a:rPr>
              <a:t> de </a:t>
            </a:r>
            <a:r>
              <a:rPr lang="en-GB" sz="1200" kern="1200" dirty="0" err="1" smtClean="0">
                <a:solidFill>
                  <a:schemeClr val="tx1"/>
                </a:solidFill>
                <a:latin typeface="+mn-lt"/>
                <a:ea typeface="+mn-ea"/>
                <a:cs typeface="+mn-cs"/>
              </a:rPr>
              <a:t>leur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maladie</a:t>
            </a:r>
            <a:r>
              <a:rPr lang="en-GB" sz="1200" kern="1200" dirty="0" smtClean="0">
                <a:solidFill>
                  <a:schemeClr val="tx1"/>
                </a:solidFill>
                <a:latin typeface="+mn-lt"/>
                <a:ea typeface="+mn-ea"/>
                <a:cs typeface="+mn-cs"/>
              </a:rPr>
              <a:t>, des </a:t>
            </a:r>
            <a:r>
              <a:rPr lang="en-GB" sz="1200" kern="1200" dirty="0" err="1" smtClean="0">
                <a:solidFill>
                  <a:schemeClr val="tx1"/>
                </a:solidFill>
                <a:latin typeface="+mn-lt"/>
                <a:ea typeface="+mn-ea"/>
                <a:cs typeface="+mn-cs"/>
              </a:rPr>
              <a:t>soins</a:t>
            </a:r>
            <a:r>
              <a:rPr lang="en-GB" sz="1200" kern="1200" dirty="0" smtClean="0">
                <a:solidFill>
                  <a:schemeClr val="tx1"/>
                </a:solidFill>
                <a:latin typeface="+mn-lt"/>
                <a:ea typeface="+mn-ea"/>
                <a:cs typeface="+mn-cs"/>
              </a:rPr>
              <a:t>, de </a:t>
            </a:r>
            <a:r>
              <a:rPr lang="en-GB" sz="1200" kern="1200" dirty="0" err="1" smtClean="0">
                <a:solidFill>
                  <a:schemeClr val="tx1"/>
                </a:solidFill>
                <a:latin typeface="+mn-lt"/>
                <a:ea typeface="+mn-ea"/>
                <a:cs typeface="+mn-cs"/>
              </a:rPr>
              <a:t>l’organisation</a:t>
            </a:r>
            <a:r>
              <a:rPr lang="en-GB" sz="1200" kern="1200" dirty="0" smtClean="0">
                <a:solidFill>
                  <a:schemeClr val="tx1"/>
                </a:solidFill>
                <a:latin typeface="+mn-lt"/>
                <a:ea typeface="+mn-ea"/>
                <a:cs typeface="+mn-cs"/>
              </a:rPr>
              <a:t> et des </a:t>
            </a:r>
            <a:r>
              <a:rPr lang="en-GB" sz="1200" kern="1200" dirty="0" err="1" smtClean="0">
                <a:solidFill>
                  <a:schemeClr val="tx1"/>
                </a:solidFill>
                <a:latin typeface="+mn-lt"/>
                <a:ea typeface="+mn-ea"/>
                <a:cs typeface="+mn-cs"/>
              </a:rPr>
              <a:t>procédures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hospitalières</a:t>
            </a:r>
            <a:r>
              <a:rPr lang="en-GB" sz="1200" kern="1200" dirty="0" smtClean="0">
                <a:solidFill>
                  <a:schemeClr val="tx1"/>
                </a:solidFill>
                <a:latin typeface="+mn-lt"/>
                <a:ea typeface="+mn-ea"/>
                <a:cs typeface="+mn-cs"/>
              </a:rPr>
              <a:t>, et des </a:t>
            </a:r>
            <a:r>
              <a:rPr lang="en-GB" sz="1200" kern="1200" dirty="0" err="1" smtClean="0">
                <a:solidFill>
                  <a:schemeClr val="tx1"/>
                </a:solidFill>
                <a:latin typeface="+mn-lt"/>
                <a:ea typeface="+mn-ea"/>
                <a:cs typeface="+mn-cs"/>
              </a:rPr>
              <a:t>comportements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liés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à</a:t>
            </a:r>
            <a:r>
              <a:rPr lang="en-GB" sz="1200" kern="1200" dirty="0" smtClean="0">
                <a:solidFill>
                  <a:schemeClr val="tx1"/>
                </a:solidFill>
                <a:latin typeface="+mn-lt"/>
                <a:ea typeface="+mn-ea"/>
                <a:cs typeface="+mn-cs"/>
              </a:rPr>
              <a:t> la santé et </a:t>
            </a:r>
            <a:r>
              <a:rPr lang="en-GB" sz="1200" kern="1200" dirty="0" err="1" smtClean="0">
                <a:solidFill>
                  <a:schemeClr val="tx1"/>
                </a:solidFill>
                <a:latin typeface="+mn-lt"/>
                <a:ea typeface="+mn-ea"/>
                <a:cs typeface="+mn-cs"/>
              </a:rPr>
              <a:t>à</a:t>
            </a:r>
            <a:r>
              <a:rPr lang="en-GB" sz="1200" kern="1200" dirty="0" smtClean="0">
                <a:solidFill>
                  <a:schemeClr val="tx1"/>
                </a:solidFill>
                <a:latin typeface="+mn-lt"/>
                <a:ea typeface="+mn-ea"/>
                <a:cs typeface="+mn-cs"/>
              </a:rPr>
              <a:t> la </a:t>
            </a:r>
            <a:r>
              <a:rPr lang="en-GB" sz="1200" kern="1200" dirty="0" err="1" smtClean="0">
                <a:solidFill>
                  <a:schemeClr val="tx1"/>
                </a:solidFill>
                <a:latin typeface="+mn-lt"/>
                <a:ea typeface="+mn-ea"/>
                <a:cs typeface="+mn-cs"/>
              </a:rPr>
              <a:t>maladie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Ceci</a:t>
            </a:r>
            <a:r>
              <a:rPr lang="en-GB" sz="1200" kern="1200" dirty="0" smtClean="0">
                <a:solidFill>
                  <a:schemeClr val="tx1"/>
                </a:solidFill>
                <a:latin typeface="+mn-lt"/>
                <a:ea typeface="+mn-ea"/>
                <a:cs typeface="+mn-cs"/>
              </a:rPr>
              <a:t> a pour but de les aider (</a:t>
            </a:r>
            <a:r>
              <a:rPr lang="en-GB" sz="1200" kern="1200" dirty="0" err="1" smtClean="0">
                <a:solidFill>
                  <a:schemeClr val="tx1"/>
                </a:solidFill>
                <a:latin typeface="+mn-lt"/>
                <a:ea typeface="+mn-ea"/>
                <a:cs typeface="+mn-cs"/>
              </a:rPr>
              <a:t>ainsi</a:t>
            </a:r>
            <a:r>
              <a:rPr lang="en-GB" sz="1200" kern="1200" dirty="0" smtClean="0">
                <a:solidFill>
                  <a:schemeClr val="tx1"/>
                </a:solidFill>
                <a:latin typeface="+mn-lt"/>
                <a:ea typeface="+mn-ea"/>
                <a:cs typeface="+mn-cs"/>
              </a:rPr>
              <a:t> que </a:t>
            </a:r>
            <a:r>
              <a:rPr lang="en-GB" sz="1200" kern="1200" dirty="0" err="1" smtClean="0">
                <a:solidFill>
                  <a:schemeClr val="tx1"/>
                </a:solidFill>
                <a:latin typeface="+mn-lt"/>
                <a:ea typeface="+mn-ea"/>
                <a:cs typeface="+mn-cs"/>
              </a:rPr>
              <a:t>leurs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familles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à</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comprendre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leur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maladie</a:t>
            </a:r>
            <a:r>
              <a:rPr lang="en-GB" sz="1200" kern="1200" dirty="0" smtClean="0">
                <a:solidFill>
                  <a:schemeClr val="tx1"/>
                </a:solidFill>
                <a:latin typeface="+mn-lt"/>
                <a:ea typeface="+mn-ea"/>
                <a:cs typeface="+mn-cs"/>
              </a:rPr>
              <a:t> et </a:t>
            </a:r>
            <a:r>
              <a:rPr lang="en-GB" sz="1200" kern="1200" dirty="0" err="1" smtClean="0">
                <a:solidFill>
                  <a:schemeClr val="tx1"/>
                </a:solidFill>
                <a:latin typeface="+mn-lt"/>
                <a:ea typeface="+mn-ea"/>
                <a:cs typeface="+mn-cs"/>
              </a:rPr>
              <a:t>leur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traitement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collaborer</a:t>
            </a:r>
            <a:r>
              <a:rPr lang="en-GB" sz="1200" kern="1200" dirty="0" smtClean="0">
                <a:solidFill>
                  <a:schemeClr val="tx1"/>
                </a:solidFill>
                <a:latin typeface="+mn-lt"/>
                <a:ea typeface="+mn-ea"/>
                <a:cs typeface="+mn-cs"/>
              </a:rPr>
              <a:t> ensemble et assumer </a:t>
            </a:r>
            <a:r>
              <a:rPr lang="en-GB" sz="1200" kern="1200" dirty="0" err="1" smtClean="0">
                <a:solidFill>
                  <a:schemeClr val="tx1"/>
                </a:solidFill>
                <a:latin typeface="+mn-lt"/>
                <a:ea typeface="+mn-ea"/>
                <a:cs typeface="+mn-cs"/>
              </a:rPr>
              <a:t>leurs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responsabilités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dans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leur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propre</a:t>
            </a:r>
            <a:r>
              <a:rPr lang="en-GB" sz="1200" kern="1200" dirty="0" smtClean="0">
                <a:solidFill>
                  <a:schemeClr val="tx1"/>
                </a:solidFill>
                <a:latin typeface="+mn-lt"/>
                <a:ea typeface="+mn-ea"/>
                <a:cs typeface="+mn-cs"/>
              </a:rPr>
              <a:t> prise </a:t>
            </a:r>
            <a:r>
              <a:rPr lang="en-GB" sz="1200" kern="1200" dirty="0" err="1" smtClean="0">
                <a:solidFill>
                  <a:schemeClr val="tx1"/>
                </a:solidFill>
                <a:latin typeface="+mn-lt"/>
                <a:ea typeface="+mn-ea"/>
                <a:cs typeface="+mn-cs"/>
              </a:rPr>
              <a:t>en</a:t>
            </a:r>
            <a:r>
              <a:rPr lang="en-GB" sz="1200" kern="1200" dirty="0" smtClean="0">
                <a:solidFill>
                  <a:schemeClr val="tx1"/>
                </a:solidFill>
                <a:latin typeface="+mn-lt"/>
                <a:ea typeface="+mn-ea"/>
                <a:cs typeface="+mn-cs"/>
              </a:rPr>
              <a:t> charge </a:t>
            </a:r>
            <a:r>
              <a:rPr lang="en-GB" sz="1200" kern="1200" dirty="0" err="1" smtClean="0">
                <a:solidFill>
                  <a:schemeClr val="tx1"/>
                </a:solidFill>
                <a:latin typeface="+mn-lt"/>
                <a:ea typeface="+mn-ea"/>
                <a:cs typeface="+mn-cs"/>
              </a:rPr>
              <a:t>dans</a:t>
            </a:r>
            <a:r>
              <a:rPr lang="en-GB" sz="1200" kern="1200" dirty="0" smtClean="0">
                <a:solidFill>
                  <a:schemeClr val="tx1"/>
                </a:solidFill>
                <a:latin typeface="+mn-lt"/>
                <a:ea typeface="+mn-ea"/>
                <a:cs typeface="+mn-cs"/>
              </a:rPr>
              <a:t> le but de les aider </a:t>
            </a:r>
            <a:r>
              <a:rPr lang="en-GB" sz="1200" kern="1200" dirty="0" err="1" smtClean="0">
                <a:solidFill>
                  <a:schemeClr val="tx1"/>
                </a:solidFill>
                <a:latin typeface="+mn-lt"/>
                <a:ea typeface="+mn-ea"/>
                <a:cs typeface="+mn-cs"/>
              </a:rPr>
              <a:t>à</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maintenir</a:t>
            </a:r>
            <a:r>
              <a:rPr lang="en-GB" sz="1200" kern="1200" dirty="0" smtClean="0">
                <a:solidFill>
                  <a:schemeClr val="tx1"/>
                </a:solidFill>
                <a:latin typeface="+mn-lt"/>
                <a:ea typeface="+mn-ea"/>
                <a:cs typeface="+mn-cs"/>
              </a:rPr>
              <a:t> et </a:t>
            </a:r>
            <a:r>
              <a:rPr lang="en-GB" sz="1200" kern="1200" dirty="0" err="1" smtClean="0">
                <a:solidFill>
                  <a:schemeClr val="tx1"/>
                </a:solidFill>
                <a:latin typeface="+mn-lt"/>
                <a:ea typeface="+mn-ea"/>
                <a:cs typeface="+mn-cs"/>
              </a:rPr>
              <a:t>améliorer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leur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qualité</a:t>
            </a:r>
            <a:r>
              <a:rPr lang="en-GB" sz="1200" kern="1200" dirty="0" smtClean="0">
                <a:solidFill>
                  <a:schemeClr val="tx1"/>
                </a:solidFill>
                <a:latin typeface="+mn-lt"/>
                <a:ea typeface="+mn-ea"/>
                <a:cs typeface="+mn-cs"/>
              </a:rPr>
              <a:t> de vie »		</a:t>
            </a:r>
          </a:p>
          <a:p>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Schématiquement : 3 modèles d’ETP en France aujourd’hui</a:t>
            </a:r>
          </a:p>
          <a:p>
            <a:r>
              <a:rPr lang="fr-FR" sz="1200" kern="1200" baseline="0" dirty="0" smtClean="0">
                <a:solidFill>
                  <a:schemeClr val="tx1"/>
                </a:solidFill>
                <a:effectLst/>
                <a:latin typeface="+mn-lt"/>
                <a:ea typeface="+mn-ea"/>
                <a:cs typeface="+mn-cs"/>
              </a:rPr>
              <a:t>- Des pratiques inscrites récemment dans la loi, avec un système d’autorisation de ces pratiques lorsqu’elles sont dispensées sous la forme de « programmes » portés par des équipes soignantes (+/- des associations de patients)</a:t>
            </a:r>
          </a:p>
          <a:p>
            <a:r>
              <a:rPr lang="fr-FR" sz="1200" kern="1200" baseline="0" dirty="0" smtClean="0">
                <a:solidFill>
                  <a:schemeClr val="tx1"/>
                </a:solidFill>
                <a:effectLst/>
                <a:latin typeface="+mn-lt"/>
                <a:ea typeface="+mn-ea"/>
                <a:cs typeface="+mn-cs"/>
              </a:rPr>
              <a:t>- Des pratiques intégrées à celles des professionnels de santé, sans incitation ni organisation particulière</a:t>
            </a:r>
            <a:r>
              <a:rPr lang="is-IS" sz="1200" kern="1200" baseline="0" dirty="0" smtClean="0">
                <a:solidFill>
                  <a:schemeClr val="tx1"/>
                </a:solidFill>
                <a:effectLst/>
                <a:latin typeface="+mn-lt"/>
                <a:ea typeface="+mn-ea"/>
                <a:cs typeface="+mn-cs"/>
              </a:rPr>
              <a:t>…</a:t>
            </a:r>
          </a:p>
          <a:p>
            <a:r>
              <a:rPr lang="is-IS" sz="1200" kern="1200" baseline="0" dirty="0" smtClean="0">
                <a:solidFill>
                  <a:schemeClr val="tx1"/>
                </a:solidFill>
                <a:effectLst/>
                <a:latin typeface="+mn-lt"/>
                <a:ea typeface="+mn-ea"/>
                <a:cs typeface="+mn-cs"/>
              </a:rPr>
              <a:t>- Un 3ème modèle que l’IRDES étudie par ailleurs en ce moment : celui du dispositif Asalée, où l’ETP est mise en oeuvre par une équipe “médecin-infirmière”, ou bien + souvent déléguée à l’infirmière par le médecin (dispositif expérimental)</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France, l’éducation thérapeutique du patient (ETP) a été inscrite dans le Code de la santé publique en 2009. Le système d’autorisation de programmes d’ETP, appuyé sur un cahier des charges publié par la Haute autorité de santé (HAS) [1], a favorisé, via les Agences ré</a:t>
            </a:r>
            <a:r>
              <a:rPr lang="es-ES_tradnl" sz="1200" kern="1200" dirty="0" err="1" smtClean="0">
                <a:solidFill>
                  <a:schemeClr val="tx1"/>
                </a:solidFill>
                <a:effectLst/>
                <a:latin typeface="+mn-lt"/>
                <a:ea typeface="+mn-ea"/>
                <a:cs typeface="+mn-cs"/>
              </a:rPr>
              <a:t>gionales</a:t>
            </a:r>
            <a:r>
              <a:rPr lang="es-ES_tradnl" sz="1200" kern="1200" dirty="0" smtClean="0">
                <a:solidFill>
                  <a:schemeClr val="tx1"/>
                </a:solidFill>
                <a:effectLst/>
                <a:latin typeface="+mn-lt"/>
                <a:ea typeface="+mn-ea"/>
                <a:cs typeface="+mn-cs"/>
              </a:rPr>
              <a:t> de </a:t>
            </a:r>
            <a:r>
              <a:rPr lang="es-ES_tradnl" sz="1200" kern="1200" dirty="0" err="1" smtClean="0">
                <a:solidFill>
                  <a:schemeClr val="tx1"/>
                </a:solidFill>
                <a:effectLst/>
                <a:latin typeface="+mn-lt"/>
                <a:ea typeface="+mn-ea"/>
                <a:cs typeface="+mn-cs"/>
              </a:rPr>
              <a:t>sant</a:t>
            </a:r>
            <a:r>
              <a:rPr lang="fr-FR" sz="1200" kern="1200" dirty="0" err="1" smtClean="0">
                <a:solidFill>
                  <a:schemeClr val="tx1"/>
                </a:solidFill>
                <a:effectLst/>
                <a:latin typeface="+mn-lt"/>
                <a:ea typeface="+mn-ea"/>
                <a:cs typeface="+mn-cs"/>
              </a:rPr>
              <a:t>é</a:t>
            </a:r>
            <a:r>
              <a:rPr lang="fr-FR" sz="1200" kern="1200" dirty="0" smtClean="0">
                <a:solidFill>
                  <a:schemeClr val="tx1"/>
                </a:solidFill>
                <a:effectLst/>
                <a:latin typeface="+mn-lt"/>
                <a:ea typeface="+mn-ea"/>
                <a:cs typeface="+mn-cs"/>
              </a:rPr>
              <a:t> (ARS), le développement d’une offre déséquilibrée [2, 3] : 80% des programmes d’ETP sont portés par des établissements de soins contre 20% par des réseaux et des structures de soins primaires. De plus, ils proposent essentiellement des activités collectives. Au total l’accès à l’ETP reste faible, avec d’après les sites des ARS 3 736 programmes autorisés en France en 2015 pour environ 15 millions de personnes atteintes de maladies chroniques. Par exemple, en 2007 pour le diabète de type 2, seulement 17% des personnes disaient avoir bénéficié de pratiques éducatives, dont une faible part en ateliers d’ETP et la majorité en entretien individuel [4].</a:t>
            </a:r>
          </a:p>
          <a:p>
            <a:r>
              <a:rPr lang="fr-FR" sz="1200" u="sng" kern="1200" dirty="0" smtClean="0">
                <a:solidFill>
                  <a:schemeClr val="tx1"/>
                </a:solidFill>
                <a:effectLst/>
                <a:latin typeface="+mn-lt"/>
                <a:ea typeface="+mn-ea"/>
                <a:cs typeface="+mn-cs"/>
              </a:rPr>
              <a:t>Mais l’ETP sous la forme de programmes ne résume pas l’offre. </a:t>
            </a:r>
            <a:r>
              <a:rPr lang="fr-FR" sz="1200" kern="1200" dirty="0" smtClean="0">
                <a:solidFill>
                  <a:schemeClr val="tx1"/>
                </a:solidFill>
                <a:effectLst/>
                <a:latin typeface="+mn-lt"/>
                <a:ea typeface="+mn-ea"/>
                <a:cs typeface="+mn-cs"/>
              </a:rPr>
              <a:t>Dans cet article, nous qualifions d’« ETP » les pratiques mises en œuvre dans le cadre de dispositifs dédiés, au sein de programmes structurés autorisés par les ARS. Et nous appelons « pratiques éducatives » celles développées au sein des consultations médicales, dont nous reconnaissons la dimension éducative lorsque les médecins déclarent s’appuyer sur le vécu et l’expérience du patient, chercher à développer des compétences d’auto-soin et d’adaptation et s’appuyer sur la construction de micro-objectifs personnalisés régulièrement réévalués [5, 6]. Malgré l’existence de quelques travaux sur l’ETP en ambulatoire [7] et sur son intégration aux soins [8, 9], on connaît mal les pratiques éducatives individuelles au cours ou au décours d’une consultation médicale, dans et hors cadre des dispositifs autorisés, et leur formalisation n’a pas été envisagée jusqu’à une date très récente [10].</a:t>
            </a:r>
          </a:p>
          <a:p>
            <a:r>
              <a:rPr lang="fr-FR" sz="1200" kern="1200" dirty="0" smtClean="0">
                <a:solidFill>
                  <a:schemeClr val="tx1"/>
                </a:solidFill>
                <a:effectLst/>
                <a:latin typeface="+mn-lt"/>
                <a:ea typeface="+mn-ea"/>
                <a:cs typeface="+mn-cs"/>
              </a:rPr>
              <a:t>Dans tous les cas, on ne sait pas si l’accès en est équitable. c’est-à-dire si les personnes appartenant aux catégories les moins favorisées de la population, qui utilisent moins le système de santé alors même qu’elles supportent la plus grande part du fardeau lié aux maladies chroniques [11], bénéficient aussi souvent que les autres d’interventions éducatives.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ce contexte, la recherche intitulée « Les médecins traitants peuvent-ils contribuer à un accès équitable à l’ETP ? » vise à explorer s’il existe des inégalités d’accès à l’éducation pour les patients atteints de maladies chroniques, et si oui, si leur réduction pourrait passer par une implication plus forte des médecins généralistes [12] En</a:t>
            </a:r>
            <a:r>
              <a:rPr lang="fr-FR" sz="1200" kern="1200" baseline="0" dirty="0" smtClean="0">
                <a:solidFill>
                  <a:schemeClr val="tx1"/>
                </a:solidFill>
                <a:effectLst/>
                <a:latin typeface="+mn-lt"/>
                <a:ea typeface="+mn-ea"/>
                <a:cs typeface="+mn-cs"/>
              </a:rPr>
              <a:t> effet, </a:t>
            </a:r>
            <a:r>
              <a:rPr lang="fr-FR" sz="1200" u="sng" kern="1200" dirty="0" smtClean="0">
                <a:solidFill>
                  <a:schemeClr val="tx1"/>
                </a:solidFill>
                <a:effectLst/>
                <a:latin typeface="+mn-lt"/>
                <a:ea typeface="+mn-ea"/>
                <a:cs typeface="+mn-cs"/>
              </a:rPr>
              <a:t>d’autres programmes d’accès à la prévention et aux soins pour des populations défavorisées ayant montré l’importance de l’articulation entre acteurs des soins primaires et acteurs du système sanitaire et social</a:t>
            </a:r>
            <a:r>
              <a:rPr lang="fr-FR" sz="1200" kern="1200" dirty="0" smtClean="0">
                <a:solidFill>
                  <a:schemeClr val="tx1"/>
                </a:solidFill>
                <a:effectLst/>
                <a:latin typeface="+mn-lt"/>
                <a:ea typeface="+mn-ea"/>
                <a:cs typeface="+mn-cs"/>
              </a:rPr>
              <a:t> [13].</a:t>
            </a:r>
            <a:r>
              <a:rPr lang="fr-FR" dirty="0" smtClean="0">
                <a:effectLst/>
              </a:rPr>
              <a:t> Y Bourgueil, F </a:t>
            </a:r>
            <a:r>
              <a:rPr lang="fr-FR" dirty="0" err="1" smtClean="0">
                <a:effectLst/>
              </a:rPr>
              <a:t>Jusot</a:t>
            </a:r>
            <a:r>
              <a:rPr lang="fr-FR" baseline="0" dirty="0" smtClean="0">
                <a:effectLst/>
              </a:rPr>
              <a:t> et H </a:t>
            </a:r>
            <a:r>
              <a:rPr lang="fr-FR" baseline="0" dirty="0" err="1" smtClean="0">
                <a:effectLst/>
              </a:rPr>
              <a:t>Leleu</a:t>
            </a:r>
            <a:r>
              <a:rPr lang="fr-FR" baseline="0" dirty="0" smtClean="0">
                <a:effectLst/>
              </a:rPr>
              <a:t>. </a:t>
            </a:r>
            <a:r>
              <a:rPr lang="fr-FR" sz="1200" kern="1200" dirty="0" smtClean="0">
                <a:solidFill>
                  <a:schemeClr val="tx1"/>
                </a:solidFill>
                <a:effectLst/>
                <a:latin typeface="+mn-lt"/>
                <a:ea typeface="+mn-ea"/>
                <a:cs typeface="+mn-cs"/>
              </a:rPr>
              <a:t>Comment les soins primaires peuvent-ils contribuer à réduire les inégalité</a:t>
            </a:r>
            <a:r>
              <a:rPr lang="es-ES_tradnl" sz="1200" kern="1200" dirty="0" smtClean="0">
                <a:solidFill>
                  <a:schemeClr val="tx1"/>
                </a:solidFill>
                <a:effectLst/>
                <a:latin typeface="+mn-lt"/>
                <a:ea typeface="+mn-ea"/>
                <a:cs typeface="+mn-cs"/>
              </a:rPr>
              <a:t>s de </a:t>
            </a:r>
            <a:r>
              <a:rPr lang="es-ES_tradnl" sz="1200" kern="1200" dirty="0" err="1" smtClean="0">
                <a:solidFill>
                  <a:schemeClr val="tx1"/>
                </a:solidFill>
                <a:effectLst/>
                <a:latin typeface="+mn-lt"/>
                <a:ea typeface="+mn-ea"/>
                <a:cs typeface="+mn-cs"/>
              </a:rPr>
              <a:t>sant</a:t>
            </a:r>
            <a:r>
              <a:rPr lang="fr-FR" sz="1200" kern="1200" dirty="0" err="1" smtClean="0">
                <a:solidFill>
                  <a:schemeClr val="tx1"/>
                </a:solidFill>
                <a:effectLst/>
                <a:latin typeface="+mn-lt"/>
                <a:ea typeface="+mn-ea"/>
                <a:cs typeface="+mn-cs"/>
              </a:rPr>
              <a:t>é</a:t>
            </a:r>
            <a:r>
              <a:rPr lang="fr-FR" sz="1200" kern="1200" dirty="0" smtClean="0">
                <a:solidFill>
                  <a:schemeClr val="tx1"/>
                </a:solidFill>
                <a:effectLst/>
                <a:latin typeface="+mn-lt"/>
                <a:ea typeface="+mn-ea"/>
                <a:cs typeface="+mn-cs"/>
              </a:rPr>
              <a:t> ? Revue de la littérature. </a:t>
            </a:r>
            <a:r>
              <a:rPr lang="fr-FR" sz="1200" u="sng" kern="1200" dirty="0" smtClean="0">
                <a:solidFill>
                  <a:schemeClr val="tx1"/>
                </a:solidFill>
                <a:effectLst/>
                <a:latin typeface="+mn-lt"/>
                <a:ea typeface="+mn-ea"/>
                <a:cs typeface="+mn-cs"/>
              </a:rPr>
              <a:t>Questions d’</a:t>
            </a:r>
            <a:r>
              <a:rPr lang="fr-FR" sz="1200" u="sng" kern="1200" dirty="0" err="1" smtClean="0">
                <a:solidFill>
                  <a:schemeClr val="tx1"/>
                </a:solidFill>
                <a:effectLst/>
                <a:latin typeface="+mn-lt"/>
                <a:ea typeface="+mn-ea"/>
                <a:cs typeface="+mn-cs"/>
              </a:rPr>
              <a:t>é</a:t>
            </a:r>
            <a:r>
              <a:rPr lang="es-ES_tradnl" sz="1200" u="sng" kern="1200" dirty="0" err="1" smtClean="0">
                <a:solidFill>
                  <a:schemeClr val="tx1"/>
                </a:solidFill>
                <a:effectLst/>
                <a:latin typeface="+mn-lt"/>
                <a:ea typeface="+mn-ea"/>
                <a:cs typeface="+mn-cs"/>
              </a:rPr>
              <a:t>conomie</a:t>
            </a:r>
            <a:r>
              <a:rPr lang="es-ES_tradnl" sz="1200" u="sng" kern="1200" dirty="0" smtClean="0">
                <a:solidFill>
                  <a:schemeClr val="tx1"/>
                </a:solidFill>
                <a:effectLst/>
                <a:latin typeface="+mn-lt"/>
                <a:ea typeface="+mn-ea"/>
                <a:cs typeface="+mn-cs"/>
              </a:rPr>
              <a:t> de la </a:t>
            </a:r>
            <a:r>
              <a:rPr lang="es-ES_tradnl" sz="1200" u="sng" kern="1200" dirty="0" err="1" smtClean="0">
                <a:solidFill>
                  <a:schemeClr val="tx1"/>
                </a:solidFill>
                <a:effectLst/>
                <a:latin typeface="+mn-lt"/>
                <a:ea typeface="+mn-ea"/>
                <a:cs typeface="+mn-cs"/>
              </a:rPr>
              <a:t>sant</a:t>
            </a:r>
            <a:r>
              <a:rPr lang="fr-FR" sz="1200" u="sng" kern="1200" dirty="0" err="1" smtClean="0">
                <a:solidFill>
                  <a:schemeClr val="tx1"/>
                </a:solidFill>
                <a:effectLst/>
                <a:latin typeface="+mn-lt"/>
                <a:ea typeface="+mn-ea"/>
                <a:cs typeface="+mn-cs"/>
              </a:rPr>
              <a:t>é</a:t>
            </a:r>
            <a:r>
              <a:rPr lang="fr-FR" sz="1200" u="sng" kern="1200" dirty="0" smtClean="0">
                <a:solidFill>
                  <a:schemeClr val="tx1"/>
                </a:solidFill>
                <a:effectLst/>
                <a:latin typeface="+mn-lt"/>
                <a:ea typeface="+mn-ea"/>
                <a:cs typeface="+mn-cs"/>
              </a:rPr>
              <a:t>. 2012</a:t>
            </a:r>
            <a:r>
              <a:rPr lang="fr-FR" sz="1200" kern="1200" dirty="0" smtClean="0">
                <a:solidFill>
                  <a:schemeClr val="tx1"/>
                </a:solidFill>
                <a:effectLst/>
                <a:latin typeface="+mn-lt"/>
                <a:ea typeface="+mn-ea"/>
                <a:cs typeface="+mn-cs"/>
              </a:rPr>
              <a:t> ;179, 8p.</a:t>
            </a:r>
            <a:r>
              <a:rPr lang="fr-FR" dirty="0" smtClean="0">
                <a:effectLst/>
              </a:rPr>
              <a:t>))</a:t>
            </a:r>
            <a:r>
              <a:rPr lang="fr-FR" sz="1200" kern="1200" dirty="0" smtClean="0">
                <a:solidFill>
                  <a:schemeClr val="tx1"/>
                </a:solidFill>
                <a:effectLst/>
                <a:latin typeface="+mn-lt"/>
                <a:ea typeface="+mn-ea"/>
                <a:cs typeface="+mn-cs"/>
              </a:rPr>
              <a:t>. Ici, nous souhaitons explorer la manière dont les généralistes mettent en œuvre une éducation au sein de leurs consultations et la façon dont ils donnent accès à diverses offres éducatives, dont les programmes d’ETP autorisés.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2</a:t>
            </a:fld>
            <a:endParaRPr lang="fr-FR"/>
          </a:p>
        </p:txBody>
      </p:sp>
    </p:spTree>
    <p:extLst>
      <p:ext uri="{BB962C8B-B14F-4D97-AF65-F5344CB8AC3E}">
        <p14:creationId xmlns:p14="http://schemas.microsoft.com/office/powerpoint/2010/main" val="1750004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ASALEE OFFRE UNE REPONSE</a:t>
            </a:r>
            <a:r>
              <a:rPr lang="is-IS" dirty="0" smtClean="0"/>
              <a:t>… IL Y EN</a:t>
            </a:r>
            <a:r>
              <a:rPr lang="is-IS" baseline="0" dirty="0" smtClean="0"/>
              <a:t> A SANS DOUTE D’AUTRES A CONSTRUIRE AVEC EUX</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Notre recherche éclaire la mise en œuvre de pratiques éducatives en médecine générale qui s’inscrivent dans des transformations importantes du mandat médical, « à la rencontre des changements majeurs de paradigme qui affectent simultanément les modèles de connaissances sur la santé, de relation thérapeutique et de gouvernance de la médecine libérale » [23]. Elle interroge l’équité d’accès à une éducation pour les personnes atteintes de maladies chroniques.</a:t>
            </a:r>
          </a:p>
          <a:p>
            <a:endParaRPr lang="fr-FR" dirty="0" smtClean="0"/>
          </a:p>
          <a:p>
            <a:r>
              <a:rPr lang="fr-FR" dirty="0" smtClean="0"/>
              <a:t>Comment soutenir les médecins dans leurs tentatives de rendre l’accès à une éducation plus équitable? Les enseignements de cette recherche incitent à proposer des pistes de réflexion dans plusieurs directions, adaptées au contexte actuel de la médecine libérale, réflexion à laquelle peuvent contribuer les pôles de ressources en ETP et d’autres structures d’appui.</a:t>
            </a:r>
          </a:p>
          <a:p>
            <a:r>
              <a:rPr lang="fr-FR" dirty="0" smtClean="0"/>
              <a:t>Premièrement, comment penser l’éducation en consultation, avec des stratégies adaptées à la complexité de la maladie chronique, aux caractéristiques psychosociales des patients et à leur </a:t>
            </a:r>
            <a:r>
              <a:rPr lang="fr-FR" dirty="0" err="1" smtClean="0"/>
              <a:t>littératie</a:t>
            </a:r>
            <a:r>
              <a:rPr lang="fr-FR" dirty="0" smtClean="0"/>
              <a:t> en santé [19, 27] ? Faudrait-il notamment développer de nouveaux formats d’ETP intégrée à la consultation, dont la pertinence clinique apparaît ici haute et la faisabilité réaliste en dépit de la confusion existant aujourd’hui entre pratiques éducatives et ETP selon les acceptions données pour les besoins de l’étude ? Comment former les médecins aux pratiques éducatives [28] et à la prise en compte des caractéristiques psychosociales [29], et accompagner leurs transformations identitaires et de pratiques [30] ?</a:t>
            </a:r>
          </a:p>
          <a:p>
            <a:r>
              <a:rPr lang="fr-FR" dirty="0" smtClean="0"/>
              <a:t>Deuxièmement, comment faciliter les transformations organisationnelles individuelles et la mise en contact des généralistes avec les ressources éducatives de leur territoire, en ETP et en santé communautaire ? Et comment faciliter l’articulation entre ces ressources, dans la perspective de renforcer l’inscription de l’ETP au plus proche de la vie des gens, en portant attention à la dimension interculturelle et sociale ?</a:t>
            </a:r>
          </a:p>
          <a:p>
            <a:endParaRPr lang="fr-FR" dirty="0" smtClean="0"/>
          </a:p>
          <a:p>
            <a:r>
              <a:rPr lang="fr-FR"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médecins pensent que la problématique de l’accès à l’ETP repose d’abord, pour leurs patients, sur la relation qu’ils tissent avec chacun. Mais en décrivant leurs pratiques, ils prennent conscience de différences dans leur manière de donner accès à une éducation en fonction de caractéristiques sociales, comme l’avaient montré d’autres recherches en médecine générale [21] et à l’hôpital [20]. Cependant certains développent des pratiques qui vont dans le sens d’une meilleure équité d’accès. Ces pratiques apparaissent liées à leur conscience des inégalités sociales, à leurs compétences éducatives, à leur organisation individuelle, à leur mise en relation avec d’autres acteurs et notamment à l’articulation entre sanitaire et social. Ces pratiques s’inscrivent dans des enjeux complexes, bien documentés quant aux inégalités sociales de santé, avec des barrières d’ordre financier, temporel et géographique [18], des </a:t>
            </a:r>
            <a:r>
              <a:rPr lang="de-DE" dirty="0" err="1" smtClean="0"/>
              <a:t>freins</a:t>
            </a:r>
            <a:r>
              <a:rPr lang="de-DE" dirty="0" smtClean="0"/>
              <a:t> d</a:t>
            </a:r>
            <a:r>
              <a:rPr lang="fr-FR" dirty="0" smtClean="0"/>
              <a:t>’ordre culturel [19], et une possible inertie clinique des médecins [24]. L’intégration d’une dimension éducative dans la pratique médicale soulève d’autres enjeux car elle vient fragiliser la relation construite prioritairement sur l’expertise médicale [25], et elle reste dépendante de la proximité empathique des médecins avec les patients et de leur style relationnel [26].</a:t>
            </a:r>
          </a:p>
          <a:p>
            <a:endParaRPr lang="fr-FR"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20</a:t>
            </a:fld>
            <a:endParaRPr lang="fr-FR"/>
          </a:p>
        </p:txBody>
      </p:sp>
    </p:spTree>
    <p:extLst>
      <p:ext uri="{BB962C8B-B14F-4D97-AF65-F5344CB8AC3E}">
        <p14:creationId xmlns:p14="http://schemas.microsoft.com/office/powerpoint/2010/main" val="354744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t>Nous remercions vivement :</a:t>
            </a:r>
          </a:p>
          <a:p>
            <a:pPr marL="171450" indent="-171450">
              <a:buFontTx/>
              <a:buChar char="-"/>
            </a:pPr>
            <a:r>
              <a:rPr lang="fr-FR" dirty="0" smtClean="0"/>
              <a:t>les </a:t>
            </a:r>
            <a:r>
              <a:rPr lang="fr-FR" dirty="0" err="1" smtClean="0"/>
              <a:t>mé</a:t>
            </a:r>
            <a:r>
              <a:rPr lang="pt-PT" dirty="0" err="1" smtClean="0"/>
              <a:t>decins</a:t>
            </a:r>
            <a:r>
              <a:rPr lang="fr-FR" dirty="0" smtClean="0"/>
              <a:t> qui nous ont consacré du temps et ont accepté de réfléchir avec nous sur leurs pratiques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dirty="0" smtClean="0"/>
              <a:t>les structures partenaires du Pôle de ressources en Education Thérapeutique du Patient (ETP) d’Île de France qui nous ont permis d’accéder à leurs membres pour en solliciter quelques-uns pour cette recherche : ASDES, Diabète 92, FEMASIF, Paris Diabète, Pôles de santé Paris 13ème et Pôle de santé des </a:t>
            </a:r>
            <a:r>
              <a:rPr lang="fr-FR" dirty="0" err="1" smtClean="0"/>
              <a:t>Envierges</a:t>
            </a:r>
            <a:r>
              <a:rPr lang="fr-FR"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err="1" smtClean="0">
                <a:solidFill>
                  <a:schemeClr val="tx1"/>
                </a:solidFill>
                <a:effectLst/>
                <a:latin typeface="+mn-lt"/>
                <a:ea typeface="+mn-ea"/>
                <a:cs typeface="+mn-cs"/>
              </a:rPr>
              <a:t>Houda</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Ahamed</a:t>
            </a:r>
            <a:r>
              <a:rPr lang="fr-FR" sz="1200" kern="1200" dirty="0" smtClean="0">
                <a:solidFill>
                  <a:schemeClr val="tx1"/>
                </a:solidFill>
                <a:effectLst/>
                <a:latin typeface="+mn-lt"/>
                <a:ea typeface="+mn-ea"/>
                <a:cs typeface="+mn-cs"/>
              </a:rPr>
              <a:t>, coordinatrice du Pôle de ressources en ETP, pour l’important travail qu’a nécessité le renseignement de la base des médecins fournie par ces structures, ainsi qu’Anne-Marie Panetta, secrétaire du Laboratoire Education et Pratiques en Santé, pour la gestion administrative et budgétaire du projet.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Merci à</a:t>
            </a:r>
            <a:r>
              <a:rPr lang="fr-FR" sz="1200" kern="1200" baseline="0" dirty="0" smtClean="0">
                <a:solidFill>
                  <a:schemeClr val="tx1"/>
                </a:solidFill>
                <a:effectLst/>
                <a:latin typeface="+mn-lt"/>
                <a:ea typeface="+mn-ea"/>
                <a:cs typeface="+mn-cs"/>
              </a:rPr>
              <a:t> vous</a:t>
            </a:r>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21</a:t>
            </a:fld>
            <a:endParaRPr lang="fr-FR"/>
          </a:p>
        </p:txBody>
      </p:sp>
    </p:spTree>
    <p:extLst>
      <p:ext uri="{BB962C8B-B14F-4D97-AF65-F5344CB8AC3E}">
        <p14:creationId xmlns:p14="http://schemas.microsoft.com/office/powerpoint/2010/main" val="105774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Notre objectif principal est de comprendre, dans un environnement favorable, celui de la plate-forme régionale d’appui au développement de l’ETP en ville mise en place en Île de France, comment les médecins généralistes permettent à leurs patients d’accéder à des pratiques éducatives.</a:t>
            </a:r>
          </a:p>
          <a:p>
            <a:r>
              <a:rPr lang="fr-FR" sz="1200" kern="1200" dirty="0" smtClean="0">
                <a:solidFill>
                  <a:schemeClr val="tx1"/>
                </a:solidFill>
                <a:effectLst/>
                <a:latin typeface="+mn-lt"/>
                <a:ea typeface="+mn-ea"/>
                <a:cs typeface="+mn-cs"/>
              </a:rPr>
              <a:t>Dans cette recherche, nous qualifions d’« ETP » les pratiques mises en œuvre dans le cadre de dispositifs dédiés, au sein de programmes structurés autorisés par les ARS. Et nous appelons « pratiques éducatives » celles qui peuvent être développées au sein des consultations médicales, dont nous reconnaissons la dimension éducative lorsque les médecins déclarent s’appuyer sur le vécu et l’expérience du patient, chercher à développer des compétences d’auto-soin et d’adaptation, et s’appuyer sur la construction de micro-objectifs personnalisés régulièrement réévalués (</a:t>
            </a:r>
            <a:r>
              <a:rPr lang="fr-FR" sz="1200" kern="1200" dirty="0" err="1" smtClean="0">
                <a:solidFill>
                  <a:schemeClr val="tx1"/>
                </a:solidFill>
                <a:effectLst/>
                <a:latin typeface="+mn-lt"/>
                <a:ea typeface="+mn-ea"/>
                <a:cs typeface="+mn-cs"/>
              </a:rPr>
              <a:t>Assal</a:t>
            </a:r>
            <a:r>
              <a:rPr lang="fr-FR" sz="1200" kern="1200" dirty="0" smtClean="0">
                <a:solidFill>
                  <a:schemeClr val="tx1"/>
                </a:solidFill>
                <a:effectLst/>
                <a:latin typeface="+mn-lt"/>
                <a:ea typeface="+mn-ea"/>
                <a:cs typeface="+mn-cs"/>
              </a:rPr>
              <a:t> et al, 1986 ; </a:t>
            </a:r>
            <a:r>
              <a:rPr lang="fr-FR" sz="1200" kern="1200" dirty="0" err="1" smtClean="0">
                <a:solidFill>
                  <a:schemeClr val="tx1"/>
                </a:solidFill>
                <a:effectLst/>
                <a:latin typeface="+mn-lt"/>
                <a:ea typeface="+mn-ea"/>
                <a:cs typeface="+mn-cs"/>
              </a:rPr>
              <a:t>Dufaut</a:t>
            </a:r>
            <a:r>
              <a:rPr lang="fr-FR" sz="1200" kern="1200" dirty="0" smtClean="0">
                <a:solidFill>
                  <a:schemeClr val="tx1"/>
                </a:solidFill>
                <a:effectLst/>
                <a:latin typeface="+mn-lt"/>
                <a:ea typeface="+mn-ea"/>
                <a:cs typeface="+mn-cs"/>
              </a:rPr>
              <a:t>, 2011 ; </a:t>
            </a:r>
            <a:r>
              <a:rPr lang="fr-FR" sz="1200" kern="1200" dirty="0" err="1" smtClean="0">
                <a:solidFill>
                  <a:schemeClr val="tx1"/>
                </a:solidFill>
                <a:effectLst/>
                <a:latin typeface="+mn-lt"/>
                <a:ea typeface="+mn-ea"/>
                <a:cs typeface="+mn-cs"/>
              </a:rPr>
              <a:t>Traynard</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Gagnayre</a:t>
            </a:r>
            <a:r>
              <a:rPr lang="fr-FR" sz="1200" kern="1200" dirty="0" smtClean="0">
                <a:solidFill>
                  <a:schemeClr val="tx1"/>
                </a:solidFill>
                <a:effectLst/>
                <a:latin typeface="+mn-lt"/>
                <a:ea typeface="+mn-ea"/>
                <a:cs typeface="+mn-cs"/>
              </a:rPr>
              <a:t>, 2013).</a:t>
            </a:r>
          </a:p>
          <a:p>
            <a:r>
              <a:rPr lang="fr-FR" sz="1200" kern="1200" dirty="0" smtClean="0">
                <a:solidFill>
                  <a:schemeClr val="tx1"/>
                </a:solidFill>
                <a:effectLst/>
                <a:latin typeface="+mn-lt"/>
                <a:ea typeface="+mn-ea"/>
                <a:cs typeface="+mn-cs"/>
              </a:rPr>
              <a:t>Nous avons choisi d’adopter une approche compréhensive et exploratoire des « pratiques éducatives » des médecins généralistes en consultation, et de leurs pratiques « d’orientation vers d’autres ressources éducatives », tout d’abord de manière générale, puis en portant un regard spécifique sur la différenciation de ces pratiques en fonction des catégories sociales des patients suivis.</a:t>
            </a:r>
          </a:p>
          <a:p>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Nos objectifs spécifiques sont pour cela d’apporter des réponses aux questions empiriques suivantes :</a:t>
            </a:r>
          </a:p>
          <a:p>
            <a:r>
              <a:rPr lang="fr-FR" sz="1200" kern="1200" dirty="0" smtClean="0">
                <a:solidFill>
                  <a:schemeClr val="tx1"/>
                </a:solidFill>
                <a:effectLst/>
                <a:latin typeface="+mn-lt"/>
                <a:ea typeface="+mn-ea"/>
                <a:cs typeface="+mn-cs"/>
              </a:rPr>
              <a:t>- Quelles « pratiques éducatives » les médecins développent-ils au sein de leurs consultations ? Quelles sont les caractéristiques de ces pratiques ? Comment et en fonction de quoi varient-elles, et notamment à quelles caractéristiques des patients, des médecins (y compris de leurs trajectoires professionnelles) et de leur environnement d’exercice sont-elles liées ? Qu’est-ce que cela nous apprend sur le rôle éducatif que les médecins s’attribuent à l’égard des personnes atteintes de maladies chroniques ?</a:t>
            </a:r>
          </a:p>
          <a:p>
            <a:r>
              <a:rPr lang="fr-FR" sz="1200" kern="1200" dirty="0" smtClean="0">
                <a:solidFill>
                  <a:schemeClr val="tx1"/>
                </a:solidFill>
                <a:effectLst/>
                <a:latin typeface="+mn-lt"/>
                <a:ea typeface="+mn-ea"/>
                <a:cs typeface="+mn-cs"/>
              </a:rPr>
              <a:t>- Quelles ressources externes les médecins mobilisent-ils avec une visée éducative (professionnels de santé libéraux ou hospitaliers, dispositifs labellisés d’ETP, associations ou autres ressources) ? Quelles sont les modalités d’orientation des patients vers ces ressources ? Comme pour les « pratiques éducatives », en fonction de quoi ces pratiques d’orientation varient-elles ? Qu’est-ce que cela nous apprend sur le rôle que les médecins s’attribuent quant à la « mise en lien » des patients avec d’autres interlocuteurs ? Et le cas échéant, comment ces pratiques d’orientation sont-elles articulées avec les « pratiques éducatives » des médecins ?</a:t>
            </a:r>
          </a:p>
          <a:p>
            <a:r>
              <a:rPr lang="fr-FR" sz="1200" kern="1200" dirty="0" smtClean="0">
                <a:solidFill>
                  <a:schemeClr val="tx1"/>
                </a:solidFill>
                <a:effectLst/>
                <a:latin typeface="+mn-lt"/>
                <a:ea typeface="+mn-ea"/>
                <a:cs typeface="+mn-cs"/>
              </a:rPr>
              <a:t>- Comment les médecins perçoivent-ils les inégalités sociales et l’influence qu’elles ont sur le travail médical ? Quel rôle estiment-ils avoir à jouer à leur égard ? Comment les caractéristiques sociales des patients influencent-elles les « pratiques éducatives » des médecins ainsi que leurs pratiques d’orientation vers d’autres dispositifs éducatifs ? Quelles stratégies développent-ils pour donner accès à une éducation à leurs patients atteints de maladies chroniques, en particulier les plus défavorisés. Et ainsi quelles dynamiques émergentes discerne-t-on concernant l’équité d’accès à une démarche éducative ?</a:t>
            </a:r>
          </a:p>
          <a:p>
            <a:r>
              <a:rPr lang="fr-FR" sz="1200" kern="1200" dirty="0" smtClean="0">
                <a:solidFill>
                  <a:schemeClr val="tx1"/>
                </a:solidFill>
                <a:effectLst/>
                <a:latin typeface="+mn-lt"/>
                <a:ea typeface="+mn-ea"/>
                <a:cs typeface="+mn-cs"/>
              </a:rPr>
              <a:t> </a:t>
            </a:r>
          </a:p>
          <a:p>
            <a:r>
              <a:rPr lang="fr-FR" sz="1200" u="sng" kern="1200" dirty="0" smtClean="0">
                <a:solidFill>
                  <a:schemeClr val="tx1"/>
                </a:solidFill>
                <a:effectLst/>
                <a:latin typeface="+mn-lt"/>
                <a:ea typeface="+mn-ea"/>
                <a:cs typeface="+mn-cs"/>
              </a:rPr>
              <a:t>Nous nous limitons volontairement à une investigation du versant professionnel, à partir d’un terrain de recherche spécifique, d’une question qui nécessiterait aussi d’être envisagée du point de vue des personnes malades. Ce choix est dicté exclusivement par des considérations de faisabilité dans le cadre de cet appel à projet. </a:t>
            </a:r>
          </a:p>
          <a:p>
            <a:endParaRPr lang="fr-FR" dirty="0" smtClean="0"/>
          </a:p>
          <a:p>
            <a:r>
              <a:rPr lang="fr-FR" dirty="0" smtClean="0"/>
              <a:t>Aujourd’hui présentation centrée sur la manière dont</a:t>
            </a:r>
            <a:r>
              <a:rPr lang="fr-FR" baseline="0" dirty="0" smtClean="0"/>
              <a:t> les médecins donnent accès à une éducation, et plus particulièrement dans leur consultation.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3</a:t>
            </a:fld>
            <a:endParaRPr lang="fr-FR"/>
          </a:p>
        </p:txBody>
      </p:sp>
    </p:spTree>
    <p:extLst>
      <p:ext uri="{BB962C8B-B14F-4D97-AF65-F5344CB8AC3E}">
        <p14:creationId xmlns:p14="http://schemas.microsoft.com/office/powerpoint/2010/main" val="133814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Intéressés par l’expérience quotidienne des médecins, nous nous référons à la sociologie interactionniste [14] pour étudier des phénomènes sociaux - ici les pratiques éducatives - sous l’angle des interactions qui lient au quotidien un médecin généraliste, ses patients et d’autres interlocuteurs, en cherchant à rendre compte des significations qu’ils engagent dans ces interactions. Pour accéder au sens que les médecins donnent à leurs pratiques, nous avons sollicité des récits de pratiques [15] s’appuyant sur des vignettes cliniques fictives. Celles-ci aident le praticien à focaliser immédiatement son attention sur un objet précis. Le récit, quant à lui, permet de faire émerger le sens des actions tout en stimulant les capacités réflexives du narrateur.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Les entretiens ont été menés auprès de médecins généralistes franciliens collaborant avec des organisations d’exercice pluri-professionnel, le plus souvent des réseaux, parfois des maisons et des pôles et de santé, ayant mis en place des programmes d’ETP en ville. Du fait de la relative confidentialité de l’ETP ambulatoire, ce choix reposait sur le souhait d’interroger des médecins se trouvant dans un contexte a priori favorable vis à vis de l’ETP. Dans cette enquête pensée comme exploratoire, nous souhaitions interroger un nombre de médecins fixé à une trentaine, au cours d’entretiens indemnisés d’une durée d’une heure à une heure trente. </a:t>
            </a:r>
          </a:p>
          <a:p>
            <a:r>
              <a:rPr lang="fr-FR" sz="1200" kern="1200" dirty="0" smtClean="0">
                <a:solidFill>
                  <a:schemeClr val="tx1"/>
                </a:solidFill>
                <a:effectLst/>
                <a:latin typeface="+mn-lt"/>
                <a:ea typeface="+mn-ea"/>
                <a:cs typeface="+mn-cs"/>
              </a:rPr>
              <a:t> </a:t>
            </a:r>
          </a:p>
          <a:p>
            <a:r>
              <a:rPr lang="fr-FR" sz="1200" u="sng" kern="1200" dirty="0" smtClean="0">
                <a:solidFill>
                  <a:schemeClr val="tx1"/>
                </a:solidFill>
                <a:effectLst/>
                <a:latin typeface="+mn-lt"/>
                <a:ea typeface="+mn-ea"/>
                <a:cs typeface="+mn-cs"/>
              </a:rPr>
              <a:t>Après sollicitation de 416 médecins par messagerie électronique, en trois vagues successives, 32 </a:t>
            </a:r>
            <a:r>
              <a:rPr lang="fr-FR" sz="1200" kern="1200" dirty="0" smtClean="0">
                <a:solidFill>
                  <a:schemeClr val="tx1"/>
                </a:solidFill>
                <a:effectLst/>
                <a:latin typeface="+mn-lt"/>
                <a:ea typeface="+mn-ea"/>
                <a:cs typeface="+mn-cs"/>
              </a:rPr>
              <a:t>médecins généralistes franciliens ont accepté d’être interrogés. Vingt-deux l’ont été au cours d’entretiens individuels approfondis et 10 au cours de deux entretiens collectifs, l’un avec 4 médecins travaillant dans une maison de santé et l’autre avec 6 médecins appartenant au même pôle de santé </a:t>
            </a:r>
            <a:r>
              <a:rPr lang="fr-FR" sz="1200" kern="1200" dirty="0" err="1" smtClean="0">
                <a:solidFill>
                  <a:schemeClr val="tx1"/>
                </a:solidFill>
                <a:effectLst/>
                <a:latin typeface="+mn-lt"/>
                <a:ea typeface="+mn-ea"/>
                <a:cs typeface="+mn-cs"/>
              </a:rPr>
              <a:t>pluriprofessionnel</a:t>
            </a:r>
            <a:r>
              <a:rPr lang="fr-FR" sz="1200" kern="1200" dirty="0" smtClean="0">
                <a:solidFill>
                  <a:schemeClr val="tx1"/>
                </a:solidFill>
                <a:effectLst/>
                <a:latin typeface="+mn-lt"/>
                <a:ea typeface="+mn-ea"/>
                <a:cs typeface="+mn-cs"/>
              </a:rPr>
              <a:t>. La diversité de l’échantillon a été vérifiée, notamment en termes de formation ou non à l’ETP et de caractère plus ou moins défavorisé de la patientèle (cf. tableau 1).</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Les entretiens individuels étaient structurés en trois temps. Ils débutaient par des questions ouvertes sur la trajectoire professionnelle et les conditions d’exercice des médecins. Puis deux vignettes cliniques contrastées étaient proposées. La première présentait le cas d’une femme diabétique de type 2, faisant référence à des situations éducatives au long cours ; la seconde celui d’un homme sous traitement anti-vitamine K nécessitant la gestion d’un risque immédiat pour la vie du patient, lié à la maladie et au traitement. Ces vignettes soutenaient des récits de pratique éducative en consultation ou en lien avec d’autres ressources : consultations ou ateliers de diététique, séances d’activité physique, séances au sein de programmes d’ETP, ateliers dans le champ social, etc. Faire varier au cours de l’entretien les situations sociales des patients décrits dans les vignettes était un moyen indirect pour apprécier la façon dont les inégalités sociales étaient considérées et influaient ou non sur les pratiques éducatives et sur l’accès à l’ETP. En fin d’entretien, l’avis des médecins était sollicité sur leur capacité à diminuer les inégalités d’accès à des pratiques éducatives ou d’ETP.</a:t>
            </a:r>
          </a:p>
          <a:p>
            <a:endParaRPr lang="fr-FR" sz="1200" kern="1200" dirty="0" smtClean="0">
              <a:solidFill>
                <a:schemeClr val="tx1"/>
              </a:solidFill>
              <a:effectLst/>
              <a:latin typeface="+mn-lt"/>
              <a:ea typeface="+mn-ea"/>
              <a:cs typeface="+mn-cs"/>
            </a:endParaRPr>
          </a:p>
          <a:p>
            <a:pPr lvl="0"/>
            <a:r>
              <a:rPr lang="fr-FR" sz="1200" u="sng" kern="1200" dirty="0" smtClean="0">
                <a:solidFill>
                  <a:schemeClr val="tx1"/>
                </a:solidFill>
                <a:effectLst/>
                <a:latin typeface="+mn-lt"/>
                <a:ea typeface="+mn-ea"/>
                <a:cs typeface="+mn-cs"/>
              </a:rPr>
              <a:t>Choix de s’appuyer</a:t>
            </a:r>
            <a:r>
              <a:rPr lang="fr-FR" sz="1200" u="sng" kern="1200" baseline="0" dirty="0" smtClean="0">
                <a:solidFill>
                  <a:schemeClr val="tx1"/>
                </a:solidFill>
                <a:effectLst/>
                <a:latin typeface="+mn-lt"/>
                <a:ea typeface="+mn-ea"/>
                <a:cs typeface="+mn-cs"/>
              </a:rPr>
              <a:t> sur des </a:t>
            </a:r>
            <a:r>
              <a:rPr lang="fr-FR" sz="1200" u="sng" kern="1200" dirty="0" smtClean="0">
                <a:solidFill>
                  <a:schemeClr val="tx1"/>
                </a:solidFill>
                <a:effectLst/>
                <a:latin typeface="+mn-lt"/>
                <a:ea typeface="+mn-ea"/>
                <a:cs typeface="+mn-cs"/>
              </a:rPr>
              <a:t>récits de pratique dans les</a:t>
            </a:r>
            <a:r>
              <a:rPr lang="fr-FR" sz="1200" u="sng" kern="1200" baseline="0" dirty="0" smtClean="0">
                <a:solidFill>
                  <a:schemeClr val="tx1"/>
                </a:solidFill>
                <a:effectLst/>
                <a:latin typeface="+mn-lt"/>
                <a:ea typeface="+mn-ea"/>
                <a:cs typeface="+mn-cs"/>
              </a:rPr>
              <a:t> entretiens individuels</a:t>
            </a:r>
            <a:r>
              <a:rPr lang="fr-FR" sz="1200" u="sng" kern="1200" dirty="0" smtClean="0">
                <a:solidFill>
                  <a:schemeClr val="tx1"/>
                </a:solidFill>
                <a:effectLst/>
                <a:latin typeface="+mn-lt"/>
                <a:ea typeface="+mn-ea"/>
                <a:cs typeface="+mn-cs"/>
              </a:rPr>
              <a:t> : </a:t>
            </a:r>
            <a:endParaRPr lang="fr-FR" sz="1200" u="none"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Récit d’un idéal de pratiques ? Pas tellement en fait…</a:t>
            </a:r>
          </a:p>
          <a:p>
            <a:r>
              <a:rPr lang="fr-FR" sz="1200" kern="1200" dirty="0" smtClean="0">
                <a:solidFill>
                  <a:schemeClr val="tx1"/>
                </a:solidFill>
                <a:effectLst/>
                <a:latin typeface="+mn-lt"/>
                <a:ea typeface="+mn-ea"/>
                <a:cs typeface="+mn-cs"/>
              </a:rPr>
              <a:t>Pour les premiers entretiens : rapporter un cas vu la veille où il aurait développé une pratique éducative ou pu le faire… ça faisait émerger des « histoires de chasse », situations exceptionnelles (complexité, rareté) qui leur posaient problème… du coup pas accès aux pratiques quotidiennes.</a:t>
            </a:r>
          </a:p>
          <a:p>
            <a:r>
              <a:rPr lang="fr-FR" sz="1200" kern="1200" dirty="0" smtClean="0">
                <a:solidFill>
                  <a:schemeClr val="tx1"/>
                </a:solidFill>
                <a:effectLst/>
                <a:latin typeface="+mn-lt"/>
                <a:ea typeface="+mn-ea"/>
                <a:cs typeface="+mn-cs"/>
              </a:rPr>
              <a:t>Choix de vignettes et récit qui les mettait dans une position réflexive (et où ils allaient plus loin que leur « réflexion consciente » habituelle)</a:t>
            </a:r>
          </a:p>
          <a:p>
            <a:r>
              <a:rPr lang="fr-FR" sz="1200" kern="1200" dirty="0" smtClean="0">
                <a:solidFill>
                  <a:schemeClr val="tx1"/>
                </a:solidFill>
                <a:effectLst/>
                <a:latin typeface="+mn-lt"/>
                <a:ea typeface="+mn-ea"/>
                <a:cs typeface="+mn-cs"/>
              </a:rPr>
              <a:t>Sauf quelques uns qui avaient réfléchi et faisaient un « cours »…</a:t>
            </a:r>
          </a:p>
          <a:p>
            <a:r>
              <a:rPr lang="fr-FR" sz="1200" kern="1200" dirty="0" smtClean="0">
                <a:solidFill>
                  <a:schemeClr val="tx1"/>
                </a:solidFill>
                <a:effectLst/>
                <a:latin typeface="+mn-lt"/>
                <a:ea typeface="+mn-ea"/>
                <a:cs typeface="+mn-cs"/>
              </a:rPr>
              <a:t> </a:t>
            </a:r>
          </a:p>
          <a:p>
            <a:r>
              <a:rPr lang="fr-FR" sz="1200" u="sng" kern="1200" dirty="0" smtClean="0">
                <a:solidFill>
                  <a:schemeClr val="tx1"/>
                </a:solidFill>
                <a:effectLst/>
                <a:latin typeface="+mn-lt"/>
                <a:ea typeface="+mn-ea"/>
                <a:cs typeface="+mn-cs"/>
              </a:rPr>
              <a:t>Choix </a:t>
            </a:r>
            <a:r>
              <a:rPr lang="fr-FR" sz="1200" u="sng" kern="1200" dirty="0" err="1" smtClean="0">
                <a:solidFill>
                  <a:schemeClr val="tx1"/>
                </a:solidFill>
                <a:effectLst/>
                <a:latin typeface="+mn-lt"/>
                <a:ea typeface="+mn-ea"/>
                <a:cs typeface="+mn-cs"/>
              </a:rPr>
              <a:t>méthodo</a:t>
            </a:r>
            <a:r>
              <a:rPr lang="fr-FR" sz="1200" u="sng" kern="1200" dirty="0" smtClean="0">
                <a:solidFill>
                  <a:schemeClr val="tx1"/>
                </a:solidFill>
                <a:effectLst/>
                <a:latin typeface="+mn-lt"/>
                <a:ea typeface="+mn-ea"/>
                <a:cs typeface="+mn-cs"/>
              </a:rPr>
              <a:t> en groupe : </a:t>
            </a:r>
          </a:p>
          <a:p>
            <a:r>
              <a:rPr lang="fr-FR" sz="1200" kern="1200" dirty="0" smtClean="0">
                <a:solidFill>
                  <a:schemeClr val="tx1"/>
                </a:solidFill>
                <a:effectLst/>
                <a:latin typeface="+mn-lt"/>
                <a:ea typeface="+mn-ea"/>
                <a:cs typeface="+mn-cs"/>
              </a:rPr>
              <a:t>- 1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groupe (4 MG) : même démarche</a:t>
            </a:r>
          </a:p>
          <a:p>
            <a:r>
              <a:rPr lang="fr-FR" sz="1200" kern="1200" dirty="0" smtClean="0">
                <a:solidFill>
                  <a:schemeClr val="tx1"/>
                </a:solidFill>
                <a:effectLst/>
                <a:latin typeface="+mn-lt"/>
                <a:ea typeface="+mn-ea"/>
                <a:cs typeface="+mn-cs"/>
              </a:rPr>
              <a:t>- 2</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groupe (6 MG, tous enseignants, « ténors » de la spécialité) : faire raconter comment ils amènent un étudiant en stage de MG à réfléchir à la dimension éducative de sa pratique.</a:t>
            </a:r>
          </a:p>
          <a:p>
            <a:r>
              <a:rPr lang="fr-FR" sz="1200" kern="1200" dirty="0" smtClean="0">
                <a:solidFill>
                  <a:schemeClr val="tx1"/>
                </a:solidFill>
                <a:effectLst/>
                <a:latin typeface="+mn-lt"/>
                <a:ea typeface="+mn-ea"/>
                <a:cs typeface="+mn-cs"/>
              </a:rPr>
              <a:t>A permis de confirmer la variété de leur pratique éducative, à la fois entre eux et selon les situations… ils n’ont pas cherché faire un cours ou à théoriser, mais à expliquer comment ils s’y prennent concrètement. Se sont montrés intéressés d’échanger entre eux sur des pratiques qu’ils n’ont pas l’habitude de débattre.</a:t>
            </a:r>
          </a:p>
          <a:p>
            <a:r>
              <a:rPr lang="fr-FR" sz="1200" kern="1200" dirty="0" smtClean="0">
                <a:solidFill>
                  <a:schemeClr val="tx1"/>
                </a:solidFill>
                <a:effectLst/>
                <a:latin typeface="+mn-lt"/>
                <a:ea typeface="+mn-ea"/>
                <a:cs typeface="+mn-cs"/>
              </a:rPr>
              <a:t>(pourquoi : parce que lié à la relation ? à la personnalité ou à la façon d’être de chacun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Falcoff</a:t>
            </a:r>
            <a:r>
              <a:rPr lang="fr-FR" sz="1200" kern="1200" dirty="0" smtClean="0">
                <a:solidFill>
                  <a:schemeClr val="tx1"/>
                </a:solidFill>
                <a:effectLst/>
                <a:latin typeface="+mn-lt"/>
                <a:ea typeface="+mn-ea"/>
                <a:cs typeface="+mn-cs"/>
              </a:rPr>
              <a:t> « interro écrite !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ANALYSE : Les entretiens individuels et collectifs ont été enregistrés et intégralement retranscrits. L’analyse compréhensive [14], inductive, a été menée de manière croisée par trois chercheurs (les 3 premiers signataires de l’article), en codant les résultats selon deux dimensions : par catégories ouvertes correspondant à des thèmes prédéfinis et émergents, explorant les actions décrites par les médecins dans leurs pratiques à visée éducative et les systèmes d’opportunités et de contraintes perçus ; puis de façon sélective selon les caractéristiques sociales des patients décrits. Les entretiens collectifs ont été analysés afin de mieux comprendre la variabilité des pratiques du fait des désaccords ou des significations partagées dans l’interaction [16]. Les analyses ont été approfondies grâce aux échanges avec les membres du comité scientifique de la recherche (les 3 derniers signataires de l’article).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4</a:t>
            </a:fld>
            <a:endParaRPr lang="fr-FR"/>
          </a:p>
        </p:txBody>
      </p:sp>
    </p:spTree>
    <p:extLst>
      <p:ext uri="{BB962C8B-B14F-4D97-AF65-F5344CB8AC3E}">
        <p14:creationId xmlns:p14="http://schemas.microsoft.com/office/powerpoint/2010/main" val="145190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échantillon de médecins aux caractéristiques particulières !</a:t>
            </a:r>
          </a:p>
          <a:p>
            <a:r>
              <a:rPr lang="fr-FR" dirty="0" smtClean="0"/>
              <a:t>Diversité de genre,</a:t>
            </a:r>
            <a:r>
              <a:rPr lang="fr-FR" baseline="0" dirty="0" smtClean="0"/>
              <a:t> âge et ancienneté d’exercice, secteur d’exercice, assez représentatif</a:t>
            </a:r>
            <a:r>
              <a:rPr lang="is-IS" baseline="0" dirty="0" smtClean="0"/>
              <a:t>…</a:t>
            </a:r>
            <a:endParaRPr lang="fr-FR" baseline="0" dirty="0" smtClean="0"/>
          </a:p>
          <a:p>
            <a:r>
              <a:rPr lang="fr-FR" baseline="0" dirty="0" smtClean="0"/>
              <a:t>Mais non représentatif de la population des MG sur d’autres aspects : + d’exercice en groupe, formation ou sensibilisation à l’ETP ou engagés dans une démarche réflexive sur leurs pratiques, implication dans la formation des MG</a:t>
            </a:r>
          </a:p>
          <a:p>
            <a:r>
              <a:rPr lang="fr-FR" baseline="0" dirty="0" smtClean="0"/>
              <a:t>Et bien sûr, intérêt pour le thème de notre étude.</a:t>
            </a:r>
            <a:endParaRPr lang="fr-FR" dirty="0" smtClean="0"/>
          </a:p>
          <a:p>
            <a:endParaRPr lang="fr-FR" dirty="0" smtClean="0"/>
          </a:p>
          <a:p>
            <a:r>
              <a:rPr lang="fr-FR" dirty="0" smtClean="0"/>
              <a:t>Nous </a:t>
            </a:r>
            <a:r>
              <a:rPr lang="fr-FR" dirty="0" smtClean="0"/>
              <a:t>avons classé les clientèles des médecins selon les critères suivants :</a:t>
            </a:r>
          </a:p>
          <a:p>
            <a:pPr lvl="0" fontAlgn="base"/>
            <a:r>
              <a:rPr lang="fr-FR" dirty="0" smtClean="0"/>
              <a:t>Plutôt défavorisée : quartier de logements sociaux, pourcentage élevé de patientèle couverte par la CMU ou une AME (&gt;20%), langue française non maitrisée pour une partie importante de la patientèle</a:t>
            </a:r>
          </a:p>
          <a:p>
            <a:pPr lvl="0" fontAlgn="base"/>
            <a:r>
              <a:rPr lang="fr-FR" dirty="0" smtClean="0"/>
              <a:t>Plutôt favorisée : quartier résidentiel classes moyennes ou supérieures, % CMU et AME proches de zéro, langue française maitrisée pour quasiment toute la patientèle</a:t>
            </a:r>
          </a:p>
          <a:p>
            <a:pPr lvl="0" fontAlgn="base"/>
            <a:r>
              <a:rPr lang="fr-FR" dirty="0" smtClean="0"/>
              <a:t>Mixte : situation intermédiaire.  </a:t>
            </a:r>
          </a:p>
          <a:p>
            <a:endParaRPr lang="en-GB" dirty="0" smtClean="0"/>
          </a:p>
          <a:p>
            <a:r>
              <a:rPr lang="fr-FR" sz="1200" kern="1200" dirty="0" smtClean="0">
                <a:solidFill>
                  <a:schemeClr val="tx1"/>
                </a:solidFill>
                <a:effectLst/>
                <a:latin typeface="+mn-lt"/>
                <a:ea typeface="+mn-ea"/>
                <a:cs typeface="+mn-cs"/>
              </a:rPr>
              <a:t>Ainsi, le mode de </a:t>
            </a:r>
            <a:r>
              <a:rPr lang="fr-FR" sz="1200" kern="1200" dirty="0" err="1" smtClean="0">
                <a:solidFill>
                  <a:schemeClr val="tx1"/>
                </a:solidFill>
                <a:effectLst/>
                <a:latin typeface="+mn-lt"/>
                <a:ea typeface="+mn-ea"/>
                <a:cs typeface="+mn-cs"/>
              </a:rPr>
              <a:t>sé</a:t>
            </a:r>
            <a:r>
              <a:rPr lang="en-US" sz="1200" kern="1200" dirty="0" smtClean="0">
                <a:solidFill>
                  <a:schemeClr val="tx1"/>
                </a:solidFill>
                <a:effectLst/>
                <a:latin typeface="+mn-lt"/>
                <a:ea typeface="+mn-ea"/>
                <a:cs typeface="+mn-cs"/>
              </a:rPr>
              <a:t>lection adopt</a:t>
            </a:r>
            <a:r>
              <a:rPr lang="fr-FR" sz="1200" kern="1200" dirty="0" err="1" smtClean="0">
                <a:solidFill>
                  <a:schemeClr val="tx1"/>
                </a:solidFill>
                <a:effectLst/>
                <a:latin typeface="+mn-lt"/>
                <a:ea typeface="+mn-ea"/>
                <a:cs typeface="+mn-cs"/>
              </a:rPr>
              <a:t>é</a:t>
            </a:r>
            <a:r>
              <a:rPr lang="fr-FR" sz="1200" kern="1200" dirty="0" smtClean="0">
                <a:solidFill>
                  <a:schemeClr val="tx1"/>
                </a:solidFill>
                <a:effectLst/>
                <a:latin typeface="+mn-lt"/>
                <a:ea typeface="+mn-ea"/>
                <a:cs typeface="+mn-cs"/>
              </a:rPr>
              <a:t> a permis la construction d’un </a:t>
            </a:r>
            <a:r>
              <a:rPr lang="fr-FR" sz="1200" kern="1200" dirty="0" err="1" smtClean="0">
                <a:solidFill>
                  <a:schemeClr val="tx1"/>
                </a:solidFill>
                <a:effectLst/>
                <a:latin typeface="+mn-lt"/>
                <a:ea typeface="+mn-ea"/>
                <a:cs typeface="+mn-cs"/>
              </a:rPr>
              <a:t>é</a:t>
            </a:r>
            <a:r>
              <a:rPr lang="es-ES_tradnl" sz="1200" kern="1200" dirty="0" err="1" smtClean="0">
                <a:solidFill>
                  <a:schemeClr val="tx1"/>
                </a:solidFill>
                <a:effectLst/>
                <a:latin typeface="+mn-lt"/>
                <a:ea typeface="+mn-ea"/>
                <a:cs typeface="+mn-cs"/>
              </a:rPr>
              <a:t>chantillon</a:t>
            </a:r>
            <a:r>
              <a:rPr lang="es-ES_tradnl" sz="1200" kern="1200" dirty="0" smtClean="0">
                <a:solidFill>
                  <a:schemeClr val="tx1"/>
                </a:solidFill>
                <a:effectLst/>
                <a:latin typeface="+mn-lt"/>
                <a:ea typeface="+mn-ea"/>
                <a:cs typeface="+mn-cs"/>
              </a:rPr>
              <a:t> de m</a:t>
            </a:r>
            <a:r>
              <a:rPr lang="fr-FR" sz="1200" kern="1200" dirty="0" err="1" smtClean="0">
                <a:solidFill>
                  <a:schemeClr val="tx1"/>
                </a:solidFill>
                <a:effectLst/>
                <a:latin typeface="+mn-lt"/>
                <a:ea typeface="+mn-ea"/>
                <a:cs typeface="+mn-cs"/>
              </a:rPr>
              <a:t>édecins</a:t>
            </a:r>
            <a:r>
              <a:rPr lang="fr-FR" sz="1200" kern="1200" dirty="0" smtClean="0">
                <a:solidFill>
                  <a:schemeClr val="tx1"/>
                </a:solidFill>
                <a:effectLst/>
                <a:latin typeface="+mn-lt"/>
                <a:ea typeface="+mn-ea"/>
                <a:cs typeface="+mn-cs"/>
              </a:rPr>
              <a:t> pertinent pour notre objet d’étude en termes de variété de leurs caractéristiques notamment concernant le caractère plus ou moins favorisé du type de patientèle et le fait que les médecins soient formés ou non à l’ETP.</a:t>
            </a:r>
          </a:p>
          <a:p>
            <a:r>
              <a:rPr lang="fr-FR" sz="1200" kern="1200" dirty="0" smtClean="0">
                <a:solidFill>
                  <a:schemeClr val="tx1"/>
                </a:solidFill>
                <a:effectLst/>
                <a:latin typeface="+mn-lt"/>
                <a:ea typeface="+mn-ea"/>
                <a:cs typeface="+mn-cs"/>
              </a:rPr>
              <a:t>Cependant, sur toute une série de variables caractéristiques de l’exercice en médecine générale, notre </a:t>
            </a:r>
            <a:r>
              <a:rPr lang="fr-FR" sz="1200" kern="1200" dirty="0" err="1" smtClean="0">
                <a:solidFill>
                  <a:schemeClr val="tx1"/>
                </a:solidFill>
                <a:effectLst/>
                <a:latin typeface="+mn-lt"/>
                <a:ea typeface="+mn-ea"/>
                <a:cs typeface="+mn-cs"/>
              </a:rPr>
              <a:t>é</a:t>
            </a:r>
            <a:r>
              <a:rPr lang="es-ES_tradnl" sz="1200" kern="1200" dirty="0" err="1" smtClean="0">
                <a:solidFill>
                  <a:schemeClr val="tx1"/>
                </a:solidFill>
                <a:effectLst/>
                <a:latin typeface="+mn-lt"/>
                <a:ea typeface="+mn-ea"/>
                <a:cs typeface="+mn-cs"/>
              </a:rPr>
              <a:t>chantillon</a:t>
            </a:r>
            <a:r>
              <a:rPr lang="es-ES_tradnl" sz="1200" kern="1200" dirty="0" smtClean="0">
                <a:solidFill>
                  <a:schemeClr val="tx1"/>
                </a:solidFill>
                <a:effectLst/>
                <a:latin typeface="+mn-lt"/>
                <a:ea typeface="+mn-ea"/>
                <a:cs typeface="+mn-cs"/>
              </a:rPr>
              <a:t> n</a:t>
            </a:r>
            <a:r>
              <a:rPr lang="fr-FR" sz="1200" kern="1200" dirty="0" smtClean="0">
                <a:solidFill>
                  <a:schemeClr val="tx1"/>
                </a:solidFill>
                <a:effectLst/>
                <a:latin typeface="+mn-lt"/>
                <a:ea typeface="+mn-ea"/>
                <a:cs typeface="+mn-cs"/>
              </a:rPr>
              <a:t>’est pas représentatif de l’ensemble des médecins généralistes. Il s’en distingue notamment par trois éléments qui traduisent une trajectoire professionnelle originale. La première est la prévalence importante de l’exercice regroupé </a:t>
            </a:r>
            <a:r>
              <a:rPr lang="fr-FR" sz="1200" kern="1200" dirty="0" err="1" smtClean="0">
                <a:solidFill>
                  <a:schemeClr val="tx1"/>
                </a:solidFill>
                <a:effectLst/>
                <a:latin typeface="+mn-lt"/>
                <a:ea typeface="+mn-ea"/>
                <a:cs typeface="+mn-cs"/>
              </a:rPr>
              <a:t>pluriprofessionnel</a:t>
            </a:r>
            <a:r>
              <a:rPr lang="fr-FR" sz="1200" kern="1200" dirty="0" smtClean="0">
                <a:solidFill>
                  <a:schemeClr val="tx1"/>
                </a:solidFill>
                <a:effectLst/>
                <a:latin typeface="+mn-lt"/>
                <a:ea typeface="+mn-ea"/>
                <a:cs typeface="+mn-cs"/>
              </a:rPr>
              <a:t> en maison de santé, en pôle de santé ou en centre de santé, ce trait </a:t>
            </a:r>
            <a:r>
              <a:rPr lang="fr-FR" sz="1200" kern="1200" dirty="0" err="1" smtClean="0">
                <a:solidFill>
                  <a:schemeClr val="tx1"/>
                </a:solidFill>
                <a:effectLst/>
                <a:latin typeface="+mn-lt"/>
                <a:ea typeface="+mn-ea"/>
                <a:cs typeface="+mn-cs"/>
              </a:rPr>
              <a:t>é</a:t>
            </a:r>
            <a:r>
              <a:rPr lang="en-US" sz="1200" kern="1200" dirty="0" err="1" smtClean="0">
                <a:solidFill>
                  <a:schemeClr val="tx1"/>
                </a:solidFill>
                <a:effectLst/>
                <a:latin typeface="+mn-lt"/>
                <a:ea typeface="+mn-ea"/>
                <a:cs typeface="+mn-cs"/>
              </a:rPr>
              <a:t>tant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accentu</a:t>
            </a:r>
            <a:r>
              <a:rPr lang="fr-FR" sz="1200" kern="1200" dirty="0" err="1" smtClean="0">
                <a:solidFill>
                  <a:schemeClr val="tx1"/>
                </a:solidFill>
                <a:effectLst/>
                <a:latin typeface="+mn-lt"/>
                <a:ea typeface="+mn-ea"/>
                <a:cs typeface="+mn-cs"/>
              </a:rPr>
              <a:t>é</a:t>
            </a:r>
            <a:r>
              <a:rPr lang="fr-FR" sz="1200" kern="1200" dirty="0" smtClean="0">
                <a:solidFill>
                  <a:schemeClr val="tx1"/>
                </a:solidFill>
                <a:effectLst/>
                <a:latin typeface="+mn-lt"/>
                <a:ea typeface="+mn-ea"/>
                <a:cs typeface="+mn-cs"/>
              </a:rPr>
              <a:t> par le fait que nombre d’entre les </a:t>
            </a:r>
            <a:r>
              <a:rPr lang="fr-FR" sz="1200" kern="1200" dirty="0" err="1" smtClean="0">
                <a:solidFill>
                  <a:schemeClr val="tx1"/>
                </a:solidFill>
                <a:effectLst/>
                <a:latin typeface="+mn-lt"/>
                <a:ea typeface="+mn-ea"/>
                <a:cs typeface="+mn-cs"/>
              </a:rPr>
              <a:t>mé</a:t>
            </a:r>
            <a:r>
              <a:rPr lang="pt-PT" sz="1200" kern="1200" dirty="0" err="1" smtClean="0">
                <a:solidFill>
                  <a:schemeClr val="tx1"/>
                </a:solidFill>
                <a:effectLst/>
                <a:latin typeface="+mn-lt"/>
                <a:ea typeface="+mn-ea"/>
                <a:cs typeface="+mn-cs"/>
              </a:rPr>
              <a:t>decins</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rencontr</a:t>
            </a:r>
            <a:r>
              <a:rPr lang="fr-FR" sz="1200" kern="1200" dirty="0" err="1" smtClean="0">
                <a:solidFill>
                  <a:schemeClr val="tx1"/>
                </a:solidFill>
                <a:effectLst/>
                <a:latin typeface="+mn-lt"/>
                <a:ea typeface="+mn-ea"/>
                <a:cs typeface="+mn-cs"/>
              </a:rPr>
              <a:t>és</a:t>
            </a:r>
            <a:r>
              <a:rPr lang="fr-FR" sz="1200" kern="1200" dirty="0" smtClean="0">
                <a:solidFill>
                  <a:schemeClr val="tx1"/>
                </a:solidFill>
                <a:effectLst/>
                <a:latin typeface="+mn-lt"/>
                <a:ea typeface="+mn-ea"/>
                <a:cs typeface="+mn-cs"/>
              </a:rPr>
              <a:t>, qui exercent aujourd’hui en cabinet individuel, y réfléchissent ou sont entrés dans un processus visant ce type d’</a:t>
            </a:r>
            <a:r>
              <a:rPr lang="it-IT" sz="1200" kern="1200" dirty="0" err="1" smtClean="0">
                <a:solidFill>
                  <a:schemeClr val="tx1"/>
                </a:solidFill>
                <a:effectLst/>
                <a:latin typeface="+mn-lt"/>
                <a:ea typeface="+mn-ea"/>
                <a:cs typeface="+mn-cs"/>
              </a:rPr>
              <a:t>exercice</a:t>
            </a:r>
            <a:r>
              <a:rPr lang="it-IT" sz="1200" kern="1200" dirty="0" smtClean="0">
                <a:solidFill>
                  <a:schemeClr val="tx1"/>
                </a:solidFill>
                <a:effectLst/>
                <a:latin typeface="+mn-lt"/>
                <a:ea typeface="+mn-ea"/>
                <a:cs typeface="+mn-cs"/>
              </a:rPr>
              <a:t>. La seconde </a:t>
            </a:r>
            <a:r>
              <a:rPr lang="it-IT" sz="1200" kern="1200" dirty="0" err="1" smtClean="0">
                <a:solidFill>
                  <a:schemeClr val="tx1"/>
                </a:solidFill>
                <a:effectLst/>
                <a:latin typeface="+mn-lt"/>
                <a:ea typeface="+mn-ea"/>
                <a:cs typeface="+mn-cs"/>
              </a:rPr>
              <a:t>caract</a:t>
            </a:r>
            <a:r>
              <a:rPr lang="fr-FR" sz="1200" kern="1200" dirty="0" smtClean="0">
                <a:solidFill>
                  <a:schemeClr val="tx1"/>
                </a:solidFill>
                <a:effectLst/>
                <a:latin typeface="+mn-lt"/>
                <a:ea typeface="+mn-ea"/>
                <a:cs typeface="+mn-cs"/>
              </a:rPr>
              <a:t>éristique est leur engagement fréquent dans l’enseignement et l’encadrement : ils sont pour la moitié d’entre eux maîtres de stage ou enseignants dans un département universitaire de médecine générale ; ceci va de pair avec leur engagement dans des groupes de réflexion sur les pratiques. Enfin, ils sont nombreux à </a:t>
            </a:r>
            <a:r>
              <a:rPr lang="de-DE" sz="1200" kern="1200" dirty="0" err="1" smtClean="0">
                <a:solidFill>
                  <a:schemeClr val="tx1"/>
                </a:solidFill>
                <a:effectLst/>
                <a:latin typeface="+mn-lt"/>
                <a:ea typeface="+mn-ea"/>
                <a:cs typeface="+mn-cs"/>
              </a:rPr>
              <a:t>afficher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un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int</a:t>
            </a:r>
            <a:r>
              <a:rPr lang="fr-FR" sz="1200" kern="1200" dirty="0" err="1" smtClean="0">
                <a:solidFill>
                  <a:schemeClr val="tx1"/>
                </a:solidFill>
                <a:effectLst/>
                <a:latin typeface="+mn-lt"/>
                <a:ea typeface="+mn-ea"/>
                <a:cs typeface="+mn-cs"/>
              </a:rPr>
              <a:t>érêt</a:t>
            </a:r>
            <a:r>
              <a:rPr lang="fr-FR" sz="1200" kern="1200" dirty="0" smtClean="0">
                <a:solidFill>
                  <a:schemeClr val="tx1"/>
                </a:solidFill>
                <a:effectLst/>
                <a:latin typeface="+mn-lt"/>
                <a:ea typeface="+mn-ea"/>
                <a:cs typeface="+mn-cs"/>
              </a:rPr>
              <a:t> pour des problématiques de santé publique et une attention aux populations défavorisées, ce que traduit la grande diversité </a:t>
            </a:r>
            <a:r>
              <a:rPr lang="es-ES_tradnl" sz="1200" kern="1200" dirty="0" smtClean="0">
                <a:solidFill>
                  <a:schemeClr val="tx1"/>
                </a:solidFill>
                <a:effectLst/>
                <a:latin typeface="+mn-lt"/>
                <a:ea typeface="+mn-ea"/>
                <a:cs typeface="+mn-cs"/>
              </a:rPr>
              <a:t>socio-</a:t>
            </a:r>
            <a:r>
              <a:rPr lang="fr-FR" sz="1200" kern="1200" dirty="0" smtClean="0">
                <a:solidFill>
                  <a:schemeClr val="tx1"/>
                </a:solidFill>
                <a:effectLst/>
                <a:latin typeface="+mn-lt"/>
                <a:ea typeface="+mn-ea"/>
                <a:cs typeface="+mn-cs"/>
              </a:rPr>
              <a:t>économique et ethnoculturelle de leurs patients, liée à </a:t>
            </a:r>
            <a:r>
              <a:rPr lang="it-IT" sz="1200" kern="1200" dirty="0" smtClean="0">
                <a:solidFill>
                  <a:schemeClr val="tx1"/>
                </a:solidFill>
                <a:effectLst/>
                <a:latin typeface="+mn-lt"/>
                <a:ea typeface="+mn-ea"/>
                <a:cs typeface="+mn-cs"/>
              </a:rPr>
              <a:t>la </a:t>
            </a:r>
            <a:r>
              <a:rPr lang="it-IT" sz="1200" kern="1200" dirty="0" err="1" smtClean="0">
                <a:solidFill>
                  <a:schemeClr val="tx1"/>
                </a:solidFill>
                <a:effectLst/>
                <a:latin typeface="+mn-lt"/>
                <a:ea typeface="+mn-ea"/>
                <a:cs typeface="+mn-cs"/>
              </a:rPr>
              <a:t>diversit</a:t>
            </a:r>
            <a:r>
              <a:rPr lang="fr-FR" sz="1200" kern="1200" dirty="0" err="1" smtClean="0">
                <a:solidFill>
                  <a:schemeClr val="tx1"/>
                </a:solidFill>
                <a:effectLst/>
                <a:latin typeface="+mn-lt"/>
                <a:ea typeface="+mn-ea"/>
                <a:cs typeface="+mn-cs"/>
              </a:rPr>
              <a:t>é</a:t>
            </a:r>
            <a:r>
              <a:rPr lang="fr-FR" sz="1200" kern="1200" dirty="0" smtClean="0">
                <a:solidFill>
                  <a:schemeClr val="tx1"/>
                </a:solidFill>
                <a:effectLst/>
                <a:latin typeface="+mn-lt"/>
                <a:ea typeface="+mn-ea"/>
                <a:cs typeface="+mn-cs"/>
              </a:rPr>
              <a:t> des territoires o</a:t>
            </a:r>
            <a:r>
              <a:rPr lang="it-IT" sz="1200" kern="1200" dirty="0" err="1" smtClean="0">
                <a:solidFill>
                  <a:schemeClr val="tx1"/>
                </a:solidFill>
                <a:effectLst/>
                <a:latin typeface="+mn-lt"/>
                <a:ea typeface="+mn-ea"/>
                <a:cs typeface="+mn-cs"/>
              </a:rPr>
              <a:t>ù</a:t>
            </a:r>
            <a:r>
              <a:rPr lang="it-IT"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se situent leurs cabinets.</a:t>
            </a:r>
          </a:p>
          <a:p>
            <a:r>
              <a:rPr lang="fr-FR" sz="1200" kern="1200" dirty="0" smtClean="0">
                <a:solidFill>
                  <a:schemeClr val="tx1"/>
                </a:solidFill>
                <a:effectLst/>
                <a:latin typeface="+mn-lt"/>
                <a:ea typeface="+mn-ea"/>
                <a:cs typeface="+mn-cs"/>
              </a:rPr>
              <a:t>Mais par d’autres aspects, les médecins de notre </a:t>
            </a:r>
            <a:r>
              <a:rPr lang="fr-FR" sz="1200" kern="1200" dirty="0" err="1" smtClean="0">
                <a:solidFill>
                  <a:schemeClr val="tx1"/>
                </a:solidFill>
                <a:effectLst/>
                <a:latin typeface="+mn-lt"/>
                <a:ea typeface="+mn-ea"/>
                <a:cs typeface="+mn-cs"/>
              </a:rPr>
              <a:t>é</a:t>
            </a:r>
            <a:r>
              <a:rPr lang="es-ES_tradnl" sz="1200" kern="1200" dirty="0" err="1" smtClean="0">
                <a:solidFill>
                  <a:schemeClr val="tx1"/>
                </a:solidFill>
                <a:effectLst/>
                <a:latin typeface="+mn-lt"/>
                <a:ea typeface="+mn-ea"/>
                <a:cs typeface="+mn-cs"/>
              </a:rPr>
              <a:t>chantillon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pr</a:t>
            </a:r>
            <a:r>
              <a:rPr lang="fr-FR" sz="1200" kern="1200" dirty="0" err="1" smtClean="0">
                <a:solidFill>
                  <a:schemeClr val="tx1"/>
                </a:solidFill>
                <a:effectLst/>
                <a:latin typeface="+mn-lt"/>
                <a:ea typeface="+mn-ea"/>
                <a:cs typeface="+mn-cs"/>
              </a:rPr>
              <a:t>ésentent</a:t>
            </a:r>
            <a:r>
              <a:rPr lang="fr-FR" sz="1200" kern="1200" dirty="0" smtClean="0">
                <a:solidFill>
                  <a:schemeClr val="tx1"/>
                </a:solidFill>
                <a:effectLst/>
                <a:latin typeface="+mn-lt"/>
                <a:ea typeface="+mn-ea"/>
                <a:cs typeface="+mn-cs"/>
              </a:rPr>
              <a:t> une diversité en termes d’âge, de sexe, d’ancienneté dans leur exercice. Les conséquences pour la généralisation de nos résultats seront explorées dans la discussion.</a:t>
            </a:r>
          </a:p>
          <a:p>
            <a:endParaRPr lang="en-GB"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5</a:t>
            </a:fld>
            <a:endParaRPr lang="fr-FR"/>
          </a:p>
        </p:txBody>
      </p:sp>
    </p:spTree>
    <p:extLst>
      <p:ext uri="{BB962C8B-B14F-4D97-AF65-F5344CB8AC3E}">
        <p14:creationId xmlns:p14="http://schemas.microsoft.com/office/powerpoint/2010/main" val="112924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Intéressés par l’expérience quotidienne des médecins, nous nous référons à la sociologie interactionniste [14] pour étudier des phénomènes sociaux - ici les pratiques éducatives - sous l’angle des interactions qui lient au quotidien un médecin généraliste, ses patients et d’autres interlocuteurs, en cherchant à rendre compte des significations qu’ils engagent dans ces interactions. Pour accéder au sens que les médecins donnent à leurs pratiques, nous avons sollicité des récits de pratiques [15] s’appuyant sur des vignettes cliniques fictives. Celles-ci aident le praticien à focaliser immédiatement son attention sur un objet précis. Le récit, quant à lui, permet de faire émerger le sens des actions tout en stimulant les capacités réflexives du narrateur.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Les entretiens ont été menés auprès de médecins généralistes franciliens collaborant avec des organisations d’exercice pluri-professionnel, le plus souvent des réseaux, parfois des maisons et des pôles et de santé, ayant mis en place des programmes d’ETP en ville. Du fait de la relative confidentialité de l’ETP ambulatoire, ce choix reposait sur le souhait d’interroger des médecins se trouvant dans un contexte a priori favorable vis à vis de l’ETP. Dans cette enquête pensée comme exploratoire, nous souhaitions interroger un nombre de médecins fixé à une trentaine, au cours d’entretiens indemnisés d’une durée d’une heure à une heure trente. </a:t>
            </a:r>
          </a:p>
          <a:p>
            <a:r>
              <a:rPr lang="fr-FR" sz="1200" kern="1200" dirty="0" smtClean="0">
                <a:solidFill>
                  <a:schemeClr val="tx1"/>
                </a:solidFill>
                <a:effectLst/>
                <a:latin typeface="+mn-lt"/>
                <a:ea typeface="+mn-ea"/>
                <a:cs typeface="+mn-cs"/>
              </a:rPr>
              <a:t> </a:t>
            </a:r>
          </a:p>
          <a:p>
            <a:r>
              <a:rPr lang="fr-FR" sz="1200" u="sng" kern="1200" dirty="0" smtClean="0">
                <a:solidFill>
                  <a:schemeClr val="tx1"/>
                </a:solidFill>
                <a:effectLst/>
                <a:latin typeface="+mn-lt"/>
                <a:ea typeface="+mn-ea"/>
                <a:cs typeface="+mn-cs"/>
              </a:rPr>
              <a:t>Après sollicitation de 416 médecins par messagerie électronique, en trois vagues successives, 32 </a:t>
            </a:r>
            <a:r>
              <a:rPr lang="fr-FR" sz="1200" kern="1200" dirty="0" smtClean="0">
                <a:solidFill>
                  <a:schemeClr val="tx1"/>
                </a:solidFill>
                <a:effectLst/>
                <a:latin typeface="+mn-lt"/>
                <a:ea typeface="+mn-ea"/>
                <a:cs typeface="+mn-cs"/>
              </a:rPr>
              <a:t>médecins généralistes franciliens ont accepté d’être interrogés. Vingt-deux l’ont été au cours d’entretiens individuels approfondis et 10 au cours de deux entretiens collectifs, l’un avec 4 médecins travaillant dans une maison de santé et l’autre avec 6 médecins appartenant au même pôle de santé </a:t>
            </a:r>
            <a:r>
              <a:rPr lang="fr-FR" sz="1200" kern="1200" dirty="0" err="1" smtClean="0">
                <a:solidFill>
                  <a:schemeClr val="tx1"/>
                </a:solidFill>
                <a:effectLst/>
                <a:latin typeface="+mn-lt"/>
                <a:ea typeface="+mn-ea"/>
                <a:cs typeface="+mn-cs"/>
              </a:rPr>
              <a:t>pluriprofessionnel</a:t>
            </a:r>
            <a:r>
              <a:rPr lang="fr-FR" sz="1200" kern="1200" dirty="0" smtClean="0">
                <a:solidFill>
                  <a:schemeClr val="tx1"/>
                </a:solidFill>
                <a:effectLst/>
                <a:latin typeface="+mn-lt"/>
                <a:ea typeface="+mn-ea"/>
                <a:cs typeface="+mn-cs"/>
              </a:rPr>
              <a:t>. La diversité de l’échantillon a été vérifiée, notamment en termes de formation ou non à l’ETP et de caractère plus ou moins défavorisé de la patientèle (cf. tableau 1).</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Les entretiens individuels étaient structurés en trois temps. Ils débutaient par des questions ouvertes sur la trajectoire professionnelle et les conditions d’exercice des médecins. Puis deux vignettes cliniques contrastées étaient proposées. La première présentait le cas d’une femme diabétique de type 2, faisant référence à des situations éducatives au long cours ; la seconde celui d’un homme sous traitement anti-vitamine K nécessitant la gestion d’un risque immédiat pour la vie du patient, lié à la maladie et au traitement. Ces vignettes soutenaient des récits de pratique éducative en consultation ou en lien avec d’autres ressources : consultations ou ateliers de diététique, séances d’activité physique, séances au sein de programmes d’ETP, ateliers dans le champ social, etc. Faire varier au cours de l’entretien les situations sociales des patients décrits dans les vignettes était un moyen indirect pour apprécier la façon dont les inégalités sociales étaient considérées et influaient ou non sur les pratiques éducatives et sur l’accès à l’ETP. En fin d’entretien, l’avis des médecins était sollicité sur leur capacité à diminuer les inégalités d’accès à des pratiques éducatives ou d’ETP.</a:t>
            </a:r>
          </a:p>
          <a:p>
            <a:endParaRPr lang="fr-FR" sz="1200" kern="1200" dirty="0" smtClean="0">
              <a:solidFill>
                <a:schemeClr val="tx1"/>
              </a:solidFill>
              <a:effectLst/>
              <a:latin typeface="+mn-lt"/>
              <a:ea typeface="+mn-ea"/>
              <a:cs typeface="+mn-cs"/>
            </a:endParaRPr>
          </a:p>
          <a:p>
            <a:pPr lvl="0"/>
            <a:r>
              <a:rPr lang="fr-FR" sz="1200" u="sng" kern="1200" dirty="0" smtClean="0">
                <a:solidFill>
                  <a:schemeClr val="tx1"/>
                </a:solidFill>
                <a:effectLst/>
                <a:latin typeface="+mn-lt"/>
                <a:ea typeface="+mn-ea"/>
                <a:cs typeface="+mn-cs"/>
              </a:rPr>
              <a:t>Choix de s’appuyer</a:t>
            </a:r>
            <a:r>
              <a:rPr lang="fr-FR" sz="1200" u="sng" kern="1200" baseline="0" dirty="0" smtClean="0">
                <a:solidFill>
                  <a:schemeClr val="tx1"/>
                </a:solidFill>
                <a:effectLst/>
                <a:latin typeface="+mn-lt"/>
                <a:ea typeface="+mn-ea"/>
                <a:cs typeface="+mn-cs"/>
              </a:rPr>
              <a:t> sur des </a:t>
            </a:r>
            <a:r>
              <a:rPr lang="fr-FR" sz="1200" u="sng" kern="1200" dirty="0" smtClean="0">
                <a:solidFill>
                  <a:schemeClr val="tx1"/>
                </a:solidFill>
                <a:effectLst/>
                <a:latin typeface="+mn-lt"/>
                <a:ea typeface="+mn-ea"/>
                <a:cs typeface="+mn-cs"/>
              </a:rPr>
              <a:t>récits de pratique dans les</a:t>
            </a:r>
            <a:r>
              <a:rPr lang="fr-FR" sz="1200" u="sng" kern="1200" baseline="0" dirty="0" smtClean="0">
                <a:solidFill>
                  <a:schemeClr val="tx1"/>
                </a:solidFill>
                <a:effectLst/>
                <a:latin typeface="+mn-lt"/>
                <a:ea typeface="+mn-ea"/>
                <a:cs typeface="+mn-cs"/>
              </a:rPr>
              <a:t> entretiens individuels</a:t>
            </a:r>
            <a:r>
              <a:rPr lang="fr-FR" sz="1200" u="sng" kern="1200" dirty="0" smtClean="0">
                <a:solidFill>
                  <a:schemeClr val="tx1"/>
                </a:solidFill>
                <a:effectLst/>
                <a:latin typeface="+mn-lt"/>
                <a:ea typeface="+mn-ea"/>
                <a:cs typeface="+mn-cs"/>
              </a:rPr>
              <a:t> : </a:t>
            </a:r>
            <a:endParaRPr lang="fr-FR" sz="1200" u="none"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Récit d’un idéal de pratiques ? Pas tellement en fait…</a:t>
            </a:r>
          </a:p>
          <a:p>
            <a:r>
              <a:rPr lang="fr-FR" sz="1200" kern="1200" dirty="0" smtClean="0">
                <a:solidFill>
                  <a:schemeClr val="tx1"/>
                </a:solidFill>
                <a:effectLst/>
                <a:latin typeface="+mn-lt"/>
                <a:ea typeface="+mn-ea"/>
                <a:cs typeface="+mn-cs"/>
              </a:rPr>
              <a:t>Pour les premiers entretiens : rapporter un cas vu la veille où il aurait développé une pratique éducative ou pu le faire… ça faisait émerger des « histoires de chasse », situations exceptionnelles (complexité, rareté) qui leur posaient problème… du coup pas accès aux pratiques quotidiennes.</a:t>
            </a:r>
          </a:p>
          <a:p>
            <a:r>
              <a:rPr lang="fr-FR" sz="1200" kern="1200" dirty="0" smtClean="0">
                <a:solidFill>
                  <a:schemeClr val="tx1"/>
                </a:solidFill>
                <a:effectLst/>
                <a:latin typeface="+mn-lt"/>
                <a:ea typeface="+mn-ea"/>
                <a:cs typeface="+mn-cs"/>
              </a:rPr>
              <a:t>Choix de vignettes et récit qui les mettait dans une position réflexive (et où ils allaient plus loin que leur « réflexion consciente » habituelle)</a:t>
            </a:r>
          </a:p>
          <a:p>
            <a:r>
              <a:rPr lang="fr-FR" sz="1200" kern="1200" dirty="0" smtClean="0">
                <a:solidFill>
                  <a:schemeClr val="tx1"/>
                </a:solidFill>
                <a:effectLst/>
                <a:latin typeface="+mn-lt"/>
                <a:ea typeface="+mn-ea"/>
                <a:cs typeface="+mn-cs"/>
              </a:rPr>
              <a:t>Sauf quelques uns qui avaient réfléchi et faisaient un « cours »…</a:t>
            </a:r>
          </a:p>
          <a:p>
            <a:r>
              <a:rPr lang="fr-FR" sz="1200" kern="1200" dirty="0" smtClean="0">
                <a:solidFill>
                  <a:schemeClr val="tx1"/>
                </a:solidFill>
                <a:effectLst/>
                <a:latin typeface="+mn-lt"/>
                <a:ea typeface="+mn-ea"/>
                <a:cs typeface="+mn-cs"/>
              </a:rPr>
              <a:t> </a:t>
            </a:r>
          </a:p>
          <a:p>
            <a:r>
              <a:rPr lang="fr-FR" sz="1200" u="sng" kern="1200" dirty="0" smtClean="0">
                <a:solidFill>
                  <a:schemeClr val="tx1"/>
                </a:solidFill>
                <a:effectLst/>
                <a:latin typeface="+mn-lt"/>
                <a:ea typeface="+mn-ea"/>
                <a:cs typeface="+mn-cs"/>
              </a:rPr>
              <a:t>Choix </a:t>
            </a:r>
            <a:r>
              <a:rPr lang="fr-FR" sz="1200" u="sng" kern="1200" dirty="0" err="1" smtClean="0">
                <a:solidFill>
                  <a:schemeClr val="tx1"/>
                </a:solidFill>
                <a:effectLst/>
                <a:latin typeface="+mn-lt"/>
                <a:ea typeface="+mn-ea"/>
                <a:cs typeface="+mn-cs"/>
              </a:rPr>
              <a:t>méthodo</a:t>
            </a:r>
            <a:r>
              <a:rPr lang="fr-FR" sz="1200" u="sng" kern="1200" dirty="0" smtClean="0">
                <a:solidFill>
                  <a:schemeClr val="tx1"/>
                </a:solidFill>
                <a:effectLst/>
                <a:latin typeface="+mn-lt"/>
                <a:ea typeface="+mn-ea"/>
                <a:cs typeface="+mn-cs"/>
              </a:rPr>
              <a:t> en groupe : </a:t>
            </a:r>
          </a:p>
          <a:p>
            <a:r>
              <a:rPr lang="fr-FR" sz="1200" kern="1200" dirty="0" smtClean="0">
                <a:solidFill>
                  <a:schemeClr val="tx1"/>
                </a:solidFill>
                <a:effectLst/>
                <a:latin typeface="+mn-lt"/>
                <a:ea typeface="+mn-ea"/>
                <a:cs typeface="+mn-cs"/>
              </a:rPr>
              <a:t>- 1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groupe (4 MG) : même démarche</a:t>
            </a:r>
          </a:p>
          <a:p>
            <a:r>
              <a:rPr lang="fr-FR" sz="1200" kern="1200" dirty="0" smtClean="0">
                <a:solidFill>
                  <a:schemeClr val="tx1"/>
                </a:solidFill>
                <a:effectLst/>
                <a:latin typeface="+mn-lt"/>
                <a:ea typeface="+mn-ea"/>
                <a:cs typeface="+mn-cs"/>
              </a:rPr>
              <a:t>- 2</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groupe (6 MG, tous enseignants, « ténors » de la spécialité) : faire raconter comment ils amènent un étudiant en stage de MG à réfléchir à la dimension éducative de sa pratique.</a:t>
            </a:r>
          </a:p>
          <a:p>
            <a:r>
              <a:rPr lang="fr-FR" sz="1200" kern="1200" dirty="0" smtClean="0">
                <a:solidFill>
                  <a:schemeClr val="tx1"/>
                </a:solidFill>
                <a:effectLst/>
                <a:latin typeface="+mn-lt"/>
                <a:ea typeface="+mn-ea"/>
                <a:cs typeface="+mn-cs"/>
              </a:rPr>
              <a:t>A permis de confirmer la variété de leur pratique éducative, à la fois entre eux et selon les situations… ils n’ont pas cherché faire un cours ou à théoriser, mais à expliquer comment ils s’y prennent concrètement. Se sont montrés intéressés d’échanger entre eux sur des pratiques qu’ils n’ont pas l’habitude de débattre.</a:t>
            </a:r>
          </a:p>
          <a:p>
            <a:r>
              <a:rPr lang="fr-FR" sz="1200" kern="1200" dirty="0" smtClean="0">
                <a:solidFill>
                  <a:schemeClr val="tx1"/>
                </a:solidFill>
                <a:effectLst/>
                <a:latin typeface="+mn-lt"/>
                <a:ea typeface="+mn-ea"/>
                <a:cs typeface="+mn-cs"/>
              </a:rPr>
              <a:t>(pourquoi : parce que lié à la relation ? à la personnalité ou à la façon d’être de chacun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Falcoff</a:t>
            </a:r>
            <a:r>
              <a:rPr lang="fr-FR" sz="1200" kern="1200" dirty="0" smtClean="0">
                <a:solidFill>
                  <a:schemeClr val="tx1"/>
                </a:solidFill>
                <a:effectLst/>
                <a:latin typeface="+mn-lt"/>
                <a:ea typeface="+mn-ea"/>
                <a:cs typeface="+mn-cs"/>
              </a:rPr>
              <a:t> « interro écrite !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ANALYSE : Les entretiens individuels et collectifs ont été enregistrés et intégralement retranscrits. L’analyse compréhensive [14], inductive, a été menée de manière croisée par trois chercheurs (les 3 premiers signataires de l’article), en codant les résultats selon deux dimensions : par catégories ouvertes correspondant à des thèmes prédéfinis et émergents, explorant les actions décrites par les médecins dans leurs pratiques à visée éducative et les systèmes d’opportunités et de contraintes perçus ; puis de façon sélective selon les caractéristiques sociales des patients décrits. Les entretiens collectifs ont été analysés afin de mieux comprendre la variabilité des pratiques du fait des désaccords ou des significations partagées dans l’interaction [16]. Les analyses ont été approfondies grâce aux échanges avec les membres du comité scientifique de la recherche (les 3 derniers signataires de l’article).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6</a:t>
            </a:fld>
            <a:endParaRPr lang="fr-FR"/>
          </a:p>
        </p:txBody>
      </p:sp>
    </p:spTree>
    <p:extLst>
      <p:ext uri="{BB962C8B-B14F-4D97-AF65-F5344CB8AC3E}">
        <p14:creationId xmlns:p14="http://schemas.microsoft.com/office/powerpoint/2010/main" val="54565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t>2 situations courantes en MG, avec</a:t>
            </a:r>
            <a:r>
              <a:rPr lang="fr-FR" baseline="0" dirty="0" smtClean="0"/>
              <a:t> une urgence +/- prononcée, et toujours une dimension éducative sous-jacente</a:t>
            </a:r>
          </a:p>
          <a:p>
            <a:pPr marL="0" indent="0">
              <a:buNone/>
            </a:pPr>
            <a:r>
              <a:rPr lang="fr-FR" baseline="0" dirty="0" smtClean="0"/>
              <a:t>Interrogation sur la prise en charge à court, moyen et long terme..</a:t>
            </a:r>
            <a:endParaRPr lang="fr-FR" dirty="0" smtClean="0"/>
          </a:p>
          <a:p>
            <a:pPr marL="0" indent="0">
              <a:buNone/>
            </a:pPr>
            <a:r>
              <a:rPr lang="fr-FR" dirty="0" smtClean="0"/>
              <a:t>Puis :</a:t>
            </a:r>
          </a:p>
          <a:p>
            <a:pPr marL="0" indent="0">
              <a:buNone/>
            </a:pPr>
            <a:r>
              <a:rPr lang="fr-FR" dirty="0" smtClean="0"/>
              <a:t>Questions sur la même situation clinique mais en faisant </a:t>
            </a:r>
            <a:r>
              <a:rPr lang="fr-FR" baseline="0" dirty="0" smtClean="0"/>
              <a:t>varier les caractéristiques sociales des patients : femme cadre, homme ouvrier</a:t>
            </a:r>
            <a:r>
              <a:rPr lang="is-IS" baseline="0" dirty="0" smtClean="0"/>
              <a:t>…</a:t>
            </a:r>
            <a:endParaRPr lang="fr-FR" dirty="0" smtClean="0"/>
          </a:p>
          <a:p>
            <a:r>
              <a:rPr lang="fr-FR" dirty="0" smtClean="0"/>
              <a:t>  </a:t>
            </a:r>
          </a:p>
          <a:p>
            <a:r>
              <a:rPr lang="fr-FR" dirty="0" smtClean="0"/>
              <a:t> </a:t>
            </a:r>
          </a:p>
          <a:p>
            <a:endParaRPr lang="en-GB" dirty="0" smtClean="0"/>
          </a:p>
          <a:p>
            <a:endParaRPr lang="en-GB"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7</a:t>
            </a:fld>
            <a:endParaRPr lang="fr-FR"/>
          </a:p>
        </p:txBody>
      </p:sp>
    </p:spTree>
    <p:extLst>
      <p:ext uri="{BB962C8B-B14F-4D97-AF65-F5344CB8AC3E}">
        <p14:creationId xmlns:p14="http://schemas.microsoft.com/office/powerpoint/2010/main" val="155701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a:t>
            </a:r>
            <a:r>
              <a:rPr lang="fr-FR" baseline="0" dirty="0" smtClean="0"/>
              <a:t> principalement développer quel accès à une éducation est donné par les médecins.</a:t>
            </a:r>
          </a:p>
          <a:p>
            <a:endParaRPr lang="fr-FR" baseline="0" dirty="0" smtClean="0"/>
          </a:p>
          <a:p>
            <a:r>
              <a:rPr lang="fr-FR" baseline="0" dirty="0" smtClean="0"/>
              <a:t>Nous évoquerons ensuite plus brièvement c</a:t>
            </a:r>
            <a:r>
              <a:rPr lang="fr-FR" dirty="0" smtClean="0"/>
              <a:t>e qui fait varier cet</a:t>
            </a:r>
            <a:r>
              <a:rPr lang="fr-FR" baseline="0" dirty="0" smtClean="0"/>
              <a:t> accès</a:t>
            </a:r>
            <a:r>
              <a:rPr lang="is-IS" dirty="0" smtClean="0"/>
              <a:t>… et notamment le r</a:t>
            </a:r>
            <a:r>
              <a:rPr lang="fr-FR" dirty="0" err="1" smtClean="0"/>
              <a:t>ôle</a:t>
            </a:r>
            <a:r>
              <a:rPr lang="fr-FR" dirty="0" smtClean="0"/>
              <a:t> joué par les inégalités sociales</a:t>
            </a:r>
            <a:r>
              <a:rPr lang="fr-FR" baseline="0" dirty="0" smtClean="0"/>
              <a:t> perçues par les médecins.</a:t>
            </a:r>
          </a:p>
          <a:p>
            <a:r>
              <a:rPr lang="fr-FR" baseline="0" dirty="0" smtClean="0"/>
              <a:t/>
            </a:r>
            <a:br>
              <a:rPr lang="fr-FR" baseline="0" dirty="0" smtClean="0"/>
            </a:br>
            <a:r>
              <a:rPr lang="fr-FR" baseline="0" dirty="0" smtClean="0"/>
              <a:t>Nous évoquerons aussi, sans trop le développer, comment les médecins interrogés estiment pouvoir améliorer leurs pratiques éducatives et l’équité d’accès à une éducation.</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8</a:t>
            </a:fld>
            <a:endParaRPr lang="fr-FR"/>
          </a:p>
        </p:txBody>
      </p:sp>
    </p:spTree>
    <p:extLst>
      <p:ext uri="{BB962C8B-B14F-4D97-AF65-F5344CB8AC3E}">
        <p14:creationId xmlns:p14="http://schemas.microsoft.com/office/powerpoint/2010/main" val="489306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éducation qui reste prioritairement</a:t>
            </a:r>
            <a:r>
              <a:rPr lang="fr-FR" baseline="0" dirty="0" smtClean="0"/>
              <a:t> développée dans la consultation</a:t>
            </a:r>
            <a:endParaRPr lang="fr-FR" dirty="0" smtClean="0"/>
          </a:p>
          <a:p>
            <a:endParaRPr lang="fr-FR" dirty="0" smtClean="0"/>
          </a:p>
          <a:p>
            <a:r>
              <a:rPr lang="fr-FR" dirty="0" smtClean="0"/>
              <a:t>La </a:t>
            </a:r>
            <a:r>
              <a:rPr lang="fr-FR" dirty="0" smtClean="0"/>
              <a:t>quasi-totalité</a:t>
            </a:r>
            <a:r>
              <a:rPr lang="fr-FR" baseline="0" dirty="0" smtClean="0"/>
              <a:t> des médecins apporte une éducation à leurs patients en consultation. (une seule exception : un médecin qui exerce dans un quartier très défavorisé socialement et qui a construit une offre d’ETP collective vers laquelle elle oriente ses patients car elle estime qu’elle n’a pas la possibilité d’avoir une approche éducative en consultation, du fait de la place qu’occupe la clinique (et de la priorité qu’elle lui donne).</a:t>
            </a:r>
          </a:p>
          <a:p>
            <a:endParaRPr lang="fr-FR" baseline="0" dirty="0" smtClean="0"/>
          </a:p>
          <a:p>
            <a:r>
              <a:rPr lang="fr-FR" dirty="0" smtClean="0"/>
              <a:t>Exception</a:t>
            </a:r>
            <a:r>
              <a:rPr lang="fr-FR" baseline="0" dirty="0" smtClean="0"/>
              <a:t> : </a:t>
            </a:r>
            <a:r>
              <a:rPr lang="fr-FR" sz="1200" kern="1200" dirty="0" smtClean="0">
                <a:solidFill>
                  <a:schemeClr val="tx1"/>
                </a:solidFill>
                <a:effectLst/>
                <a:latin typeface="+mn-lt"/>
                <a:ea typeface="+mn-ea"/>
                <a:cs typeface="+mn-cs"/>
              </a:rPr>
              <a:t>Parmi les 32 médecins interrogés, nous avons observé un seul contre-exemple. Une femme médecin indique qu’elle externalise totalement la dimension éducative de sa prise en charge en consultation, avançant pour cela différentes raisons : le manque de temps pour gérer la dimension éducative en plus des nombreux aspects cliniques et thérapeutique, l’existence de grandes difficultés liées à la barrière de la langue dans le quartier défavorisé où elle exerce, et sa conviction que le cadre de la consultation ne permet pas le changement de logique du travail médical nécessaire à l’approche éducative. Elle traite donc uniquement les aspects biomédicaux dans la consultation et adresse vers un programme d’ETP qu’elle a contribué à structurer et où elle intervient.</a:t>
            </a:r>
          </a:p>
          <a:p>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L’éducation thérapeutique dans une consultation individuelle, pour moi, je n’y crois pas trop parce que je pense qu’on n’a pas le temps, on n’a pas la disponibilité d’esprit (…). Je n’en vois pas la nécessité parce que je pense que pour faire de l’éducation thérapeutique, il faut savoir changer de posture. Pour avoir la capacité à changer de posture… Il faut mettre les gens dans un cadre différent… le cadre du cabinet ne s’y prête pas. Moi, je suis persuadée de ça. Il faut enlever le bureau, aller s’asseoir à côté d’eux, leur dire : « comment vous faites ? (…) Je me suis rendue compte qu’ici, comme on manque de temps médical, nos consultations durent un quart d’heure, 20 minutes. Comme on a la barrière de la langue, une fois qu’on a vérifié que les patients prenaient bien leurs traitements, qu’ils se piquent à peu près correctement pour faire les </a:t>
            </a:r>
            <a:r>
              <a:rPr lang="fr-FR" sz="1200" i="1" kern="1200" dirty="0" err="1" smtClean="0">
                <a:solidFill>
                  <a:schemeClr val="tx1"/>
                </a:solidFill>
                <a:effectLst/>
                <a:latin typeface="+mn-lt"/>
                <a:ea typeface="+mn-ea"/>
                <a:cs typeface="+mn-cs"/>
              </a:rPr>
              <a:t>dextro</a:t>
            </a:r>
            <a:r>
              <a:rPr lang="fr-FR" sz="1200" i="1" kern="1200" dirty="0" smtClean="0">
                <a:solidFill>
                  <a:schemeClr val="tx1"/>
                </a:solidFill>
                <a:effectLst/>
                <a:latin typeface="+mn-lt"/>
                <a:ea typeface="+mn-ea"/>
                <a:cs typeface="+mn-cs"/>
              </a:rPr>
              <a:t>, etc., on n’y arrivait pas. » (M11)</a:t>
            </a:r>
          </a:p>
          <a:p>
            <a:endParaRPr lang="fr-FR" sz="1200" i="1"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Pratiques +/-</a:t>
            </a:r>
            <a:r>
              <a:rPr lang="fr-FR" sz="1200" i="1" kern="1200" baseline="0" dirty="0" smtClean="0">
                <a:solidFill>
                  <a:schemeClr val="tx1"/>
                </a:solidFill>
                <a:effectLst/>
                <a:latin typeface="+mn-lt"/>
                <a:ea typeface="+mn-ea"/>
                <a:cs typeface="+mn-cs"/>
              </a:rPr>
              <a:t> fréquentes (dans la consultation, et au cours du suivi sur plusieurs consultations</a:t>
            </a:r>
            <a:r>
              <a:rPr lang="is-IS" sz="1200" i="1" kern="1200" baseline="0" dirty="0" smtClean="0">
                <a:solidFill>
                  <a:schemeClr val="tx1"/>
                </a:solidFill>
                <a:effectLst/>
                <a:latin typeface="+mn-lt"/>
                <a:ea typeface="+mn-ea"/>
                <a:cs typeface="+mn-cs"/>
              </a:rPr>
              <a:t>…)</a:t>
            </a:r>
          </a:p>
          <a:p>
            <a:endParaRPr lang="is-IS" sz="1200" i="1" kern="1200" baseline="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dirty="0" smtClean="0"/>
          </a:p>
        </p:txBody>
      </p:sp>
      <p:sp>
        <p:nvSpPr>
          <p:cNvPr id="4" name="Espace réservé du numéro de diapositive 3"/>
          <p:cNvSpPr>
            <a:spLocks noGrp="1"/>
          </p:cNvSpPr>
          <p:nvPr>
            <p:ph type="sldNum" sz="quarter" idx="10"/>
          </p:nvPr>
        </p:nvSpPr>
        <p:spPr/>
        <p:txBody>
          <a:bodyPr/>
          <a:lstStyle/>
          <a:p>
            <a:fld id="{FA74613A-992E-B84A-946B-0B9FA7E9A603}" type="slidenum">
              <a:rPr lang="fr-FR" smtClean="0"/>
              <a:t>9</a:t>
            </a:fld>
            <a:endParaRPr lang="fr-FR"/>
          </a:p>
        </p:txBody>
      </p:sp>
    </p:spTree>
    <p:extLst>
      <p:ext uri="{BB962C8B-B14F-4D97-AF65-F5344CB8AC3E}">
        <p14:creationId xmlns:p14="http://schemas.microsoft.com/office/powerpoint/2010/main" val="113020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C92C2BF-EE24-A941-B7E7-58F03D5D460D}" type="datetimeFigureOut">
              <a:rPr lang="fr-FR" smtClean="0"/>
              <a:t>02/02/2017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2A0BF1-403C-DA40-9158-E47353846673}" type="slidenum">
              <a:rPr lang="fr-FR" smtClean="0"/>
              <a:t>‹#›</a:t>
            </a:fld>
            <a:endParaRPr lang="fr-FR"/>
          </a:p>
        </p:txBody>
      </p:sp>
    </p:spTree>
    <p:extLst>
      <p:ext uri="{BB962C8B-B14F-4D97-AF65-F5344CB8AC3E}">
        <p14:creationId xmlns:p14="http://schemas.microsoft.com/office/powerpoint/2010/main" val="138294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92C2BF-EE24-A941-B7E7-58F03D5D460D}" type="datetimeFigureOut">
              <a:rPr lang="fr-FR" smtClean="0"/>
              <a:t>02/02/2017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2A0BF1-403C-DA40-9158-E47353846673}" type="slidenum">
              <a:rPr lang="fr-FR" smtClean="0"/>
              <a:t>‹#›</a:t>
            </a:fld>
            <a:endParaRPr lang="fr-FR"/>
          </a:p>
        </p:txBody>
      </p:sp>
    </p:spTree>
    <p:extLst>
      <p:ext uri="{BB962C8B-B14F-4D97-AF65-F5344CB8AC3E}">
        <p14:creationId xmlns:p14="http://schemas.microsoft.com/office/powerpoint/2010/main" val="144025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92C2BF-EE24-A941-B7E7-58F03D5D460D}" type="datetimeFigureOut">
              <a:rPr lang="fr-FR" smtClean="0"/>
              <a:t>02/02/2017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2A0BF1-403C-DA40-9158-E47353846673}" type="slidenum">
              <a:rPr lang="fr-FR" smtClean="0"/>
              <a:t>‹#›</a:t>
            </a:fld>
            <a:endParaRPr lang="fr-FR"/>
          </a:p>
        </p:txBody>
      </p:sp>
    </p:spTree>
    <p:extLst>
      <p:ext uri="{BB962C8B-B14F-4D97-AF65-F5344CB8AC3E}">
        <p14:creationId xmlns:p14="http://schemas.microsoft.com/office/powerpoint/2010/main" val="199548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92C2BF-EE24-A941-B7E7-58F03D5D460D}" type="datetimeFigureOut">
              <a:rPr lang="fr-FR" smtClean="0"/>
              <a:t>02/02/2017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2A0BF1-403C-DA40-9158-E47353846673}" type="slidenum">
              <a:rPr lang="fr-FR" smtClean="0"/>
              <a:t>‹#›</a:t>
            </a:fld>
            <a:endParaRPr lang="fr-FR"/>
          </a:p>
        </p:txBody>
      </p:sp>
    </p:spTree>
    <p:extLst>
      <p:ext uri="{BB962C8B-B14F-4D97-AF65-F5344CB8AC3E}">
        <p14:creationId xmlns:p14="http://schemas.microsoft.com/office/powerpoint/2010/main" val="177369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C92C2BF-EE24-A941-B7E7-58F03D5D460D}" type="datetimeFigureOut">
              <a:rPr lang="fr-FR" smtClean="0"/>
              <a:t>02/02/2017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2A0BF1-403C-DA40-9158-E47353846673}" type="slidenum">
              <a:rPr lang="fr-FR" smtClean="0"/>
              <a:t>‹#›</a:t>
            </a:fld>
            <a:endParaRPr lang="fr-FR"/>
          </a:p>
        </p:txBody>
      </p:sp>
    </p:spTree>
    <p:extLst>
      <p:ext uri="{BB962C8B-B14F-4D97-AF65-F5344CB8AC3E}">
        <p14:creationId xmlns:p14="http://schemas.microsoft.com/office/powerpoint/2010/main" val="125944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C92C2BF-EE24-A941-B7E7-58F03D5D460D}" type="datetimeFigureOut">
              <a:rPr lang="fr-FR" smtClean="0"/>
              <a:t>02/02/2017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2A0BF1-403C-DA40-9158-E47353846673}" type="slidenum">
              <a:rPr lang="fr-FR" smtClean="0"/>
              <a:t>‹#›</a:t>
            </a:fld>
            <a:endParaRPr lang="fr-FR"/>
          </a:p>
        </p:txBody>
      </p:sp>
    </p:spTree>
    <p:extLst>
      <p:ext uri="{BB962C8B-B14F-4D97-AF65-F5344CB8AC3E}">
        <p14:creationId xmlns:p14="http://schemas.microsoft.com/office/powerpoint/2010/main" val="189043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C92C2BF-EE24-A941-B7E7-58F03D5D460D}" type="datetimeFigureOut">
              <a:rPr lang="fr-FR" smtClean="0"/>
              <a:t>02/02/2017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62A0BF1-403C-DA40-9158-E47353846673}" type="slidenum">
              <a:rPr lang="fr-FR" smtClean="0"/>
              <a:t>‹#›</a:t>
            </a:fld>
            <a:endParaRPr lang="fr-FR"/>
          </a:p>
        </p:txBody>
      </p:sp>
    </p:spTree>
    <p:extLst>
      <p:ext uri="{BB962C8B-B14F-4D97-AF65-F5344CB8AC3E}">
        <p14:creationId xmlns:p14="http://schemas.microsoft.com/office/powerpoint/2010/main" val="48650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C92C2BF-EE24-A941-B7E7-58F03D5D460D}" type="datetimeFigureOut">
              <a:rPr lang="fr-FR" smtClean="0"/>
              <a:t>02/02/2017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2A0BF1-403C-DA40-9158-E47353846673}" type="slidenum">
              <a:rPr lang="fr-FR" smtClean="0"/>
              <a:t>‹#›</a:t>
            </a:fld>
            <a:endParaRPr lang="fr-FR"/>
          </a:p>
        </p:txBody>
      </p:sp>
    </p:spTree>
    <p:extLst>
      <p:ext uri="{BB962C8B-B14F-4D97-AF65-F5344CB8AC3E}">
        <p14:creationId xmlns:p14="http://schemas.microsoft.com/office/powerpoint/2010/main" val="120048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92C2BF-EE24-A941-B7E7-58F03D5D460D}" type="datetimeFigureOut">
              <a:rPr lang="fr-FR" smtClean="0"/>
              <a:t>02/02/2017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62A0BF1-403C-DA40-9158-E47353846673}" type="slidenum">
              <a:rPr lang="fr-FR" smtClean="0"/>
              <a:t>‹#›</a:t>
            </a:fld>
            <a:endParaRPr lang="fr-FR"/>
          </a:p>
        </p:txBody>
      </p:sp>
    </p:spTree>
    <p:extLst>
      <p:ext uri="{BB962C8B-B14F-4D97-AF65-F5344CB8AC3E}">
        <p14:creationId xmlns:p14="http://schemas.microsoft.com/office/powerpoint/2010/main" val="92300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C92C2BF-EE24-A941-B7E7-58F03D5D460D}" type="datetimeFigureOut">
              <a:rPr lang="fr-FR" smtClean="0"/>
              <a:t>02/02/2017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2A0BF1-403C-DA40-9158-E47353846673}" type="slidenum">
              <a:rPr lang="fr-FR" smtClean="0"/>
              <a:t>‹#›</a:t>
            </a:fld>
            <a:endParaRPr lang="fr-FR"/>
          </a:p>
        </p:txBody>
      </p:sp>
    </p:spTree>
    <p:extLst>
      <p:ext uri="{BB962C8B-B14F-4D97-AF65-F5344CB8AC3E}">
        <p14:creationId xmlns:p14="http://schemas.microsoft.com/office/powerpoint/2010/main" val="161520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C92C2BF-EE24-A941-B7E7-58F03D5D460D}" type="datetimeFigureOut">
              <a:rPr lang="fr-FR" smtClean="0"/>
              <a:t>02/02/2017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2A0BF1-403C-DA40-9158-E47353846673}" type="slidenum">
              <a:rPr lang="fr-FR" smtClean="0"/>
              <a:t>‹#›</a:t>
            </a:fld>
            <a:endParaRPr lang="fr-FR"/>
          </a:p>
        </p:txBody>
      </p:sp>
    </p:spTree>
    <p:extLst>
      <p:ext uri="{BB962C8B-B14F-4D97-AF65-F5344CB8AC3E}">
        <p14:creationId xmlns:p14="http://schemas.microsoft.com/office/powerpoint/2010/main" val="4336200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2C2BF-EE24-A941-B7E7-58F03D5D460D}" type="datetimeFigureOut">
              <a:rPr lang="fr-FR" smtClean="0"/>
              <a:t>02/02/2017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A0BF1-403C-DA40-9158-E47353846673}" type="slidenum">
              <a:rPr lang="fr-FR" smtClean="0"/>
              <a:t>‹#›</a:t>
            </a:fld>
            <a:endParaRPr lang="fr-FR"/>
          </a:p>
        </p:txBody>
      </p:sp>
    </p:spTree>
    <p:extLst>
      <p:ext uri="{BB962C8B-B14F-4D97-AF65-F5344CB8AC3E}">
        <p14:creationId xmlns:p14="http://schemas.microsoft.com/office/powerpoint/2010/main" val="1060471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tiff"/><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71500" y="3041772"/>
            <a:ext cx="11163300" cy="2116411"/>
          </a:xfrm>
        </p:spPr>
        <p:txBody>
          <a:bodyPr>
            <a:normAutofit/>
          </a:bodyPr>
          <a:lstStyle/>
          <a:p>
            <a:r>
              <a:rPr lang="en-GB" sz="3600" dirty="0">
                <a:solidFill>
                  <a:srgbClr val="002060"/>
                </a:solidFill>
              </a:rPr>
              <a:t>Comment les </a:t>
            </a:r>
            <a:r>
              <a:rPr lang="en-GB" sz="3600" dirty="0" err="1">
                <a:solidFill>
                  <a:srgbClr val="002060"/>
                </a:solidFill>
              </a:rPr>
              <a:t>médecins</a:t>
            </a:r>
            <a:r>
              <a:rPr lang="en-GB" sz="3600" dirty="0">
                <a:solidFill>
                  <a:srgbClr val="002060"/>
                </a:solidFill>
              </a:rPr>
              <a:t> </a:t>
            </a:r>
            <a:r>
              <a:rPr lang="en-GB" sz="3600" dirty="0" err="1">
                <a:solidFill>
                  <a:srgbClr val="002060"/>
                </a:solidFill>
              </a:rPr>
              <a:t>généralistes</a:t>
            </a:r>
            <a:r>
              <a:rPr lang="en-GB" sz="3600" dirty="0">
                <a:solidFill>
                  <a:srgbClr val="002060"/>
                </a:solidFill>
              </a:rPr>
              <a:t> </a:t>
            </a:r>
            <a:r>
              <a:rPr lang="en-GB" sz="3600" dirty="0" err="1" smtClean="0">
                <a:solidFill>
                  <a:srgbClr val="002060"/>
                </a:solidFill>
              </a:rPr>
              <a:t>décrivent-ils</a:t>
            </a:r>
            <a:r>
              <a:rPr lang="en-GB" sz="3600" dirty="0" smtClean="0">
                <a:solidFill>
                  <a:srgbClr val="002060"/>
                </a:solidFill>
              </a:rPr>
              <a:t/>
            </a:r>
            <a:br>
              <a:rPr lang="en-GB" sz="3600" dirty="0" smtClean="0">
                <a:solidFill>
                  <a:srgbClr val="002060"/>
                </a:solidFill>
              </a:rPr>
            </a:br>
            <a:r>
              <a:rPr lang="en-GB" sz="3600" dirty="0" smtClean="0">
                <a:solidFill>
                  <a:srgbClr val="002060"/>
                </a:solidFill>
              </a:rPr>
              <a:t>la </a:t>
            </a:r>
            <a:r>
              <a:rPr lang="en-GB" sz="3600" dirty="0">
                <a:solidFill>
                  <a:srgbClr val="002060"/>
                </a:solidFill>
              </a:rPr>
              <a:t>dimension </a:t>
            </a:r>
            <a:r>
              <a:rPr lang="en-GB" sz="3600" dirty="0" err="1">
                <a:solidFill>
                  <a:srgbClr val="002060"/>
                </a:solidFill>
              </a:rPr>
              <a:t>éducative</a:t>
            </a:r>
            <a:r>
              <a:rPr lang="en-GB" sz="3600" dirty="0">
                <a:solidFill>
                  <a:srgbClr val="002060"/>
                </a:solidFill>
              </a:rPr>
              <a:t> de la relation avec </a:t>
            </a:r>
            <a:r>
              <a:rPr lang="en-GB" sz="3600" dirty="0" err="1">
                <a:solidFill>
                  <a:srgbClr val="002060"/>
                </a:solidFill>
              </a:rPr>
              <a:t>leurs</a:t>
            </a:r>
            <a:r>
              <a:rPr lang="en-GB" sz="3600" dirty="0">
                <a:solidFill>
                  <a:srgbClr val="002060"/>
                </a:solidFill>
              </a:rPr>
              <a:t> patients ?</a:t>
            </a:r>
          </a:p>
        </p:txBody>
      </p:sp>
      <p:sp>
        <p:nvSpPr>
          <p:cNvPr id="4" name="ZoneTexte 3"/>
          <p:cNvSpPr txBox="1"/>
          <p:nvPr/>
        </p:nvSpPr>
        <p:spPr>
          <a:xfrm>
            <a:off x="2168343" y="4937902"/>
            <a:ext cx="7626703" cy="1785104"/>
          </a:xfrm>
          <a:prstGeom prst="rect">
            <a:avLst/>
          </a:prstGeom>
          <a:noFill/>
        </p:spPr>
        <p:txBody>
          <a:bodyPr wrap="none" rtlCol="0">
            <a:spAutoFit/>
          </a:bodyPr>
          <a:lstStyle/>
          <a:p>
            <a:pPr algn="ctr"/>
            <a:r>
              <a:rPr lang="fr-FR" sz="2400" b="1" dirty="0" smtClean="0">
                <a:solidFill>
                  <a:srgbClr val="008F3F"/>
                </a:solidFill>
                <a:latin typeface="Calibri Light"/>
                <a:ea typeface="Calibri Light"/>
                <a:cs typeface="Calibri Light"/>
                <a:sym typeface="Calibri Light"/>
              </a:rPr>
              <a:t>Cécile Fournier</a:t>
            </a:r>
            <a:r>
              <a:rPr lang="fr-FR" sz="2400" b="1" dirty="0" smtClean="0">
                <a:solidFill>
                  <a:srgbClr val="00B050"/>
                </a:solidFill>
                <a:latin typeface="Calibri Light"/>
                <a:ea typeface="Calibri Light"/>
                <a:cs typeface="Calibri Light"/>
                <a:sym typeface="Calibri Light"/>
              </a:rPr>
              <a:t>, </a:t>
            </a:r>
            <a:r>
              <a:rPr lang="fr-FR" sz="2400" b="1" dirty="0" smtClean="0">
                <a:solidFill>
                  <a:srgbClr val="008F3F"/>
                </a:solidFill>
                <a:latin typeface="Calibri Light"/>
                <a:ea typeface="Calibri Light"/>
                <a:cs typeface="Calibri Light"/>
                <a:sym typeface="Calibri Light"/>
              </a:rPr>
              <a:t>Marie-Odile </a:t>
            </a:r>
            <a:r>
              <a:rPr lang="fr-FR" sz="2400" b="1" dirty="0" err="1" smtClean="0">
                <a:solidFill>
                  <a:srgbClr val="008F3F"/>
                </a:solidFill>
                <a:latin typeface="Calibri Light"/>
                <a:ea typeface="Calibri Light"/>
                <a:cs typeface="Calibri Light"/>
                <a:sym typeface="Calibri Light"/>
              </a:rPr>
              <a:t>Frattini</a:t>
            </a:r>
            <a:r>
              <a:rPr lang="fr-FR" sz="2400" b="1" dirty="0" smtClean="0">
                <a:solidFill>
                  <a:srgbClr val="00B050"/>
                </a:solidFill>
                <a:latin typeface="Calibri Light"/>
                <a:ea typeface="Calibri Light"/>
                <a:cs typeface="Calibri Light"/>
                <a:sym typeface="Calibri Light"/>
              </a:rPr>
              <a:t>,</a:t>
            </a:r>
            <a:r>
              <a:rPr lang="fr-FR" sz="2400" b="1" dirty="0" smtClean="0">
                <a:solidFill>
                  <a:srgbClr val="008F3F"/>
                </a:solidFill>
                <a:latin typeface="Calibri Light"/>
                <a:ea typeface="Calibri Light"/>
                <a:cs typeface="Calibri Light"/>
                <a:sym typeface="Calibri Light"/>
              </a:rPr>
              <a:t> </a:t>
            </a:r>
            <a:r>
              <a:rPr lang="fr-FR" sz="2400" b="1" dirty="0">
                <a:solidFill>
                  <a:srgbClr val="008F3F"/>
                </a:solidFill>
                <a:latin typeface="Calibri Light"/>
                <a:ea typeface="Calibri Light"/>
                <a:cs typeface="Calibri Light"/>
                <a:sym typeface="Calibri Light"/>
              </a:rPr>
              <a:t>Michel </a:t>
            </a:r>
            <a:r>
              <a:rPr lang="fr-FR" sz="2400" b="1" dirty="0" err="1" smtClean="0">
                <a:solidFill>
                  <a:srgbClr val="008F3F"/>
                </a:solidFill>
                <a:latin typeface="Calibri Light"/>
                <a:ea typeface="Calibri Light"/>
                <a:cs typeface="Calibri Light"/>
                <a:sym typeface="Calibri Light"/>
              </a:rPr>
              <a:t>Naiditch</a:t>
            </a:r>
            <a:r>
              <a:rPr lang="fr-FR" sz="2400" b="1" dirty="0" smtClean="0">
                <a:solidFill>
                  <a:srgbClr val="00B050"/>
                </a:solidFill>
                <a:latin typeface="Calibri Light"/>
                <a:ea typeface="Calibri Light"/>
                <a:cs typeface="Calibri Light"/>
                <a:sym typeface="Calibri Light"/>
              </a:rPr>
              <a:t>, </a:t>
            </a:r>
          </a:p>
          <a:p>
            <a:pPr algn="ctr"/>
            <a:r>
              <a:rPr lang="fr-FR" sz="2400" b="1" dirty="0" smtClean="0">
                <a:solidFill>
                  <a:schemeClr val="tx1">
                    <a:lumMod val="50000"/>
                    <a:lumOff val="50000"/>
                  </a:schemeClr>
                </a:solidFill>
                <a:latin typeface="Calibri Light"/>
                <a:ea typeface="Calibri Light"/>
                <a:cs typeface="Calibri Light"/>
                <a:sym typeface="Calibri Light"/>
              </a:rPr>
              <a:t>Avec  la collaboration de </a:t>
            </a:r>
            <a:r>
              <a:rPr lang="fr-FR" sz="2400" b="1" dirty="0" smtClean="0">
                <a:solidFill>
                  <a:srgbClr val="008F3F"/>
                </a:solidFill>
                <a:latin typeface="Calibri Light"/>
                <a:ea typeface="Calibri Light"/>
                <a:cs typeface="Calibri Light"/>
                <a:sym typeface="Calibri Light"/>
              </a:rPr>
              <a:t>Pierre-Yves </a:t>
            </a:r>
            <a:r>
              <a:rPr lang="fr-FR" sz="2400" b="1" dirty="0" err="1" smtClean="0">
                <a:solidFill>
                  <a:srgbClr val="008F3F"/>
                </a:solidFill>
                <a:latin typeface="Calibri Light"/>
                <a:ea typeface="Calibri Light"/>
                <a:cs typeface="Calibri Light"/>
                <a:sym typeface="Calibri Light"/>
              </a:rPr>
              <a:t>Traynard</a:t>
            </a:r>
            <a:r>
              <a:rPr lang="fr-FR" sz="2400" b="1" dirty="0" smtClean="0">
                <a:solidFill>
                  <a:srgbClr val="00B050"/>
                </a:solidFill>
                <a:latin typeface="Calibri Light"/>
                <a:ea typeface="Calibri Light"/>
                <a:cs typeface="Calibri Light"/>
                <a:sym typeface="Calibri Light"/>
              </a:rPr>
              <a:t>,</a:t>
            </a:r>
          </a:p>
          <a:p>
            <a:pPr algn="ctr"/>
            <a:r>
              <a:rPr lang="fr-FR" sz="2400" b="1" dirty="0" smtClean="0">
                <a:solidFill>
                  <a:schemeClr val="tx1">
                    <a:lumMod val="50000"/>
                    <a:lumOff val="50000"/>
                  </a:schemeClr>
                </a:solidFill>
                <a:latin typeface="Calibri Light"/>
                <a:ea typeface="Calibri Light"/>
                <a:cs typeface="Calibri Light"/>
                <a:sym typeface="Calibri Light"/>
              </a:rPr>
              <a:t>Sous la responsabilité de </a:t>
            </a:r>
            <a:r>
              <a:rPr lang="fr-FR" sz="2400" b="1" dirty="0" smtClean="0">
                <a:solidFill>
                  <a:srgbClr val="008F3F"/>
                </a:solidFill>
                <a:latin typeface="Calibri Light"/>
                <a:ea typeface="Calibri Light"/>
                <a:cs typeface="Calibri Light"/>
                <a:sym typeface="Calibri Light"/>
              </a:rPr>
              <a:t>Rémi </a:t>
            </a:r>
            <a:r>
              <a:rPr lang="fr-FR" sz="2400" b="1" dirty="0" err="1" smtClean="0">
                <a:solidFill>
                  <a:srgbClr val="008F3F"/>
                </a:solidFill>
                <a:latin typeface="Calibri Light"/>
                <a:ea typeface="Calibri Light"/>
                <a:cs typeface="Calibri Light"/>
                <a:sym typeface="Calibri Light"/>
              </a:rPr>
              <a:t>Gagnayre</a:t>
            </a:r>
            <a:r>
              <a:rPr lang="fr-FR" sz="2400" b="1" dirty="0" smtClean="0">
                <a:solidFill>
                  <a:srgbClr val="00B050"/>
                </a:solidFill>
                <a:latin typeface="Calibri Light"/>
                <a:ea typeface="Calibri Light"/>
                <a:cs typeface="Calibri Light"/>
                <a:sym typeface="Calibri Light"/>
              </a:rPr>
              <a:t> </a:t>
            </a:r>
            <a:r>
              <a:rPr lang="fr-FR" sz="2400" b="1" dirty="0" smtClean="0">
                <a:solidFill>
                  <a:schemeClr val="tx1">
                    <a:lumMod val="50000"/>
                    <a:lumOff val="50000"/>
                  </a:schemeClr>
                </a:solidFill>
                <a:latin typeface="Calibri Light"/>
                <a:ea typeface="Calibri Light"/>
                <a:cs typeface="Calibri Light"/>
                <a:sym typeface="Calibri Light"/>
              </a:rPr>
              <a:t>et</a:t>
            </a:r>
            <a:r>
              <a:rPr lang="fr-FR" sz="2400" b="1" dirty="0" smtClean="0">
                <a:solidFill>
                  <a:schemeClr val="tx1">
                    <a:lumMod val="65000"/>
                    <a:lumOff val="35000"/>
                  </a:schemeClr>
                </a:solidFill>
                <a:latin typeface="Calibri Light"/>
                <a:ea typeface="Calibri Light"/>
                <a:cs typeface="Calibri Light"/>
                <a:sym typeface="Calibri Light"/>
              </a:rPr>
              <a:t> </a:t>
            </a:r>
            <a:r>
              <a:rPr lang="fr-FR" sz="2400" b="1" dirty="0" smtClean="0">
                <a:solidFill>
                  <a:srgbClr val="008F3F"/>
                </a:solidFill>
                <a:latin typeface="Calibri Light"/>
                <a:ea typeface="Calibri Light"/>
                <a:cs typeface="Calibri Light"/>
                <a:sym typeface="Calibri Light"/>
              </a:rPr>
              <a:t>Pierre </a:t>
            </a:r>
            <a:r>
              <a:rPr lang="fr-FR" sz="2400" b="1" dirty="0" err="1" smtClean="0">
                <a:solidFill>
                  <a:srgbClr val="008F3F"/>
                </a:solidFill>
                <a:latin typeface="Calibri Light"/>
                <a:ea typeface="Calibri Light"/>
                <a:cs typeface="Calibri Light"/>
                <a:sym typeface="Calibri Light"/>
              </a:rPr>
              <a:t>Lombrail</a:t>
            </a:r>
            <a:r>
              <a:rPr lang="fr-FR" b="1" baseline="30000" dirty="0" smtClean="0">
                <a:solidFill>
                  <a:srgbClr val="808080"/>
                </a:solidFill>
                <a:latin typeface="Calibri Light"/>
                <a:ea typeface="Calibri Light"/>
                <a:cs typeface="Calibri Light"/>
                <a:sym typeface="Calibri Light"/>
              </a:rPr>
              <a:t/>
            </a:r>
            <a:br>
              <a:rPr lang="fr-FR" b="1" baseline="30000" dirty="0" smtClean="0">
                <a:solidFill>
                  <a:srgbClr val="808080"/>
                </a:solidFill>
                <a:latin typeface="Calibri Light"/>
                <a:ea typeface="Calibri Light"/>
                <a:cs typeface="Calibri Light"/>
                <a:sym typeface="Calibri Light"/>
              </a:rPr>
            </a:br>
            <a:endParaRPr lang="fr-FR" b="1" dirty="0" smtClean="0">
              <a:solidFill>
                <a:srgbClr val="C00000"/>
              </a:solidFill>
              <a:latin typeface="Calibri Light"/>
              <a:ea typeface="Calibri Light"/>
              <a:cs typeface="Calibri Light"/>
              <a:sym typeface="Calibri Light"/>
            </a:endParaRPr>
          </a:p>
          <a:p>
            <a:pPr algn="ctr"/>
            <a:r>
              <a:rPr lang="fr-FR" sz="2000" b="1" dirty="0">
                <a:solidFill>
                  <a:schemeClr val="accent2">
                    <a:lumMod val="75000"/>
                  </a:schemeClr>
                </a:solidFill>
                <a:latin typeface="Calibri Light"/>
                <a:ea typeface="Calibri Light"/>
                <a:cs typeface="Calibri Light"/>
                <a:sym typeface="Calibri Light"/>
              </a:rPr>
              <a:t>Congrès Santé éducation,  2 février 2017</a:t>
            </a:r>
            <a:endParaRPr lang="fr-FR" sz="3200" b="1" dirty="0">
              <a:solidFill>
                <a:schemeClr val="accent2">
                  <a:lumMod val="75000"/>
                </a:schemeClr>
              </a:solidFill>
            </a:endParaRPr>
          </a:p>
        </p:txBody>
      </p:sp>
      <p:pic>
        <p:nvPicPr>
          <p:cNvPr id="5" name="image1.png" descr="\\localhost\Users\cermes3\cid\AD1DC4A1-0737-4048-8C38-014D96509AF4@home"/>
          <p:cNvPicPr>
            <a:picLocks noChangeAspect="1"/>
          </p:cNvPicPr>
          <p:nvPr/>
        </p:nvPicPr>
        <p:blipFill>
          <a:blip r:embed="rId3">
            <a:extLst/>
          </a:blip>
          <a:stretch>
            <a:fillRect/>
          </a:stretch>
        </p:blipFill>
        <p:spPr>
          <a:xfrm>
            <a:off x="8705654" y="430055"/>
            <a:ext cx="2814774" cy="611504"/>
          </a:xfrm>
          <a:prstGeom prst="rect">
            <a:avLst/>
          </a:prstGeom>
          <a:ln w="12700">
            <a:miter lim="400000"/>
          </a:ln>
        </p:spPr>
      </p:pic>
      <p:pic>
        <p:nvPicPr>
          <p:cNvPr id="7" name="image3.jpg" descr="\\localhost\Users\cermes3\cid\55C72EBA-EEBB-4C75-9920-D46D52C87E6C@home"/>
          <p:cNvPicPr>
            <a:picLocks noChangeAspect="1"/>
          </p:cNvPicPr>
          <p:nvPr/>
        </p:nvPicPr>
        <p:blipFill>
          <a:blip r:embed="rId4">
            <a:extLst/>
          </a:blip>
          <a:stretch>
            <a:fillRect/>
          </a:stretch>
        </p:blipFill>
        <p:spPr>
          <a:xfrm>
            <a:off x="340378" y="245355"/>
            <a:ext cx="4874447" cy="761809"/>
          </a:xfrm>
          <a:prstGeom prst="rect">
            <a:avLst/>
          </a:prstGeom>
          <a:ln w="12700">
            <a:miter lim="400000"/>
          </a:ln>
        </p:spPr>
      </p:pic>
      <p:sp>
        <p:nvSpPr>
          <p:cNvPr id="8" name="ZoneTexte 7"/>
          <p:cNvSpPr txBox="1"/>
          <p:nvPr/>
        </p:nvSpPr>
        <p:spPr>
          <a:xfrm flipH="1">
            <a:off x="4076320" y="1482805"/>
            <a:ext cx="3810750" cy="707886"/>
          </a:xfrm>
          <a:prstGeom prst="rect">
            <a:avLst/>
          </a:prstGeom>
          <a:noFill/>
        </p:spPr>
        <p:txBody>
          <a:bodyPr wrap="square" rtlCol="0">
            <a:spAutoFit/>
          </a:bodyPr>
          <a:lstStyle/>
          <a:p>
            <a:r>
              <a:rPr lang="fr-FR" sz="2000" dirty="0" smtClean="0">
                <a:solidFill>
                  <a:schemeClr val="tx1">
                    <a:lumMod val="50000"/>
                    <a:lumOff val="50000"/>
                  </a:schemeClr>
                </a:solidFill>
              </a:rPr>
              <a:t>Avec le soutien financier de l’IRESP</a:t>
            </a:r>
          </a:p>
          <a:p>
            <a:r>
              <a:rPr lang="fr-FR" sz="2000" dirty="0" smtClean="0">
                <a:solidFill>
                  <a:schemeClr val="tx1">
                    <a:lumMod val="50000"/>
                    <a:lumOff val="50000"/>
                  </a:schemeClr>
                </a:solidFill>
              </a:rPr>
              <a:t>(Appel à projets ETP 2012) </a:t>
            </a:r>
            <a:endParaRPr lang="fr-FR" sz="2000" dirty="0">
              <a:solidFill>
                <a:schemeClr val="tx1">
                  <a:lumMod val="50000"/>
                  <a:lumOff val="50000"/>
                </a:schemeClr>
              </a:solidFill>
            </a:endParaRPr>
          </a:p>
        </p:txBody>
      </p:sp>
      <p:pic>
        <p:nvPicPr>
          <p:cNvPr id="10" name="Image 9"/>
          <p:cNvPicPr>
            <a:picLocks noChangeAspect="1"/>
          </p:cNvPicPr>
          <p:nvPr/>
        </p:nvPicPr>
        <p:blipFill>
          <a:blip r:embed="rId5"/>
          <a:stretch>
            <a:fillRect/>
          </a:stretch>
        </p:blipFill>
        <p:spPr>
          <a:xfrm>
            <a:off x="8083200" y="1218371"/>
            <a:ext cx="1244908" cy="1192601"/>
          </a:xfrm>
          <a:prstGeom prst="rect">
            <a:avLst/>
          </a:prstGeom>
        </p:spPr>
      </p:pic>
      <p:pic>
        <p:nvPicPr>
          <p:cNvPr id="11" name="Picture 2" descr="C:\Users\clerembault\Documents\Logos\Sans titre - 1-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150" y="383503"/>
            <a:ext cx="1811832" cy="55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531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625" y="230189"/>
            <a:ext cx="10515600" cy="835025"/>
          </a:xfrm>
        </p:spPr>
        <p:txBody>
          <a:bodyPr>
            <a:normAutofit/>
          </a:bodyPr>
          <a:lstStyle/>
          <a:p>
            <a:pPr algn="ctr"/>
            <a:r>
              <a:rPr lang="fr-FR" dirty="0" smtClean="0">
                <a:solidFill>
                  <a:srgbClr val="008F3F"/>
                </a:solidFill>
              </a:rPr>
              <a:t>Quelles composantes </a:t>
            </a:r>
            <a:r>
              <a:rPr lang="fr-FR" dirty="0">
                <a:solidFill>
                  <a:srgbClr val="008F3F"/>
                </a:solidFill>
              </a:rPr>
              <a:t>d’1 démarche éducative</a:t>
            </a:r>
            <a:endParaRPr lang="fr-FR" dirty="0">
              <a:solidFill>
                <a:srgbClr val="008F3F"/>
              </a:solidFill>
            </a:endParaRPr>
          </a:p>
        </p:txBody>
      </p:sp>
      <p:sp>
        <p:nvSpPr>
          <p:cNvPr id="3" name="Espace réservé du contenu 2"/>
          <p:cNvSpPr>
            <a:spLocks noGrp="1"/>
          </p:cNvSpPr>
          <p:nvPr>
            <p:ph idx="1"/>
          </p:nvPr>
        </p:nvSpPr>
        <p:spPr>
          <a:xfrm>
            <a:off x="571500" y="1335086"/>
            <a:ext cx="10991850" cy="5294314"/>
          </a:xfrm>
        </p:spPr>
        <p:txBody>
          <a:bodyPr>
            <a:normAutofit/>
          </a:bodyPr>
          <a:lstStyle/>
          <a:p>
            <a:pPr marL="0" indent="0">
              <a:buNone/>
            </a:pPr>
            <a:endParaRPr lang="fr-FR" sz="2400" dirty="0" smtClean="0">
              <a:solidFill>
                <a:schemeClr val="tx1">
                  <a:lumMod val="50000"/>
                  <a:lumOff val="50000"/>
                </a:schemeClr>
              </a:solidFill>
            </a:endParaRPr>
          </a:p>
          <a:p>
            <a:pPr marL="514350" indent="-514350">
              <a:buFont typeface="+mj-lt"/>
              <a:buAutoNum type="arabicParenR"/>
            </a:pPr>
            <a:r>
              <a:rPr lang="fr-FR" sz="3000" dirty="0">
                <a:solidFill>
                  <a:schemeClr val="accent5">
                    <a:lumMod val="50000"/>
                  </a:schemeClr>
                </a:solidFill>
              </a:rPr>
              <a:t>Intention </a:t>
            </a:r>
            <a:r>
              <a:rPr lang="fr-FR" sz="3000" dirty="0" smtClean="0">
                <a:solidFill>
                  <a:schemeClr val="accent5">
                    <a:lumMod val="50000"/>
                  </a:schemeClr>
                </a:solidFill>
              </a:rPr>
              <a:t>éducative, objectifs</a:t>
            </a:r>
          </a:p>
          <a:p>
            <a:pPr marL="514350" indent="-514350">
              <a:buFont typeface="+mj-lt"/>
              <a:buAutoNum type="arabicParenR"/>
            </a:pPr>
            <a:endParaRPr lang="fr-FR" sz="3000" dirty="0">
              <a:solidFill>
                <a:schemeClr val="accent5">
                  <a:lumMod val="50000"/>
                </a:schemeClr>
              </a:solidFill>
            </a:endParaRPr>
          </a:p>
          <a:p>
            <a:pPr marL="514350" indent="-514350">
              <a:buFont typeface="+mj-lt"/>
              <a:buAutoNum type="arabicParenR"/>
            </a:pPr>
            <a:r>
              <a:rPr lang="fr-FR" sz="3000" dirty="0" smtClean="0">
                <a:solidFill>
                  <a:schemeClr val="accent5">
                    <a:lumMod val="50000"/>
                  </a:schemeClr>
                </a:solidFill>
              </a:rPr>
              <a:t>Inscription dans la durée de la relation</a:t>
            </a:r>
          </a:p>
          <a:p>
            <a:pPr marL="514350" indent="-514350">
              <a:buFont typeface="+mj-lt"/>
              <a:buAutoNum type="arabicParenR"/>
            </a:pPr>
            <a:endParaRPr lang="fr-FR" sz="3000" dirty="0">
              <a:solidFill>
                <a:schemeClr val="accent5">
                  <a:lumMod val="50000"/>
                </a:schemeClr>
              </a:solidFill>
            </a:endParaRPr>
          </a:p>
          <a:p>
            <a:pPr marL="514350" indent="-514350">
              <a:buFont typeface="+mj-lt"/>
              <a:buAutoNum type="arabicParenR"/>
            </a:pPr>
            <a:r>
              <a:rPr lang="fr-FR" sz="3000" dirty="0" smtClean="0">
                <a:solidFill>
                  <a:schemeClr val="accent5">
                    <a:lumMod val="50000"/>
                  </a:schemeClr>
                </a:solidFill>
              </a:rPr>
              <a:t>A</a:t>
            </a:r>
            <a:r>
              <a:rPr lang="fr-FR" sz="3000" dirty="0" smtClean="0">
                <a:solidFill>
                  <a:schemeClr val="accent5">
                    <a:lumMod val="50000"/>
                  </a:schemeClr>
                </a:solidFill>
              </a:rPr>
              <a:t>ppui </a:t>
            </a:r>
            <a:r>
              <a:rPr lang="fr-FR" sz="3000" dirty="0">
                <a:solidFill>
                  <a:schemeClr val="accent5">
                    <a:lumMod val="50000"/>
                  </a:schemeClr>
                </a:solidFill>
              </a:rPr>
              <a:t>sur le vécu et l’expérience du </a:t>
            </a:r>
            <a:r>
              <a:rPr lang="fr-FR" sz="3000" dirty="0" smtClean="0">
                <a:solidFill>
                  <a:schemeClr val="accent5">
                    <a:lumMod val="50000"/>
                  </a:schemeClr>
                </a:solidFill>
              </a:rPr>
              <a:t>patient, association des patients à la démarche</a:t>
            </a:r>
            <a:r>
              <a:rPr lang="fr-FR" sz="3000" dirty="0">
                <a:solidFill>
                  <a:schemeClr val="accent5">
                    <a:lumMod val="50000"/>
                  </a:schemeClr>
                </a:solidFill>
              </a:rPr>
              <a:t/>
            </a:r>
            <a:br>
              <a:rPr lang="fr-FR" sz="3000" dirty="0">
                <a:solidFill>
                  <a:schemeClr val="accent5">
                    <a:lumMod val="50000"/>
                  </a:schemeClr>
                </a:solidFill>
              </a:rPr>
            </a:br>
            <a:r>
              <a:rPr lang="fr-FR" sz="3000" dirty="0" smtClean="0">
                <a:solidFill>
                  <a:schemeClr val="accent5">
                    <a:lumMod val="50000"/>
                  </a:schemeClr>
                </a:solidFill>
              </a:rPr>
              <a:t>  </a:t>
            </a:r>
          </a:p>
          <a:p>
            <a:pPr marL="514350" indent="-514350">
              <a:buFont typeface="+mj-lt"/>
              <a:buAutoNum type="arabicParenR"/>
            </a:pPr>
            <a:r>
              <a:rPr lang="fr-FR" sz="3000" dirty="0" smtClean="0">
                <a:solidFill>
                  <a:schemeClr val="accent5">
                    <a:lumMod val="50000"/>
                  </a:schemeClr>
                </a:solidFill>
              </a:rPr>
              <a:t>Des approches ou méthodes de nature essentiellement « relationnelle »</a:t>
            </a:r>
            <a:endParaRPr lang="fr-FR" dirty="0">
              <a:solidFill>
                <a:schemeClr val="accent5">
                  <a:lumMod val="50000"/>
                </a:schemeClr>
              </a:solidFill>
            </a:endParaRPr>
          </a:p>
        </p:txBody>
      </p:sp>
      <p:sp>
        <p:nvSpPr>
          <p:cNvPr id="4" name="ZoneTexte 3"/>
          <p:cNvSpPr txBox="1"/>
          <p:nvPr/>
        </p:nvSpPr>
        <p:spPr>
          <a:xfrm>
            <a:off x="238356" y="230189"/>
            <a:ext cx="599844" cy="707886"/>
          </a:xfrm>
          <a:prstGeom prst="rect">
            <a:avLst/>
          </a:prstGeom>
          <a:noFill/>
        </p:spPr>
        <p:txBody>
          <a:bodyPr wrap="none" rtlCol="0">
            <a:spAutoFit/>
          </a:bodyPr>
          <a:lstStyle/>
          <a:p>
            <a:r>
              <a:rPr lang="fr-FR" sz="4000" dirty="0" smtClean="0">
                <a:solidFill>
                  <a:srgbClr val="008F3F"/>
                </a:solidFill>
              </a:rPr>
              <a:t>1</a:t>
            </a:r>
            <a:r>
              <a:rPr lang="fr-FR" sz="4000" dirty="0" smtClean="0">
                <a:solidFill>
                  <a:srgbClr val="008F3F"/>
                </a:solidFill>
              </a:rPr>
              <a:t>)</a:t>
            </a:r>
            <a:endParaRPr lang="fr-FR" sz="4000" dirty="0">
              <a:solidFill>
                <a:srgbClr val="008F3F"/>
              </a:solidFill>
            </a:endParaRPr>
          </a:p>
        </p:txBody>
      </p:sp>
    </p:spTree>
    <p:extLst>
      <p:ext uri="{BB962C8B-B14F-4D97-AF65-F5344CB8AC3E}">
        <p14:creationId xmlns:p14="http://schemas.microsoft.com/office/powerpoint/2010/main" val="396434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625" y="230189"/>
            <a:ext cx="10515600" cy="835025"/>
          </a:xfrm>
        </p:spPr>
        <p:txBody>
          <a:bodyPr>
            <a:normAutofit/>
          </a:bodyPr>
          <a:lstStyle/>
          <a:p>
            <a:pPr algn="ctr"/>
            <a:r>
              <a:rPr lang="fr-FR" dirty="0" smtClean="0">
                <a:solidFill>
                  <a:srgbClr val="008F3F"/>
                </a:solidFill>
              </a:rPr>
              <a:t>Intention éducative, objectifs</a:t>
            </a:r>
            <a:endParaRPr lang="fr-FR" dirty="0">
              <a:solidFill>
                <a:srgbClr val="008F3F"/>
              </a:solidFill>
            </a:endParaRPr>
          </a:p>
        </p:txBody>
      </p:sp>
      <p:sp>
        <p:nvSpPr>
          <p:cNvPr id="3" name="Espace réservé du contenu 2"/>
          <p:cNvSpPr>
            <a:spLocks noGrp="1"/>
          </p:cNvSpPr>
          <p:nvPr>
            <p:ph idx="1"/>
          </p:nvPr>
        </p:nvSpPr>
        <p:spPr>
          <a:xfrm>
            <a:off x="571500" y="1335086"/>
            <a:ext cx="10991850" cy="5294314"/>
          </a:xfrm>
        </p:spPr>
        <p:txBody>
          <a:bodyPr>
            <a:normAutofit/>
          </a:bodyPr>
          <a:lstStyle/>
          <a:p>
            <a:pPr marL="0" indent="0">
              <a:buNone/>
            </a:pPr>
            <a:endParaRPr lang="fr-FR" sz="3000" dirty="0">
              <a:solidFill>
                <a:srgbClr val="008F3F"/>
              </a:solidFill>
            </a:endParaRPr>
          </a:p>
          <a:p>
            <a:pPr marL="514350" indent="-514350">
              <a:buAutoNum type="arabicParenR"/>
            </a:pPr>
            <a:r>
              <a:rPr lang="fr-FR" sz="3000" dirty="0">
                <a:solidFill>
                  <a:schemeClr val="accent5">
                    <a:lumMod val="50000"/>
                  </a:schemeClr>
                </a:solidFill>
              </a:rPr>
              <a:t>L</a:t>
            </a:r>
            <a:r>
              <a:rPr lang="fr-FR" sz="3000" dirty="0" smtClean="0">
                <a:solidFill>
                  <a:schemeClr val="accent5">
                    <a:lumMod val="50000"/>
                  </a:schemeClr>
                </a:solidFill>
              </a:rPr>
              <a:t>e </a:t>
            </a:r>
            <a:r>
              <a:rPr lang="fr-FR" sz="3000" dirty="0">
                <a:solidFill>
                  <a:schemeClr val="accent5">
                    <a:lumMod val="50000"/>
                  </a:schemeClr>
                </a:solidFill>
              </a:rPr>
              <a:t>développement de compétences d’</a:t>
            </a:r>
            <a:r>
              <a:rPr lang="fr-FR" sz="3000" dirty="0" err="1">
                <a:solidFill>
                  <a:schemeClr val="accent5">
                    <a:lumMod val="50000"/>
                  </a:schemeClr>
                </a:solidFill>
              </a:rPr>
              <a:t>autosoin</a:t>
            </a:r>
            <a:r>
              <a:rPr lang="fr-FR" sz="3000" dirty="0">
                <a:solidFill>
                  <a:schemeClr val="accent5">
                    <a:lumMod val="50000"/>
                  </a:schemeClr>
                </a:solidFill>
              </a:rPr>
              <a:t> et </a:t>
            </a:r>
            <a:r>
              <a:rPr lang="fr-FR" sz="3000" dirty="0" smtClean="0">
                <a:solidFill>
                  <a:schemeClr val="accent5">
                    <a:lumMod val="50000"/>
                  </a:schemeClr>
                </a:solidFill>
              </a:rPr>
              <a:t>d’adaptation</a:t>
            </a:r>
          </a:p>
          <a:p>
            <a:pPr marL="514350" indent="-514350">
              <a:buAutoNum type="arabicParenR"/>
            </a:pPr>
            <a:endParaRPr lang="fr-FR" sz="3000" dirty="0">
              <a:solidFill>
                <a:schemeClr val="accent5">
                  <a:lumMod val="50000"/>
                </a:schemeClr>
              </a:solidFill>
            </a:endParaRPr>
          </a:p>
          <a:p>
            <a:pPr marL="514350" indent="-514350">
              <a:buAutoNum type="arabicParenR"/>
            </a:pPr>
            <a:r>
              <a:rPr lang="fr-FR" sz="3000" dirty="0" smtClean="0">
                <a:solidFill>
                  <a:schemeClr val="accent5">
                    <a:lumMod val="50000"/>
                  </a:schemeClr>
                </a:solidFill>
              </a:rPr>
              <a:t>Des objectifs qui varient avec</a:t>
            </a:r>
            <a:r>
              <a:rPr lang="is-IS" sz="3000" dirty="0">
                <a:solidFill>
                  <a:schemeClr val="accent5">
                    <a:lumMod val="50000"/>
                  </a:schemeClr>
                </a:solidFill>
              </a:rPr>
              <a:t> </a:t>
            </a:r>
            <a:r>
              <a:rPr lang="is-IS" sz="3000" dirty="0" smtClean="0">
                <a:solidFill>
                  <a:schemeClr val="accent5">
                    <a:lumMod val="50000"/>
                  </a:schemeClr>
                </a:solidFill>
              </a:rPr>
              <a:t>le type de pathologie</a:t>
            </a:r>
            <a:endParaRPr lang="is-IS" sz="3000" dirty="0">
              <a:solidFill>
                <a:schemeClr val="accent5">
                  <a:lumMod val="50000"/>
                </a:schemeClr>
              </a:solidFill>
            </a:endParaRPr>
          </a:p>
          <a:p>
            <a:pPr lvl="1"/>
            <a:r>
              <a:rPr lang="fr-FR" sz="2600" dirty="0">
                <a:solidFill>
                  <a:schemeClr val="tx2"/>
                </a:solidFill>
              </a:rPr>
              <a:t>AVK : permettre l’acquisition de connaissances et compétences pour gérer le traitement (de manière +/- autonome), afin de prévenir des accidents à court ou moyen terme</a:t>
            </a:r>
          </a:p>
          <a:p>
            <a:pPr lvl="1"/>
            <a:r>
              <a:rPr lang="fr-FR" sz="2600" dirty="0">
                <a:solidFill>
                  <a:schemeClr val="tx2"/>
                </a:solidFill>
              </a:rPr>
              <a:t>Diabète : appui sur de petits objectifs ou actions de court terme, et parfois sur les compétences psychosociales du patient, pour favoriser des changements d’habitudes de vie à long terme, tout en entretenant la relation</a:t>
            </a:r>
          </a:p>
          <a:p>
            <a:pPr marL="514350" indent="-514350">
              <a:buAutoNum type="arabicParenR"/>
            </a:pPr>
            <a:endParaRPr lang="fr-FR" sz="3000" dirty="0" smtClean="0">
              <a:solidFill>
                <a:schemeClr val="accent5">
                  <a:lumMod val="50000"/>
                </a:schemeClr>
              </a:solidFill>
            </a:endParaRPr>
          </a:p>
        </p:txBody>
      </p:sp>
      <p:sp>
        <p:nvSpPr>
          <p:cNvPr id="4" name="ZoneTexte 3"/>
          <p:cNvSpPr txBox="1"/>
          <p:nvPr/>
        </p:nvSpPr>
        <p:spPr>
          <a:xfrm>
            <a:off x="238356" y="230189"/>
            <a:ext cx="963725" cy="707886"/>
          </a:xfrm>
          <a:prstGeom prst="rect">
            <a:avLst/>
          </a:prstGeom>
          <a:noFill/>
        </p:spPr>
        <p:txBody>
          <a:bodyPr wrap="none" rtlCol="0">
            <a:spAutoFit/>
          </a:bodyPr>
          <a:lstStyle/>
          <a:p>
            <a:r>
              <a:rPr lang="fr-FR" sz="4000" dirty="0" smtClean="0">
                <a:solidFill>
                  <a:srgbClr val="008F3F"/>
                </a:solidFill>
              </a:rPr>
              <a:t>1.1</a:t>
            </a:r>
            <a:r>
              <a:rPr lang="fr-FR" sz="4000" dirty="0">
                <a:solidFill>
                  <a:srgbClr val="008F3F"/>
                </a:solidFill>
              </a:rPr>
              <a:t>.</a:t>
            </a:r>
            <a:endParaRPr lang="fr-FR" sz="4000" dirty="0">
              <a:solidFill>
                <a:srgbClr val="008F3F"/>
              </a:solidFill>
            </a:endParaRPr>
          </a:p>
        </p:txBody>
      </p:sp>
    </p:spTree>
    <p:extLst>
      <p:ext uri="{BB962C8B-B14F-4D97-AF65-F5344CB8AC3E}">
        <p14:creationId xmlns:p14="http://schemas.microsoft.com/office/powerpoint/2010/main" val="1816384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625" y="230189"/>
            <a:ext cx="10515600" cy="835025"/>
          </a:xfrm>
        </p:spPr>
        <p:txBody>
          <a:bodyPr>
            <a:normAutofit/>
          </a:bodyPr>
          <a:lstStyle/>
          <a:p>
            <a:pPr algn="ctr"/>
            <a:r>
              <a:rPr lang="fr-FR" dirty="0" smtClean="0">
                <a:solidFill>
                  <a:srgbClr val="008F3F"/>
                </a:solidFill>
              </a:rPr>
              <a:t>Inscription dans la durée de la relation</a:t>
            </a:r>
            <a:endParaRPr lang="fr-FR" dirty="0">
              <a:solidFill>
                <a:srgbClr val="008F3F"/>
              </a:solidFill>
            </a:endParaRPr>
          </a:p>
        </p:txBody>
      </p:sp>
      <p:sp>
        <p:nvSpPr>
          <p:cNvPr id="3" name="Espace réservé du contenu 2"/>
          <p:cNvSpPr>
            <a:spLocks noGrp="1"/>
          </p:cNvSpPr>
          <p:nvPr>
            <p:ph idx="1"/>
          </p:nvPr>
        </p:nvSpPr>
        <p:spPr>
          <a:xfrm>
            <a:off x="571500" y="1335086"/>
            <a:ext cx="10991850" cy="5294314"/>
          </a:xfrm>
        </p:spPr>
        <p:txBody>
          <a:bodyPr>
            <a:normAutofit/>
          </a:bodyPr>
          <a:lstStyle/>
          <a:p>
            <a:pPr marL="0" indent="0">
              <a:spcBef>
                <a:spcPts val="1600"/>
              </a:spcBef>
              <a:buNone/>
            </a:pPr>
            <a:r>
              <a:rPr lang="fr-FR" sz="3200" dirty="0" smtClean="0">
                <a:solidFill>
                  <a:srgbClr val="008F3F"/>
                </a:solidFill>
              </a:rPr>
              <a:t>Une relation qui constitue le « cadre » de la démarche :</a:t>
            </a:r>
          </a:p>
          <a:p>
            <a:pPr>
              <a:spcBef>
                <a:spcPts val="1600"/>
              </a:spcBef>
            </a:pPr>
            <a:r>
              <a:rPr lang="fr-FR" dirty="0" smtClean="0">
                <a:solidFill>
                  <a:schemeClr val="accent5">
                    <a:lumMod val="50000"/>
                  </a:schemeClr>
                </a:solidFill>
              </a:rPr>
              <a:t>interpersonnelle</a:t>
            </a:r>
            <a:r>
              <a:rPr lang="fr-FR" dirty="0" smtClean="0">
                <a:solidFill>
                  <a:schemeClr val="accent5">
                    <a:lumMod val="50000"/>
                  </a:schemeClr>
                </a:solidFill>
              </a:rPr>
              <a:t>, singulière, </a:t>
            </a:r>
            <a:r>
              <a:rPr lang="fr-FR" dirty="0">
                <a:solidFill>
                  <a:schemeClr val="accent5">
                    <a:lumMod val="50000"/>
                  </a:schemeClr>
                </a:solidFill>
              </a:rPr>
              <a:t>tissée </a:t>
            </a:r>
            <a:r>
              <a:rPr lang="fr-FR" dirty="0" smtClean="0">
                <a:solidFill>
                  <a:schemeClr val="accent5">
                    <a:lumMod val="50000"/>
                  </a:schemeClr>
                </a:solidFill>
              </a:rPr>
              <a:t>avec chaque patient : « alchimie »</a:t>
            </a:r>
          </a:p>
          <a:p>
            <a:pPr>
              <a:spcBef>
                <a:spcPts val="1600"/>
              </a:spcBef>
            </a:pPr>
            <a:r>
              <a:rPr lang="fr-FR" dirty="0" smtClean="0">
                <a:solidFill>
                  <a:schemeClr val="accent5">
                    <a:lumMod val="50000"/>
                  </a:schemeClr>
                </a:solidFill>
              </a:rPr>
              <a:t>inscrite </a:t>
            </a:r>
            <a:r>
              <a:rPr lang="fr-FR" dirty="0">
                <a:solidFill>
                  <a:schemeClr val="accent5">
                    <a:lumMod val="50000"/>
                  </a:schemeClr>
                </a:solidFill>
              </a:rPr>
              <a:t>dans le temps : des interactions courtes répétées qui dessinent une continuité, une histoire commune</a:t>
            </a:r>
          </a:p>
          <a:p>
            <a:pPr>
              <a:spcBef>
                <a:spcPts val="1600"/>
              </a:spcBef>
            </a:pPr>
            <a:r>
              <a:rPr lang="fr-FR" dirty="0">
                <a:solidFill>
                  <a:schemeClr val="accent5">
                    <a:lumMod val="50000"/>
                  </a:schemeClr>
                </a:solidFill>
              </a:rPr>
              <a:t>posant un cadre sécurisant, bienveillant, qui autorise parfois à </a:t>
            </a:r>
            <a:r>
              <a:rPr lang="fr-FR" dirty="0" smtClean="0">
                <a:solidFill>
                  <a:schemeClr val="accent5">
                    <a:lumMod val="50000"/>
                  </a:schemeClr>
                </a:solidFill>
              </a:rPr>
              <a:t>bousculer le patient lorsque le médecin pense qu’il peut </a:t>
            </a:r>
            <a:r>
              <a:rPr lang="fr-FR" dirty="0">
                <a:solidFill>
                  <a:schemeClr val="accent5">
                    <a:lumMod val="50000"/>
                  </a:schemeClr>
                </a:solidFill>
              </a:rPr>
              <a:t>se l’autoriser</a:t>
            </a:r>
          </a:p>
          <a:p>
            <a:pPr>
              <a:spcBef>
                <a:spcPts val="1600"/>
              </a:spcBef>
            </a:pPr>
            <a:r>
              <a:rPr lang="fr-FR" dirty="0" smtClean="0">
                <a:solidFill>
                  <a:schemeClr val="accent5">
                    <a:lumMod val="50000"/>
                  </a:schemeClr>
                </a:solidFill>
              </a:rPr>
              <a:t>avec le souci constant et prioritaire de préserver cette relation : ne pas être trop intrusif, ne pas en demander trop</a:t>
            </a:r>
            <a:r>
              <a:rPr lang="is-IS" dirty="0" smtClean="0">
                <a:solidFill>
                  <a:schemeClr val="accent5">
                    <a:lumMod val="50000"/>
                  </a:schemeClr>
                </a:solidFill>
              </a:rPr>
              <a:t>…</a:t>
            </a:r>
            <a:endParaRPr lang="fr-FR" dirty="0" smtClean="0">
              <a:solidFill>
                <a:schemeClr val="accent5">
                  <a:lumMod val="50000"/>
                </a:schemeClr>
              </a:solidFill>
            </a:endParaRPr>
          </a:p>
          <a:p>
            <a:pPr>
              <a:spcBef>
                <a:spcPts val="1600"/>
              </a:spcBef>
            </a:pPr>
            <a:endParaRPr lang="fr-FR" dirty="0" smtClean="0">
              <a:solidFill>
                <a:schemeClr val="accent5">
                  <a:lumMod val="50000"/>
                </a:schemeClr>
              </a:solidFill>
            </a:endParaRPr>
          </a:p>
        </p:txBody>
      </p:sp>
      <p:sp>
        <p:nvSpPr>
          <p:cNvPr id="4" name="ZoneTexte 3"/>
          <p:cNvSpPr txBox="1"/>
          <p:nvPr/>
        </p:nvSpPr>
        <p:spPr>
          <a:xfrm>
            <a:off x="238356" y="230189"/>
            <a:ext cx="963725" cy="707886"/>
          </a:xfrm>
          <a:prstGeom prst="rect">
            <a:avLst/>
          </a:prstGeom>
          <a:noFill/>
        </p:spPr>
        <p:txBody>
          <a:bodyPr wrap="none" rtlCol="0">
            <a:spAutoFit/>
          </a:bodyPr>
          <a:lstStyle/>
          <a:p>
            <a:r>
              <a:rPr lang="fr-FR" sz="4000" dirty="0" smtClean="0">
                <a:solidFill>
                  <a:srgbClr val="008F3F"/>
                </a:solidFill>
              </a:rPr>
              <a:t>1.2</a:t>
            </a:r>
            <a:r>
              <a:rPr lang="fr-FR" sz="4000" dirty="0">
                <a:solidFill>
                  <a:srgbClr val="008F3F"/>
                </a:solidFill>
              </a:rPr>
              <a:t>.</a:t>
            </a:r>
            <a:endParaRPr lang="fr-FR" sz="4000" dirty="0">
              <a:solidFill>
                <a:srgbClr val="008F3F"/>
              </a:solidFill>
            </a:endParaRPr>
          </a:p>
        </p:txBody>
      </p:sp>
    </p:spTree>
    <p:extLst>
      <p:ext uri="{BB962C8B-B14F-4D97-AF65-F5344CB8AC3E}">
        <p14:creationId xmlns:p14="http://schemas.microsoft.com/office/powerpoint/2010/main" val="1475717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2075" y="500061"/>
            <a:ext cx="10515600" cy="835025"/>
          </a:xfrm>
        </p:spPr>
        <p:txBody>
          <a:bodyPr>
            <a:normAutofit fontScale="90000"/>
          </a:bodyPr>
          <a:lstStyle/>
          <a:p>
            <a:r>
              <a:rPr lang="fr-FR" dirty="0">
                <a:solidFill>
                  <a:srgbClr val="008F3F"/>
                </a:solidFill>
              </a:rPr>
              <a:t>Appui sur le vécu et l’expérience du patient, </a:t>
            </a:r>
            <a:r>
              <a:rPr lang="fr-FR" dirty="0" smtClean="0">
                <a:solidFill>
                  <a:srgbClr val="008F3F"/>
                </a:solidFill>
              </a:rPr>
              <a:t/>
            </a:r>
            <a:br>
              <a:rPr lang="fr-FR" dirty="0" smtClean="0">
                <a:solidFill>
                  <a:srgbClr val="008F3F"/>
                </a:solidFill>
              </a:rPr>
            </a:br>
            <a:r>
              <a:rPr lang="fr-FR" dirty="0" smtClean="0">
                <a:solidFill>
                  <a:srgbClr val="008F3F"/>
                </a:solidFill>
              </a:rPr>
              <a:t>place donnée au patient dans </a:t>
            </a:r>
            <a:r>
              <a:rPr lang="fr-FR" dirty="0">
                <a:solidFill>
                  <a:srgbClr val="008F3F"/>
                </a:solidFill>
              </a:rPr>
              <a:t>à la démarche</a:t>
            </a:r>
            <a:endParaRPr lang="fr-FR" sz="4000" dirty="0">
              <a:solidFill>
                <a:srgbClr val="008F3F"/>
              </a:solidFill>
            </a:endParaRPr>
          </a:p>
        </p:txBody>
      </p:sp>
      <p:sp>
        <p:nvSpPr>
          <p:cNvPr id="3" name="Espace réservé du contenu 2"/>
          <p:cNvSpPr>
            <a:spLocks noGrp="1"/>
          </p:cNvSpPr>
          <p:nvPr>
            <p:ph idx="1"/>
          </p:nvPr>
        </p:nvSpPr>
        <p:spPr>
          <a:xfrm>
            <a:off x="571500" y="1335086"/>
            <a:ext cx="10991850" cy="5294314"/>
          </a:xfrm>
        </p:spPr>
        <p:txBody>
          <a:bodyPr>
            <a:normAutofit fontScale="92500" lnSpcReduction="10000"/>
          </a:bodyPr>
          <a:lstStyle/>
          <a:p>
            <a:pPr marL="0" indent="0">
              <a:buNone/>
            </a:pPr>
            <a:endParaRPr lang="fr-FR" sz="2400" dirty="0" smtClean="0">
              <a:solidFill>
                <a:schemeClr val="tx1">
                  <a:lumMod val="50000"/>
                  <a:lumOff val="50000"/>
                </a:schemeClr>
              </a:solidFill>
            </a:endParaRPr>
          </a:p>
          <a:p>
            <a:pPr>
              <a:spcBef>
                <a:spcPts val="1600"/>
              </a:spcBef>
            </a:pPr>
            <a:r>
              <a:rPr lang="fr-FR" sz="3500" dirty="0" smtClean="0">
                <a:solidFill>
                  <a:srgbClr val="008F3F"/>
                </a:solidFill>
              </a:rPr>
              <a:t>Appui sur le vécu et l’expérience</a:t>
            </a:r>
          </a:p>
          <a:p>
            <a:pPr>
              <a:spcBef>
                <a:spcPts val="1600"/>
              </a:spcBef>
            </a:pPr>
            <a:endParaRPr lang="fr-FR" sz="3500" dirty="0">
              <a:solidFill>
                <a:srgbClr val="008F3F"/>
              </a:solidFill>
            </a:endParaRPr>
          </a:p>
          <a:p>
            <a:pPr>
              <a:spcBef>
                <a:spcPts val="1600"/>
              </a:spcBef>
            </a:pPr>
            <a:r>
              <a:rPr lang="fr-FR" sz="3500" dirty="0" smtClean="0">
                <a:solidFill>
                  <a:srgbClr val="008F3F"/>
                </a:solidFill>
              </a:rPr>
              <a:t>Des </a:t>
            </a:r>
            <a:r>
              <a:rPr lang="fr-FR" sz="3500" dirty="0">
                <a:solidFill>
                  <a:srgbClr val="008F3F"/>
                </a:solidFill>
              </a:rPr>
              <a:t>patients +/- associés à la définition des objectifs </a:t>
            </a:r>
            <a:r>
              <a:rPr lang="fr-FR" dirty="0">
                <a:solidFill>
                  <a:schemeClr val="accent5">
                    <a:lumMod val="50000"/>
                  </a:schemeClr>
                </a:solidFill>
              </a:rPr>
              <a:t>de leur prise en charge  </a:t>
            </a:r>
            <a:r>
              <a:rPr lang="fr-FR" sz="3000" dirty="0">
                <a:solidFill>
                  <a:schemeClr val="accent5">
                    <a:lumMod val="50000"/>
                  </a:schemeClr>
                </a:solidFill>
              </a:rPr>
              <a:t>: </a:t>
            </a:r>
            <a:r>
              <a:rPr lang="fr-FR" sz="3000" dirty="0">
                <a:solidFill>
                  <a:srgbClr val="008F3F"/>
                </a:solidFill>
              </a:rPr>
              <a:t>penser « pour »,  « avec », ou « à partir » du patient</a:t>
            </a:r>
          </a:p>
          <a:p>
            <a:pPr lvl="1">
              <a:spcBef>
                <a:spcPts val="1600"/>
              </a:spcBef>
            </a:pPr>
            <a:endParaRPr lang="fr-FR" dirty="0">
              <a:solidFill>
                <a:schemeClr val="accent5">
                  <a:lumMod val="50000"/>
                </a:schemeClr>
              </a:solidFill>
            </a:endParaRPr>
          </a:p>
          <a:p>
            <a:pPr>
              <a:spcBef>
                <a:spcPts val="1600"/>
              </a:spcBef>
            </a:pPr>
            <a:r>
              <a:rPr lang="fr-FR" sz="3500" dirty="0">
                <a:solidFill>
                  <a:srgbClr val="008F3F"/>
                </a:solidFill>
              </a:rPr>
              <a:t>Des pratiques plus ou moins directives ou coopératives</a:t>
            </a:r>
            <a:r>
              <a:rPr lang="fr-FR" dirty="0">
                <a:solidFill>
                  <a:srgbClr val="008F3F"/>
                </a:solidFill>
              </a:rPr>
              <a:t/>
            </a:r>
            <a:br>
              <a:rPr lang="fr-FR" dirty="0">
                <a:solidFill>
                  <a:srgbClr val="008F3F"/>
                </a:solidFill>
              </a:rPr>
            </a:br>
            <a:r>
              <a:rPr lang="fr-FR" sz="3000" dirty="0">
                <a:solidFill>
                  <a:schemeClr val="accent5">
                    <a:lumMod val="50000"/>
                  </a:schemeClr>
                </a:solidFill>
              </a:rPr>
              <a:t>selon la manière dont le médecin perçoit la situation du </a:t>
            </a:r>
            <a:r>
              <a:rPr lang="fr-FR" sz="3000" dirty="0" smtClean="0">
                <a:solidFill>
                  <a:schemeClr val="accent5">
                    <a:lumMod val="50000"/>
                  </a:schemeClr>
                </a:solidFill>
              </a:rPr>
              <a:t>patient, en termes de risque, souhait </a:t>
            </a:r>
            <a:r>
              <a:rPr lang="fr-FR" sz="3000" dirty="0">
                <a:solidFill>
                  <a:schemeClr val="accent5">
                    <a:lumMod val="50000"/>
                  </a:schemeClr>
                </a:solidFill>
              </a:rPr>
              <a:t>exprimé (ou non) du </a:t>
            </a:r>
            <a:r>
              <a:rPr lang="fr-FR" sz="3000" dirty="0" smtClean="0">
                <a:solidFill>
                  <a:schemeClr val="accent5">
                    <a:lumMod val="50000"/>
                  </a:schemeClr>
                </a:solidFill>
              </a:rPr>
              <a:t>patient, capacités cognitives, motivation </a:t>
            </a:r>
            <a:r>
              <a:rPr lang="fr-FR" sz="3000" dirty="0">
                <a:solidFill>
                  <a:schemeClr val="accent5">
                    <a:lumMod val="50000"/>
                  </a:schemeClr>
                </a:solidFill>
              </a:rPr>
              <a:t>à </a:t>
            </a:r>
            <a:r>
              <a:rPr lang="fr-FR" sz="3000" dirty="0" smtClean="0">
                <a:solidFill>
                  <a:schemeClr val="accent5">
                    <a:lumMod val="50000"/>
                  </a:schemeClr>
                </a:solidFill>
              </a:rPr>
              <a:t>changer, situation psychosociale</a:t>
            </a:r>
            <a:r>
              <a:rPr lang="fr-FR" sz="3500" dirty="0" smtClean="0">
                <a:solidFill>
                  <a:schemeClr val="accent5">
                    <a:lumMod val="50000"/>
                  </a:schemeClr>
                </a:solidFill>
              </a:rPr>
              <a:t/>
            </a:r>
            <a:br>
              <a:rPr lang="fr-FR" sz="3500" dirty="0" smtClean="0">
                <a:solidFill>
                  <a:schemeClr val="accent5">
                    <a:lumMod val="50000"/>
                  </a:schemeClr>
                </a:solidFill>
              </a:rPr>
            </a:br>
            <a:r>
              <a:rPr lang="fr-FR" sz="3500" dirty="0" smtClean="0">
                <a:solidFill>
                  <a:schemeClr val="accent5">
                    <a:lumMod val="50000"/>
                  </a:schemeClr>
                </a:solidFill>
              </a:rPr>
              <a:t>  </a:t>
            </a:r>
            <a:endParaRPr lang="fr-FR" sz="3000" dirty="0" smtClean="0">
              <a:solidFill>
                <a:schemeClr val="accent5">
                  <a:lumMod val="50000"/>
                </a:schemeClr>
              </a:solidFill>
            </a:endParaRPr>
          </a:p>
        </p:txBody>
      </p:sp>
      <p:sp>
        <p:nvSpPr>
          <p:cNvPr id="4" name="ZoneTexte 3"/>
          <p:cNvSpPr txBox="1"/>
          <p:nvPr/>
        </p:nvSpPr>
        <p:spPr>
          <a:xfrm>
            <a:off x="238356" y="230189"/>
            <a:ext cx="963725" cy="707886"/>
          </a:xfrm>
          <a:prstGeom prst="rect">
            <a:avLst/>
          </a:prstGeom>
          <a:noFill/>
        </p:spPr>
        <p:txBody>
          <a:bodyPr wrap="none" rtlCol="0">
            <a:spAutoFit/>
          </a:bodyPr>
          <a:lstStyle/>
          <a:p>
            <a:r>
              <a:rPr lang="fr-FR" sz="4000" dirty="0">
                <a:solidFill>
                  <a:srgbClr val="008F3F"/>
                </a:solidFill>
              </a:rPr>
              <a:t>1</a:t>
            </a:r>
            <a:r>
              <a:rPr lang="fr-FR" sz="4000" dirty="0" smtClean="0">
                <a:solidFill>
                  <a:srgbClr val="008F3F"/>
                </a:solidFill>
              </a:rPr>
              <a:t>.3</a:t>
            </a:r>
            <a:r>
              <a:rPr lang="fr-FR" sz="4000" dirty="0">
                <a:solidFill>
                  <a:srgbClr val="008F3F"/>
                </a:solidFill>
              </a:rPr>
              <a:t>.</a:t>
            </a:r>
            <a:endParaRPr lang="fr-FR" sz="4000" dirty="0">
              <a:solidFill>
                <a:srgbClr val="008F3F"/>
              </a:solidFill>
            </a:endParaRPr>
          </a:p>
        </p:txBody>
      </p:sp>
    </p:spTree>
    <p:extLst>
      <p:ext uri="{BB962C8B-B14F-4D97-AF65-F5344CB8AC3E}">
        <p14:creationId xmlns:p14="http://schemas.microsoft.com/office/powerpoint/2010/main" val="1811632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625" y="230189"/>
            <a:ext cx="10515600" cy="835025"/>
          </a:xfrm>
        </p:spPr>
        <p:txBody>
          <a:bodyPr>
            <a:normAutofit fontScale="90000"/>
          </a:bodyPr>
          <a:lstStyle/>
          <a:p>
            <a:pPr algn="ctr"/>
            <a:r>
              <a:rPr lang="fr-FR" dirty="0" smtClean="0">
                <a:solidFill>
                  <a:srgbClr val="008F3F"/>
                </a:solidFill>
              </a:rPr>
              <a:t>Des méthodes et stratégies éducatives contrastées, pragmatiques et </a:t>
            </a:r>
            <a:r>
              <a:rPr lang="fr-FR" dirty="0" smtClean="0">
                <a:solidFill>
                  <a:srgbClr val="008F3F"/>
                </a:solidFill>
              </a:rPr>
              <a:t>« </a:t>
            </a:r>
            <a:r>
              <a:rPr lang="fr-FR" dirty="0" smtClean="0">
                <a:solidFill>
                  <a:srgbClr val="008F3F"/>
                </a:solidFill>
              </a:rPr>
              <a:t>bricolées »</a:t>
            </a:r>
            <a:endParaRPr lang="fr-FR" dirty="0">
              <a:solidFill>
                <a:srgbClr val="008F3F"/>
              </a:solidFill>
            </a:endParaRPr>
          </a:p>
        </p:txBody>
      </p:sp>
      <p:sp>
        <p:nvSpPr>
          <p:cNvPr id="3" name="Espace réservé du contenu 2"/>
          <p:cNvSpPr>
            <a:spLocks noGrp="1"/>
          </p:cNvSpPr>
          <p:nvPr>
            <p:ph idx="1"/>
          </p:nvPr>
        </p:nvSpPr>
        <p:spPr>
          <a:xfrm>
            <a:off x="419100" y="1335086"/>
            <a:ext cx="11144250" cy="5294314"/>
          </a:xfrm>
        </p:spPr>
        <p:txBody>
          <a:bodyPr>
            <a:normAutofit fontScale="92500" lnSpcReduction="20000"/>
          </a:bodyPr>
          <a:lstStyle/>
          <a:p>
            <a:pPr>
              <a:spcBef>
                <a:spcPts val="1600"/>
              </a:spcBef>
            </a:pPr>
            <a:r>
              <a:rPr lang="fr-FR" sz="3000" dirty="0" smtClean="0">
                <a:solidFill>
                  <a:srgbClr val="002060"/>
                </a:solidFill>
              </a:rPr>
              <a:t>Des </a:t>
            </a:r>
            <a:r>
              <a:rPr lang="fr-FR" sz="3000" dirty="0" smtClean="0">
                <a:solidFill>
                  <a:srgbClr val="002060"/>
                </a:solidFill>
              </a:rPr>
              <a:t>pratiques tâtonnantes : « j’essaye</a:t>
            </a:r>
            <a:r>
              <a:rPr lang="is-IS" sz="3000" dirty="0" smtClean="0">
                <a:solidFill>
                  <a:srgbClr val="002060"/>
                </a:solidFill>
              </a:rPr>
              <a:t>…</a:t>
            </a:r>
            <a:r>
              <a:rPr lang="fr-FR" sz="3000" dirty="0" smtClean="0">
                <a:solidFill>
                  <a:srgbClr val="002060"/>
                </a:solidFill>
              </a:rPr>
              <a:t> </a:t>
            </a:r>
            <a:r>
              <a:rPr lang="fr-FR" sz="3000" dirty="0" smtClean="0">
                <a:solidFill>
                  <a:srgbClr val="002060"/>
                </a:solidFill>
              </a:rPr>
              <a:t>»</a:t>
            </a:r>
          </a:p>
          <a:p>
            <a:pPr>
              <a:spcBef>
                <a:spcPts val="1600"/>
              </a:spcBef>
            </a:pPr>
            <a:r>
              <a:rPr lang="fr-FR" sz="3000" dirty="0" smtClean="0">
                <a:solidFill>
                  <a:srgbClr val="002060"/>
                </a:solidFill>
              </a:rPr>
              <a:t>Qui varient selon la pathologie :</a:t>
            </a:r>
          </a:p>
          <a:p>
            <a:pPr lvl="1"/>
            <a:r>
              <a:rPr lang="fr-FR" sz="3000" dirty="0" smtClean="0">
                <a:solidFill>
                  <a:srgbClr val="002060"/>
                </a:solidFill>
              </a:rPr>
              <a:t> </a:t>
            </a:r>
            <a:r>
              <a:rPr lang="fr-FR" sz="2600" dirty="0">
                <a:solidFill>
                  <a:schemeClr val="tx2"/>
                </a:solidFill>
              </a:rPr>
              <a:t>AVK : éducation systématique et stratégies similaires</a:t>
            </a:r>
          </a:p>
          <a:p>
            <a:pPr lvl="1"/>
            <a:r>
              <a:rPr lang="fr-FR" sz="2600" dirty="0">
                <a:solidFill>
                  <a:schemeClr val="tx2"/>
                </a:solidFill>
              </a:rPr>
              <a:t>Diabète : éducation « opportuniste », stratégies </a:t>
            </a:r>
            <a:r>
              <a:rPr lang="fr-FR" sz="2600" dirty="0" smtClean="0">
                <a:solidFill>
                  <a:schemeClr val="tx2"/>
                </a:solidFill>
              </a:rPr>
              <a:t>variées</a:t>
            </a:r>
            <a:endParaRPr lang="fr-FR" sz="3000" dirty="0" smtClean="0">
              <a:solidFill>
                <a:srgbClr val="002060"/>
              </a:solidFill>
            </a:endParaRPr>
          </a:p>
          <a:p>
            <a:pPr>
              <a:spcBef>
                <a:spcPts val="1600"/>
              </a:spcBef>
            </a:pPr>
            <a:r>
              <a:rPr lang="fr-FR" sz="3000" dirty="0" smtClean="0">
                <a:solidFill>
                  <a:srgbClr val="002060"/>
                </a:solidFill>
              </a:rPr>
              <a:t>Des démarches </a:t>
            </a:r>
            <a:r>
              <a:rPr lang="fr-FR" sz="3000" dirty="0" smtClean="0">
                <a:solidFill>
                  <a:srgbClr val="002060"/>
                </a:solidFill>
              </a:rPr>
              <a:t>variées où la relation est centrale...</a:t>
            </a:r>
            <a:endParaRPr lang="fr-FR" sz="3000" dirty="0" smtClean="0">
              <a:solidFill>
                <a:srgbClr val="002060"/>
              </a:solidFill>
            </a:endParaRPr>
          </a:p>
          <a:p>
            <a:pPr lvl="1">
              <a:spcBef>
                <a:spcPts val="1600"/>
              </a:spcBef>
            </a:pPr>
            <a:r>
              <a:rPr lang="fr-FR" sz="2600" dirty="0" smtClean="0">
                <a:solidFill>
                  <a:schemeClr val="accent1">
                    <a:lumMod val="75000"/>
                  </a:schemeClr>
                </a:solidFill>
              </a:rPr>
              <a:t>Démarches de conduite d’entretien / de consultation</a:t>
            </a:r>
            <a:r>
              <a:rPr lang="fr-FR" sz="2600" dirty="0">
                <a:solidFill>
                  <a:schemeClr val="accent1">
                    <a:lumMod val="75000"/>
                  </a:schemeClr>
                </a:solidFill>
              </a:rPr>
              <a:t> </a:t>
            </a:r>
            <a:r>
              <a:rPr lang="fr-FR" sz="2600" dirty="0" smtClean="0">
                <a:solidFill>
                  <a:schemeClr val="accent1">
                    <a:lumMod val="75000"/>
                  </a:schemeClr>
                </a:solidFill>
              </a:rPr>
              <a:t>: « approche centrée patient », entretien motivationnel, définition conjointe d’objectifs, « diagnostic éducatif », jeux de rôle</a:t>
            </a:r>
            <a:r>
              <a:rPr lang="is-IS" sz="2600" dirty="0" smtClean="0">
                <a:solidFill>
                  <a:schemeClr val="accent1">
                    <a:lumMod val="75000"/>
                  </a:schemeClr>
                </a:solidFill>
              </a:rPr>
              <a:t>…</a:t>
            </a:r>
          </a:p>
          <a:p>
            <a:pPr lvl="1">
              <a:spcBef>
                <a:spcPts val="1600"/>
              </a:spcBef>
            </a:pPr>
            <a:r>
              <a:rPr lang="fr-FR" sz="2600" dirty="0" smtClean="0">
                <a:solidFill>
                  <a:schemeClr val="accent1">
                    <a:lumMod val="75000"/>
                  </a:schemeClr>
                </a:solidFill>
              </a:rPr>
              <a:t>I</a:t>
            </a:r>
            <a:r>
              <a:rPr lang="is-IS" sz="2600" dirty="0" smtClean="0">
                <a:solidFill>
                  <a:schemeClr val="accent1">
                    <a:lumMod val="75000"/>
                  </a:schemeClr>
                </a:solidFill>
              </a:rPr>
              <a:t>nformation / répétition</a:t>
            </a:r>
            <a:endParaRPr lang="is-IS" sz="2600" dirty="0">
              <a:solidFill>
                <a:schemeClr val="accent1">
                  <a:lumMod val="75000"/>
                </a:schemeClr>
              </a:solidFill>
            </a:endParaRPr>
          </a:p>
          <a:p>
            <a:pPr lvl="1">
              <a:spcBef>
                <a:spcPts val="1600"/>
              </a:spcBef>
            </a:pPr>
            <a:r>
              <a:rPr lang="fr-FR" sz="2600" dirty="0" err="1" smtClean="0">
                <a:solidFill>
                  <a:schemeClr val="accent1">
                    <a:lumMod val="75000"/>
                  </a:schemeClr>
                </a:solidFill>
              </a:rPr>
              <a:t>T</a:t>
            </a:r>
            <a:r>
              <a:rPr lang="is-IS" sz="2600" dirty="0" smtClean="0">
                <a:solidFill>
                  <a:schemeClr val="accent1">
                    <a:lumMod val="75000"/>
                  </a:schemeClr>
                </a:solidFill>
              </a:rPr>
              <a:t>ravail sur l’environnement et l’atmosphère de la consultation</a:t>
            </a:r>
          </a:p>
          <a:p>
            <a:pPr lvl="1">
              <a:spcBef>
                <a:spcPts val="1600"/>
              </a:spcBef>
            </a:pPr>
            <a:r>
              <a:rPr lang="fr-FR" sz="2600" dirty="0" err="1" smtClean="0">
                <a:solidFill>
                  <a:schemeClr val="accent1">
                    <a:lumMod val="75000"/>
                  </a:schemeClr>
                </a:solidFill>
              </a:rPr>
              <a:t>T</a:t>
            </a:r>
            <a:r>
              <a:rPr lang="is-IS" sz="2600" dirty="0" smtClean="0">
                <a:solidFill>
                  <a:schemeClr val="accent1">
                    <a:lumMod val="75000"/>
                  </a:schemeClr>
                </a:solidFill>
              </a:rPr>
              <a:t>ravail sur la confiance en soi / l’estime de soi</a:t>
            </a:r>
          </a:p>
          <a:p>
            <a:pPr marL="457200" lvl="1" indent="0">
              <a:spcBef>
                <a:spcPts val="1600"/>
              </a:spcBef>
              <a:buNone/>
            </a:pPr>
            <a:r>
              <a:rPr lang="is-IS" sz="2800" dirty="0" smtClean="0">
                <a:solidFill>
                  <a:srgbClr val="002060"/>
                </a:solidFill>
              </a:rPr>
              <a:t>              … </a:t>
            </a:r>
            <a:r>
              <a:rPr lang="fr-FR" sz="2800" dirty="0" smtClean="0">
                <a:solidFill>
                  <a:srgbClr val="002060"/>
                </a:solidFill>
              </a:rPr>
              <a:t>S’appuyant parfois sur des outils p</a:t>
            </a:r>
            <a:r>
              <a:rPr lang="is-IS" sz="2800" dirty="0" smtClean="0">
                <a:solidFill>
                  <a:srgbClr val="002060"/>
                </a:solidFill>
              </a:rPr>
              <a:t>our faciliter l’échange</a:t>
            </a:r>
            <a:endParaRPr lang="fr-FR" sz="2800" dirty="0" smtClean="0">
              <a:solidFill>
                <a:srgbClr val="002060"/>
              </a:solidFill>
            </a:endParaRPr>
          </a:p>
        </p:txBody>
      </p:sp>
      <p:sp>
        <p:nvSpPr>
          <p:cNvPr id="4" name="ZoneTexte 3"/>
          <p:cNvSpPr txBox="1"/>
          <p:nvPr/>
        </p:nvSpPr>
        <p:spPr>
          <a:xfrm>
            <a:off x="238356" y="230189"/>
            <a:ext cx="963725" cy="707886"/>
          </a:xfrm>
          <a:prstGeom prst="rect">
            <a:avLst/>
          </a:prstGeom>
          <a:noFill/>
        </p:spPr>
        <p:txBody>
          <a:bodyPr wrap="none" rtlCol="0">
            <a:spAutoFit/>
          </a:bodyPr>
          <a:lstStyle/>
          <a:p>
            <a:r>
              <a:rPr lang="fr-FR" sz="4000" dirty="0">
                <a:solidFill>
                  <a:srgbClr val="008F3F"/>
                </a:solidFill>
              </a:rPr>
              <a:t>1</a:t>
            </a:r>
            <a:r>
              <a:rPr lang="fr-FR" sz="4000" dirty="0" smtClean="0">
                <a:solidFill>
                  <a:srgbClr val="008F3F"/>
                </a:solidFill>
              </a:rPr>
              <a:t>.4.</a:t>
            </a:r>
            <a:endParaRPr lang="fr-FR" sz="4000" dirty="0">
              <a:solidFill>
                <a:srgbClr val="008F3F"/>
              </a:solidFill>
            </a:endParaRPr>
          </a:p>
        </p:txBody>
      </p:sp>
    </p:spTree>
    <p:extLst>
      <p:ext uri="{BB962C8B-B14F-4D97-AF65-F5344CB8AC3E}">
        <p14:creationId xmlns:p14="http://schemas.microsoft.com/office/powerpoint/2010/main" val="1937714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625" y="230189"/>
            <a:ext cx="10515600" cy="835025"/>
          </a:xfrm>
        </p:spPr>
        <p:txBody>
          <a:bodyPr>
            <a:normAutofit/>
          </a:bodyPr>
          <a:lstStyle/>
          <a:p>
            <a:pPr algn="ctr"/>
            <a:r>
              <a:rPr lang="fr-FR" dirty="0" smtClean="0">
                <a:solidFill>
                  <a:srgbClr val="008F3F"/>
                </a:solidFill>
              </a:rPr>
              <a:t>Place relative de la dimension éducative</a:t>
            </a:r>
            <a:endParaRPr lang="fr-FR" dirty="0">
              <a:solidFill>
                <a:srgbClr val="008F3F"/>
              </a:solidFill>
            </a:endParaRPr>
          </a:p>
        </p:txBody>
      </p:sp>
      <p:sp>
        <p:nvSpPr>
          <p:cNvPr id="3" name="Espace réservé du contenu 2"/>
          <p:cNvSpPr>
            <a:spLocks noGrp="1"/>
          </p:cNvSpPr>
          <p:nvPr>
            <p:ph idx="1"/>
          </p:nvPr>
        </p:nvSpPr>
        <p:spPr>
          <a:xfrm>
            <a:off x="571500" y="1335086"/>
            <a:ext cx="11106150" cy="5294314"/>
          </a:xfrm>
        </p:spPr>
        <p:txBody>
          <a:bodyPr>
            <a:normAutofit/>
          </a:bodyPr>
          <a:lstStyle/>
          <a:p>
            <a:pPr marL="0" indent="0" algn="ctr">
              <a:spcBef>
                <a:spcPts val="1600"/>
              </a:spcBef>
              <a:buNone/>
            </a:pPr>
            <a:r>
              <a:rPr lang="fr-FR" sz="3600" dirty="0" smtClean="0">
                <a:solidFill>
                  <a:srgbClr val="008F3F"/>
                </a:solidFill>
              </a:rPr>
              <a:t>Des </a:t>
            </a:r>
            <a:r>
              <a:rPr lang="fr-FR" sz="3600" dirty="0">
                <a:solidFill>
                  <a:srgbClr val="008F3F"/>
                </a:solidFill>
              </a:rPr>
              <a:t>pratiques </a:t>
            </a:r>
            <a:r>
              <a:rPr lang="fr-FR" sz="3600" dirty="0" smtClean="0">
                <a:solidFill>
                  <a:srgbClr val="008F3F"/>
                </a:solidFill>
              </a:rPr>
              <a:t>venant s’ajouter à une logique biomédicale :</a:t>
            </a:r>
          </a:p>
          <a:p>
            <a:pPr>
              <a:spcBef>
                <a:spcPts val="1600"/>
              </a:spcBef>
            </a:pPr>
            <a:endParaRPr lang="fr-FR" sz="3200" dirty="0" smtClean="0">
              <a:solidFill>
                <a:srgbClr val="008F3F"/>
              </a:solidFill>
            </a:endParaRPr>
          </a:p>
          <a:p>
            <a:pPr>
              <a:spcBef>
                <a:spcPts val="1600"/>
              </a:spcBef>
            </a:pPr>
            <a:r>
              <a:rPr lang="fr-FR" sz="3200" dirty="0">
                <a:solidFill>
                  <a:srgbClr val="002060"/>
                </a:solidFill>
              </a:rPr>
              <a:t>u</a:t>
            </a:r>
            <a:r>
              <a:rPr lang="fr-FR" sz="3200" dirty="0" smtClean="0">
                <a:solidFill>
                  <a:srgbClr val="002060"/>
                </a:solidFill>
              </a:rPr>
              <a:t>ne dimension parmi d’autres dans une consultation toujours multiple ou « complexe »</a:t>
            </a:r>
            <a:endParaRPr lang="fr-FR" sz="3200" dirty="0">
              <a:solidFill>
                <a:srgbClr val="002060"/>
              </a:solidFill>
            </a:endParaRPr>
          </a:p>
          <a:p>
            <a:pPr>
              <a:spcBef>
                <a:spcPts val="1600"/>
              </a:spcBef>
            </a:pPr>
            <a:r>
              <a:rPr lang="fr-FR" sz="3200" dirty="0" smtClean="0">
                <a:solidFill>
                  <a:srgbClr val="002060"/>
                </a:solidFill>
              </a:rPr>
              <a:t>la priorité de l’examen clinique, et plus largement de la clinique</a:t>
            </a:r>
          </a:p>
          <a:p>
            <a:pPr>
              <a:spcBef>
                <a:spcPts val="1600"/>
              </a:spcBef>
            </a:pPr>
            <a:r>
              <a:rPr lang="fr-FR" sz="3200" dirty="0">
                <a:solidFill>
                  <a:srgbClr val="002060"/>
                </a:solidFill>
              </a:rPr>
              <a:t>l</a:t>
            </a:r>
            <a:r>
              <a:rPr lang="fr-FR" sz="3200" dirty="0" smtClean="0">
                <a:solidFill>
                  <a:srgbClr val="002060"/>
                </a:solidFill>
              </a:rPr>
              <a:t>a priorité de l’urgence et de la mise en sécurité</a:t>
            </a:r>
          </a:p>
          <a:p>
            <a:pPr>
              <a:spcBef>
                <a:spcPts val="1600"/>
              </a:spcBef>
            </a:pPr>
            <a:r>
              <a:rPr lang="fr-FR" sz="3200" dirty="0" smtClean="0">
                <a:solidFill>
                  <a:srgbClr val="002060"/>
                </a:solidFill>
              </a:rPr>
              <a:t>une place variable pour l’approche éducative : généralement « périphérique </a:t>
            </a:r>
            <a:r>
              <a:rPr lang="fr-FR" sz="3200" dirty="0" smtClean="0">
                <a:solidFill>
                  <a:srgbClr val="002060"/>
                </a:solidFill>
              </a:rPr>
              <a:t>» </a:t>
            </a:r>
            <a:r>
              <a:rPr lang="fr-FR" sz="3200" dirty="0">
                <a:solidFill>
                  <a:srgbClr val="002060"/>
                </a:solidFill>
              </a:rPr>
              <a:t>/ parfois </a:t>
            </a:r>
            <a:r>
              <a:rPr lang="fr-FR" sz="3200" dirty="0" smtClean="0">
                <a:solidFill>
                  <a:srgbClr val="002060"/>
                </a:solidFill>
              </a:rPr>
              <a:t>« intégrée », sous-jacente à la plupart des échanges</a:t>
            </a:r>
            <a:endParaRPr lang="fr-FR" sz="3200" dirty="0">
              <a:solidFill>
                <a:schemeClr val="accent5">
                  <a:lumMod val="50000"/>
                </a:schemeClr>
              </a:solidFill>
            </a:endParaRPr>
          </a:p>
        </p:txBody>
      </p:sp>
      <p:sp>
        <p:nvSpPr>
          <p:cNvPr id="4" name="ZoneTexte 3"/>
          <p:cNvSpPr txBox="1"/>
          <p:nvPr/>
        </p:nvSpPr>
        <p:spPr>
          <a:xfrm>
            <a:off x="238356" y="230189"/>
            <a:ext cx="599844" cy="707886"/>
          </a:xfrm>
          <a:prstGeom prst="rect">
            <a:avLst/>
          </a:prstGeom>
          <a:noFill/>
        </p:spPr>
        <p:txBody>
          <a:bodyPr wrap="none" rtlCol="0">
            <a:spAutoFit/>
          </a:bodyPr>
          <a:lstStyle/>
          <a:p>
            <a:r>
              <a:rPr lang="fr-FR" sz="4000" dirty="0" smtClean="0">
                <a:solidFill>
                  <a:srgbClr val="008F3F"/>
                </a:solidFill>
              </a:rPr>
              <a:t>2)</a:t>
            </a:r>
            <a:endParaRPr lang="fr-FR" sz="4000" dirty="0">
              <a:solidFill>
                <a:srgbClr val="008F3F"/>
              </a:solidFill>
            </a:endParaRPr>
          </a:p>
        </p:txBody>
      </p:sp>
    </p:spTree>
    <p:extLst>
      <p:ext uri="{BB962C8B-B14F-4D97-AF65-F5344CB8AC3E}">
        <p14:creationId xmlns:p14="http://schemas.microsoft.com/office/powerpoint/2010/main" val="1842610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30189"/>
            <a:ext cx="11049000" cy="1325563"/>
          </a:xfrm>
        </p:spPr>
        <p:txBody>
          <a:bodyPr/>
          <a:lstStyle/>
          <a:p>
            <a:r>
              <a:rPr lang="fr-FR" dirty="0">
                <a:solidFill>
                  <a:srgbClr val="008F3F"/>
                </a:solidFill>
              </a:rPr>
              <a:t>Ce qui fait varier l’accès donné à une </a:t>
            </a:r>
            <a:r>
              <a:rPr lang="fr-FR" dirty="0" smtClean="0">
                <a:solidFill>
                  <a:srgbClr val="008F3F"/>
                </a:solidFill>
              </a:rPr>
              <a:t>éducation</a:t>
            </a:r>
            <a:br>
              <a:rPr lang="fr-FR" dirty="0" smtClean="0">
                <a:solidFill>
                  <a:srgbClr val="008F3F"/>
                </a:solidFill>
              </a:rPr>
            </a:br>
            <a:r>
              <a:rPr lang="fr-FR" dirty="0" smtClean="0">
                <a:solidFill>
                  <a:srgbClr val="008F3F"/>
                </a:solidFill>
              </a:rPr>
              <a:t>                                                  </a:t>
            </a:r>
            <a:r>
              <a:rPr lang="fr-FR" dirty="0">
                <a:solidFill>
                  <a:srgbClr val="008F3F"/>
                </a:solidFill>
              </a:rPr>
              <a:t>en consultation </a:t>
            </a:r>
            <a:endParaRPr lang="fr-FR" dirty="0"/>
          </a:p>
        </p:txBody>
      </p:sp>
      <p:sp>
        <p:nvSpPr>
          <p:cNvPr id="3" name="Espace réservé du contenu 2"/>
          <p:cNvSpPr>
            <a:spLocks noGrp="1"/>
          </p:cNvSpPr>
          <p:nvPr>
            <p:ph idx="1"/>
          </p:nvPr>
        </p:nvSpPr>
        <p:spPr>
          <a:xfrm>
            <a:off x="685800" y="1555752"/>
            <a:ext cx="10858500" cy="5035548"/>
          </a:xfrm>
        </p:spPr>
        <p:txBody>
          <a:bodyPr>
            <a:normAutofit lnSpcReduction="10000"/>
          </a:bodyPr>
          <a:lstStyle/>
          <a:p>
            <a:pPr marL="514350" indent="-514350">
              <a:buFont typeface="+mj-lt"/>
              <a:buAutoNum type="arabicPeriod"/>
            </a:pPr>
            <a:r>
              <a:rPr lang="fr-FR" dirty="0" smtClean="0">
                <a:solidFill>
                  <a:srgbClr val="008F3F"/>
                </a:solidFill>
              </a:rPr>
              <a:t>La trajectoire professionnelle et la formation, la réflexivité et l’aisance dans la relation éducative</a:t>
            </a:r>
          </a:p>
          <a:p>
            <a:pPr marL="514350" indent="-514350">
              <a:buFont typeface="+mj-lt"/>
              <a:buAutoNum type="arabicPeriod"/>
            </a:pPr>
            <a:r>
              <a:rPr lang="fr-FR" dirty="0" smtClean="0">
                <a:solidFill>
                  <a:srgbClr val="008F3F"/>
                </a:solidFill>
              </a:rPr>
              <a:t>Les conditions d’exercice des médecins :</a:t>
            </a:r>
          </a:p>
          <a:p>
            <a:pPr lvl="1"/>
            <a:r>
              <a:rPr lang="fr-FR" dirty="0" smtClean="0">
                <a:solidFill>
                  <a:schemeClr val="accent5">
                    <a:lumMod val="50000"/>
                  </a:schemeClr>
                </a:solidFill>
              </a:rPr>
              <a:t>Démographie professionnelle</a:t>
            </a:r>
          </a:p>
          <a:p>
            <a:pPr lvl="1"/>
            <a:r>
              <a:rPr lang="fr-FR" dirty="0" smtClean="0">
                <a:solidFill>
                  <a:schemeClr val="accent5">
                    <a:lumMod val="50000"/>
                  </a:schemeClr>
                </a:solidFill>
              </a:rPr>
              <a:t>Patientèle défavorisée</a:t>
            </a:r>
          </a:p>
          <a:p>
            <a:pPr lvl="1"/>
            <a:r>
              <a:rPr lang="fr-FR" dirty="0" smtClean="0">
                <a:solidFill>
                  <a:schemeClr val="accent5">
                    <a:lumMod val="50000"/>
                  </a:schemeClr>
                </a:solidFill>
              </a:rPr>
              <a:t>Exercice </a:t>
            </a:r>
            <a:r>
              <a:rPr lang="fr-FR" dirty="0" err="1" smtClean="0">
                <a:solidFill>
                  <a:schemeClr val="accent5">
                    <a:lumMod val="50000"/>
                  </a:schemeClr>
                </a:solidFill>
              </a:rPr>
              <a:t>pluriprofessionnel</a:t>
            </a:r>
            <a:endParaRPr lang="fr-FR" dirty="0" smtClean="0">
              <a:solidFill>
                <a:schemeClr val="accent5">
                  <a:lumMod val="50000"/>
                </a:schemeClr>
              </a:solidFill>
            </a:endParaRPr>
          </a:p>
          <a:p>
            <a:pPr marL="514350" indent="-514350">
              <a:buFont typeface="+mj-lt"/>
              <a:buAutoNum type="arabicPeriod"/>
            </a:pPr>
            <a:r>
              <a:rPr lang="fr-FR" dirty="0" smtClean="0">
                <a:solidFill>
                  <a:srgbClr val="008F3F"/>
                </a:solidFill>
              </a:rPr>
              <a:t>Le </a:t>
            </a:r>
            <a:r>
              <a:rPr lang="fr-FR" dirty="0">
                <a:solidFill>
                  <a:srgbClr val="008F3F"/>
                </a:solidFill>
              </a:rPr>
              <a:t>rôle que s’attribue le </a:t>
            </a:r>
            <a:r>
              <a:rPr lang="fr-FR" dirty="0" smtClean="0">
                <a:solidFill>
                  <a:srgbClr val="008F3F"/>
                </a:solidFill>
              </a:rPr>
              <a:t>médecin</a:t>
            </a:r>
          </a:p>
          <a:p>
            <a:pPr lvl="1"/>
            <a:r>
              <a:rPr lang="fr-FR" dirty="0" smtClean="0">
                <a:solidFill>
                  <a:schemeClr val="accent5">
                    <a:lumMod val="50000"/>
                  </a:schemeClr>
                </a:solidFill>
              </a:rPr>
              <a:t>Des pratiques éducatives pas toujours qualifiées d’ETP</a:t>
            </a:r>
          </a:p>
          <a:p>
            <a:pPr lvl="1"/>
            <a:r>
              <a:rPr lang="fr-FR" dirty="0" smtClean="0">
                <a:solidFill>
                  <a:schemeClr val="accent5">
                    <a:lumMod val="50000"/>
                  </a:schemeClr>
                </a:solidFill>
              </a:rPr>
              <a:t>Difficulté à se situer dans le discours promouvant l’ETP</a:t>
            </a:r>
          </a:p>
          <a:p>
            <a:pPr lvl="1"/>
            <a:r>
              <a:rPr lang="fr-FR" dirty="0" smtClean="0">
                <a:solidFill>
                  <a:schemeClr val="accent5">
                    <a:lumMod val="50000"/>
                  </a:schemeClr>
                </a:solidFill>
              </a:rPr>
              <a:t>Témoin de transformations des logiques de soin et du rôle social du médecin (partir du patient et travailler à plusieurs)</a:t>
            </a:r>
          </a:p>
          <a:p>
            <a:pPr marL="514350" indent="-514350">
              <a:buFont typeface="+mj-lt"/>
              <a:buAutoNum type="arabicPeriod"/>
            </a:pPr>
            <a:r>
              <a:rPr lang="fr-FR" dirty="0" smtClean="0">
                <a:solidFill>
                  <a:srgbClr val="008F3F"/>
                </a:solidFill>
              </a:rPr>
              <a:t>Les </a:t>
            </a:r>
            <a:r>
              <a:rPr lang="fr-FR" dirty="0" smtClean="0">
                <a:solidFill>
                  <a:srgbClr val="008F3F"/>
                </a:solidFill>
              </a:rPr>
              <a:t>caractéristiques sociales des patients </a:t>
            </a:r>
            <a:r>
              <a:rPr lang="fr-FR" dirty="0" smtClean="0">
                <a:solidFill>
                  <a:srgbClr val="008F3F"/>
                </a:solidFill>
              </a:rPr>
              <a:t>perçues par les médecins</a:t>
            </a:r>
            <a:endParaRPr lang="fr-FR" dirty="0" smtClean="0">
              <a:solidFill>
                <a:srgbClr val="008F3F"/>
              </a:solidFill>
            </a:endParaRPr>
          </a:p>
        </p:txBody>
      </p:sp>
      <p:sp>
        <p:nvSpPr>
          <p:cNvPr id="4" name="ZoneTexte 3"/>
          <p:cNvSpPr txBox="1"/>
          <p:nvPr/>
        </p:nvSpPr>
        <p:spPr>
          <a:xfrm>
            <a:off x="238356" y="230189"/>
            <a:ext cx="599844" cy="707886"/>
          </a:xfrm>
          <a:prstGeom prst="rect">
            <a:avLst/>
          </a:prstGeom>
          <a:noFill/>
        </p:spPr>
        <p:txBody>
          <a:bodyPr wrap="none" rtlCol="0">
            <a:spAutoFit/>
          </a:bodyPr>
          <a:lstStyle/>
          <a:p>
            <a:r>
              <a:rPr lang="fr-FR" sz="4000" dirty="0">
                <a:solidFill>
                  <a:srgbClr val="008F3F"/>
                </a:solidFill>
              </a:rPr>
              <a:t>2</a:t>
            </a:r>
            <a:r>
              <a:rPr lang="fr-FR" sz="4000" dirty="0" smtClean="0">
                <a:solidFill>
                  <a:srgbClr val="008F3F"/>
                </a:solidFill>
              </a:rPr>
              <a:t>)</a:t>
            </a:r>
            <a:endParaRPr lang="fr-FR" sz="4000" dirty="0">
              <a:solidFill>
                <a:srgbClr val="008F3F"/>
              </a:solidFill>
            </a:endParaRPr>
          </a:p>
        </p:txBody>
      </p:sp>
    </p:spTree>
    <p:extLst>
      <p:ext uri="{BB962C8B-B14F-4D97-AF65-F5344CB8AC3E}">
        <p14:creationId xmlns:p14="http://schemas.microsoft.com/office/powerpoint/2010/main" val="1054957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625" y="230189"/>
            <a:ext cx="10515600" cy="835025"/>
          </a:xfrm>
        </p:spPr>
        <p:txBody>
          <a:bodyPr>
            <a:normAutofit/>
          </a:bodyPr>
          <a:lstStyle/>
          <a:p>
            <a:pPr algn="ctr"/>
            <a:r>
              <a:rPr lang="fr-FR" dirty="0" smtClean="0">
                <a:solidFill>
                  <a:srgbClr val="008F3F"/>
                </a:solidFill>
              </a:rPr>
              <a:t>Ressentis des médecins</a:t>
            </a:r>
            <a:endParaRPr lang="fr-FR" sz="3600" dirty="0">
              <a:solidFill>
                <a:srgbClr val="008F3F"/>
              </a:solidFill>
            </a:endParaRPr>
          </a:p>
        </p:txBody>
      </p:sp>
      <p:sp>
        <p:nvSpPr>
          <p:cNvPr id="3" name="Espace réservé du contenu 2"/>
          <p:cNvSpPr>
            <a:spLocks noGrp="1"/>
          </p:cNvSpPr>
          <p:nvPr>
            <p:ph idx="1"/>
          </p:nvPr>
        </p:nvSpPr>
        <p:spPr>
          <a:xfrm>
            <a:off x="571500" y="1335086"/>
            <a:ext cx="10991850" cy="5522914"/>
          </a:xfrm>
        </p:spPr>
        <p:txBody>
          <a:bodyPr>
            <a:normAutofit/>
          </a:bodyPr>
          <a:lstStyle/>
          <a:p>
            <a:endParaRPr lang="fr-FR" sz="600" dirty="0" smtClean="0">
              <a:solidFill>
                <a:srgbClr val="008F3F"/>
              </a:solidFill>
            </a:endParaRPr>
          </a:p>
          <a:p>
            <a:r>
              <a:rPr lang="fr-FR" sz="3000" dirty="0" smtClean="0">
                <a:solidFill>
                  <a:srgbClr val="008F3F"/>
                </a:solidFill>
              </a:rPr>
              <a:t>Des </a:t>
            </a:r>
            <a:r>
              <a:rPr lang="fr-FR" sz="3000" dirty="0">
                <a:solidFill>
                  <a:srgbClr val="008F3F"/>
                </a:solidFill>
              </a:rPr>
              <a:t>médecins </a:t>
            </a:r>
            <a:r>
              <a:rPr lang="fr-FR" sz="3000" dirty="0" smtClean="0">
                <a:solidFill>
                  <a:srgbClr val="008F3F"/>
                </a:solidFill>
              </a:rPr>
              <a:t>qui se disent +/- à </a:t>
            </a:r>
            <a:r>
              <a:rPr lang="fr-FR" sz="3000" dirty="0">
                <a:solidFill>
                  <a:srgbClr val="008F3F"/>
                </a:solidFill>
              </a:rPr>
              <a:t>l’aise </a:t>
            </a:r>
            <a:r>
              <a:rPr lang="fr-FR" sz="3000" dirty="0">
                <a:solidFill>
                  <a:schemeClr val="accent5">
                    <a:lumMod val="50000"/>
                  </a:schemeClr>
                </a:solidFill>
              </a:rPr>
              <a:t>dans ces pratiques</a:t>
            </a:r>
            <a:r>
              <a:rPr lang="fr-FR" sz="3000" dirty="0" smtClean="0">
                <a:solidFill>
                  <a:schemeClr val="accent5">
                    <a:lumMod val="50000"/>
                  </a:schemeClr>
                </a:solidFill>
              </a:rPr>
              <a:t>,</a:t>
            </a:r>
            <a:br>
              <a:rPr lang="fr-FR" sz="3000" dirty="0" smtClean="0">
                <a:solidFill>
                  <a:schemeClr val="accent5">
                    <a:lumMod val="50000"/>
                  </a:schemeClr>
                </a:solidFill>
              </a:rPr>
            </a:br>
            <a:r>
              <a:rPr lang="fr-FR" dirty="0" smtClean="0">
                <a:solidFill>
                  <a:schemeClr val="accent5">
                    <a:lumMod val="50000"/>
                  </a:schemeClr>
                </a:solidFill>
              </a:rPr>
              <a:t> avec un sentiment </a:t>
            </a:r>
            <a:r>
              <a:rPr lang="fr-FR" dirty="0">
                <a:solidFill>
                  <a:schemeClr val="accent5">
                    <a:lumMod val="50000"/>
                  </a:schemeClr>
                </a:solidFill>
              </a:rPr>
              <a:t>d’efficacité </a:t>
            </a:r>
            <a:r>
              <a:rPr lang="fr-FR" dirty="0" smtClean="0">
                <a:solidFill>
                  <a:schemeClr val="accent5">
                    <a:lumMod val="50000"/>
                  </a:schemeClr>
                </a:solidFill>
              </a:rPr>
              <a:t>variable</a:t>
            </a:r>
            <a:br>
              <a:rPr lang="fr-FR" dirty="0" smtClean="0">
                <a:solidFill>
                  <a:schemeClr val="accent5">
                    <a:lumMod val="50000"/>
                  </a:schemeClr>
                </a:solidFill>
              </a:rPr>
            </a:br>
            <a:r>
              <a:rPr lang="fr-FR" dirty="0" smtClean="0">
                <a:solidFill>
                  <a:schemeClr val="accent5">
                    <a:lumMod val="50000"/>
                  </a:schemeClr>
                </a:solidFill>
              </a:rPr>
              <a:t> et se sentant </a:t>
            </a:r>
            <a:r>
              <a:rPr lang="fr-FR" dirty="0" smtClean="0">
                <a:solidFill>
                  <a:srgbClr val="008F3F"/>
                </a:solidFill>
              </a:rPr>
              <a:t>démunis </a:t>
            </a:r>
            <a:r>
              <a:rPr lang="fr-FR" dirty="0">
                <a:solidFill>
                  <a:srgbClr val="008F3F"/>
                </a:solidFill>
              </a:rPr>
              <a:t>pour </a:t>
            </a:r>
            <a:r>
              <a:rPr lang="fr-FR" dirty="0" err="1">
                <a:solidFill>
                  <a:srgbClr val="008F3F"/>
                </a:solidFill>
              </a:rPr>
              <a:t>appré</a:t>
            </a:r>
            <a:r>
              <a:rPr lang="it-IT" dirty="0" err="1">
                <a:solidFill>
                  <a:srgbClr val="008F3F"/>
                </a:solidFill>
              </a:rPr>
              <a:t>cier</a:t>
            </a:r>
            <a:r>
              <a:rPr lang="it-IT" dirty="0">
                <a:solidFill>
                  <a:srgbClr val="008F3F"/>
                </a:solidFill>
              </a:rPr>
              <a:t> la </a:t>
            </a:r>
            <a:r>
              <a:rPr lang="it-IT" dirty="0" err="1">
                <a:solidFill>
                  <a:srgbClr val="008F3F"/>
                </a:solidFill>
              </a:rPr>
              <a:t>qualit</a:t>
            </a:r>
            <a:r>
              <a:rPr lang="fr-FR" dirty="0" err="1">
                <a:solidFill>
                  <a:srgbClr val="008F3F"/>
                </a:solidFill>
              </a:rPr>
              <a:t>é</a:t>
            </a:r>
            <a:r>
              <a:rPr lang="fr-FR" dirty="0">
                <a:solidFill>
                  <a:srgbClr val="008F3F"/>
                </a:solidFill>
              </a:rPr>
              <a:t> de leur dé</a:t>
            </a:r>
            <a:r>
              <a:rPr lang="de-DE" dirty="0" smtClean="0">
                <a:solidFill>
                  <a:srgbClr val="008F3F"/>
                </a:solidFill>
              </a:rPr>
              <a:t>marche</a:t>
            </a:r>
            <a:endParaRPr lang="fr-FR" dirty="0">
              <a:solidFill>
                <a:schemeClr val="accent5">
                  <a:lumMod val="50000"/>
                </a:schemeClr>
              </a:solidFill>
            </a:endParaRPr>
          </a:p>
          <a:p>
            <a:endParaRPr lang="fr-FR" sz="500" dirty="0" smtClean="0">
              <a:solidFill>
                <a:srgbClr val="008F3F"/>
              </a:solidFill>
            </a:endParaRPr>
          </a:p>
          <a:p>
            <a:r>
              <a:rPr lang="fr-FR" sz="3000" dirty="0">
                <a:solidFill>
                  <a:srgbClr val="008F3F"/>
                </a:solidFill>
              </a:rPr>
              <a:t>Des tensions dans le travail éducatif</a:t>
            </a:r>
            <a:r>
              <a:rPr lang="fr-FR" sz="3000" dirty="0">
                <a:solidFill>
                  <a:schemeClr val="tx2"/>
                </a:solidFill>
              </a:rPr>
              <a:t>, entre :</a:t>
            </a:r>
            <a:endParaRPr lang="fr-FR" sz="3000" dirty="0">
              <a:solidFill>
                <a:srgbClr val="008F3F"/>
              </a:solidFill>
            </a:endParaRPr>
          </a:p>
          <a:p>
            <a:pPr lvl="1"/>
            <a:r>
              <a:rPr lang="fr-FR" sz="2800" dirty="0">
                <a:solidFill>
                  <a:schemeClr val="tx2"/>
                </a:solidFill>
              </a:rPr>
              <a:t>biomédecine / maladie vécue</a:t>
            </a:r>
          </a:p>
          <a:p>
            <a:pPr lvl="1"/>
            <a:r>
              <a:rPr lang="fr-FR" sz="2800" dirty="0">
                <a:solidFill>
                  <a:schemeClr val="tx2"/>
                </a:solidFill>
              </a:rPr>
              <a:t>différentes conceptions de l’autonomie</a:t>
            </a:r>
          </a:p>
          <a:p>
            <a:pPr lvl="1"/>
            <a:r>
              <a:rPr lang="fr-FR" sz="2800" dirty="0">
                <a:solidFill>
                  <a:schemeClr val="tx2"/>
                </a:solidFill>
              </a:rPr>
              <a:t>« se battre » / être « complice »</a:t>
            </a:r>
          </a:p>
          <a:p>
            <a:pPr lvl="1"/>
            <a:r>
              <a:rPr lang="fr-FR" sz="2800" dirty="0">
                <a:solidFill>
                  <a:schemeClr val="tx2"/>
                </a:solidFill>
              </a:rPr>
              <a:t>respect de la vie privée / intrusion </a:t>
            </a:r>
          </a:p>
          <a:p>
            <a:pPr lvl="1"/>
            <a:r>
              <a:rPr lang="fr-FR" sz="2800" dirty="0">
                <a:solidFill>
                  <a:schemeClr val="tx2"/>
                </a:solidFill>
              </a:rPr>
              <a:t>convaincre / aider à s’interroger</a:t>
            </a:r>
          </a:p>
          <a:p>
            <a:r>
              <a:rPr lang="fr-FR" sz="3000" dirty="0" smtClean="0">
                <a:solidFill>
                  <a:srgbClr val="008F3F"/>
                </a:solidFill>
              </a:rPr>
              <a:t>L’ETP : un moyen de transformer et de ré-enchanter leurs pratiques</a:t>
            </a:r>
            <a:endParaRPr lang="fr-FR" sz="3000" dirty="0" smtClean="0">
              <a:solidFill>
                <a:schemeClr val="accent3"/>
              </a:solidFill>
            </a:endParaRPr>
          </a:p>
        </p:txBody>
      </p:sp>
      <p:sp>
        <p:nvSpPr>
          <p:cNvPr id="4" name="ZoneTexte 3"/>
          <p:cNvSpPr txBox="1"/>
          <p:nvPr/>
        </p:nvSpPr>
        <p:spPr>
          <a:xfrm>
            <a:off x="238356" y="230189"/>
            <a:ext cx="599844" cy="707886"/>
          </a:xfrm>
          <a:prstGeom prst="rect">
            <a:avLst/>
          </a:prstGeom>
          <a:noFill/>
        </p:spPr>
        <p:txBody>
          <a:bodyPr wrap="none" rtlCol="0">
            <a:spAutoFit/>
          </a:bodyPr>
          <a:lstStyle/>
          <a:p>
            <a:r>
              <a:rPr lang="fr-FR" sz="4000" dirty="0">
                <a:solidFill>
                  <a:srgbClr val="008F3F"/>
                </a:solidFill>
              </a:rPr>
              <a:t>3</a:t>
            </a:r>
            <a:r>
              <a:rPr lang="fr-FR" sz="4000" dirty="0" smtClean="0">
                <a:solidFill>
                  <a:srgbClr val="008F3F"/>
                </a:solidFill>
              </a:rPr>
              <a:t>)</a:t>
            </a:r>
            <a:endParaRPr lang="fr-FR" sz="4000" dirty="0">
              <a:solidFill>
                <a:srgbClr val="008F3F"/>
              </a:solidFill>
            </a:endParaRPr>
          </a:p>
        </p:txBody>
      </p:sp>
    </p:spTree>
    <p:extLst>
      <p:ext uri="{BB962C8B-B14F-4D97-AF65-F5344CB8AC3E}">
        <p14:creationId xmlns:p14="http://schemas.microsoft.com/office/powerpoint/2010/main" val="578381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27025"/>
            <a:ext cx="10953750" cy="1325563"/>
          </a:xfrm>
        </p:spPr>
        <p:txBody>
          <a:bodyPr>
            <a:noAutofit/>
          </a:bodyPr>
          <a:lstStyle/>
          <a:p>
            <a:r>
              <a:rPr lang="fr-FR" sz="3600" dirty="0">
                <a:solidFill>
                  <a:srgbClr val="008F3F"/>
                </a:solidFill>
              </a:rPr>
              <a:t>Pour </a:t>
            </a:r>
            <a:r>
              <a:rPr lang="fr-FR" sz="3600" dirty="0" smtClean="0">
                <a:solidFill>
                  <a:srgbClr val="008F3F"/>
                </a:solidFill>
              </a:rPr>
              <a:t>certains médecins, </a:t>
            </a:r>
            <a:r>
              <a:rPr lang="fr-FR" sz="3600" dirty="0">
                <a:solidFill>
                  <a:srgbClr val="008F3F"/>
                </a:solidFill>
              </a:rPr>
              <a:t>l’ETP = soutien à </a:t>
            </a:r>
            <a:r>
              <a:rPr lang="fr-FR" sz="3600" dirty="0" smtClean="0">
                <a:solidFill>
                  <a:srgbClr val="008F3F"/>
                </a:solidFill>
              </a:rPr>
              <a:t>leur créativité pour faire face au défi du soin aux personnes atteintes</a:t>
            </a:r>
            <a:br>
              <a:rPr lang="fr-FR" sz="3600" dirty="0" smtClean="0">
                <a:solidFill>
                  <a:srgbClr val="008F3F"/>
                </a:solidFill>
              </a:rPr>
            </a:br>
            <a:r>
              <a:rPr lang="fr-FR" sz="3600" dirty="0" smtClean="0">
                <a:solidFill>
                  <a:srgbClr val="008F3F"/>
                </a:solidFill>
              </a:rPr>
              <a:t>de maladies chroniques</a:t>
            </a:r>
            <a:endParaRPr lang="fr-FR" sz="3600" dirty="0"/>
          </a:p>
        </p:txBody>
      </p:sp>
      <p:sp>
        <p:nvSpPr>
          <p:cNvPr id="3" name="Espace réservé du contenu 2"/>
          <p:cNvSpPr>
            <a:spLocks noGrp="1"/>
          </p:cNvSpPr>
          <p:nvPr>
            <p:ph idx="1"/>
          </p:nvPr>
        </p:nvSpPr>
        <p:spPr>
          <a:xfrm>
            <a:off x="838200" y="2209799"/>
            <a:ext cx="10515600" cy="3967163"/>
          </a:xfrm>
        </p:spPr>
        <p:txBody>
          <a:bodyPr/>
          <a:lstStyle/>
          <a:p>
            <a:r>
              <a:rPr lang="fr-FR" dirty="0" smtClean="0">
                <a:solidFill>
                  <a:srgbClr val="008F3F"/>
                </a:solidFill>
              </a:rPr>
              <a:t>Un moyen de transformer leurs pratiques</a:t>
            </a:r>
            <a:r>
              <a:rPr lang="fr-FR" dirty="0" smtClean="0">
                <a:solidFill>
                  <a:schemeClr val="accent5">
                    <a:lumMod val="50000"/>
                  </a:schemeClr>
                </a:solidFill>
              </a:rPr>
              <a:t>,</a:t>
            </a:r>
            <a:br>
              <a:rPr lang="fr-FR" dirty="0" smtClean="0">
                <a:solidFill>
                  <a:schemeClr val="accent5">
                    <a:lumMod val="50000"/>
                  </a:schemeClr>
                </a:solidFill>
              </a:rPr>
            </a:br>
            <a:r>
              <a:rPr lang="fr-FR" dirty="0" smtClean="0">
                <a:solidFill>
                  <a:schemeClr val="accent5">
                    <a:lumMod val="50000"/>
                  </a:schemeClr>
                </a:solidFill>
              </a:rPr>
              <a:t> pour mieux répondre aux  besoins des patients,</a:t>
            </a:r>
            <a:br>
              <a:rPr lang="fr-FR" dirty="0" smtClean="0">
                <a:solidFill>
                  <a:schemeClr val="accent5">
                    <a:lumMod val="50000"/>
                  </a:schemeClr>
                </a:solidFill>
              </a:rPr>
            </a:br>
            <a:r>
              <a:rPr lang="fr-FR" dirty="0" smtClean="0">
                <a:solidFill>
                  <a:schemeClr val="accent5">
                    <a:lumMod val="50000"/>
                  </a:schemeClr>
                </a:solidFill>
              </a:rPr>
              <a:t>   notamment les plus défavorisés socialement</a:t>
            </a:r>
          </a:p>
          <a:p>
            <a:endParaRPr lang="fr-FR" dirty="0"/>
          </a:p>
          <a:p>
            <a:r>
              <a:rPr lang="fr-FR" dirty="0" smtClean="0">
                <a:solidFill>
                  <a:srgbClr val="008F3F"/>
                </a:solidFill>
              </a:rPr>
              <a:t>Un moyen de ré-enchanter leurs pratiques, </a:t>
            </a:r>
            <a:br>
              <a:rPr lang="fr-FR" dirty="0" smtClean="0">
                <a:solidFill>
                  <a:srgbClr val="008F3F"/>
                </a:solidFill>
              </a:rPr>
            </a:br>
            <a:r>
              <a:rPr lang="fr-FR" dirty="0" smtClean="0">
                <a:solidFill>
                  <a:schemeClr val="accent5">
                    <a:lumMod val="50000"/>
                  </a:schemeClr>
                </a:solidFill>
              </a:rPr>
              <a:t>dans des conditions d’exercice parfois difficiles :</a:t>
            </a:r>
          </a:p>
          <a:p>
            <a:pPr lvl="1"/>
            <a:r>
              <a:rPr lang="fr-FR" dirty="0" smtClean="0">
                <a:solidFill>
                  <a:schemeClr val="accent5">
                    <a:lumMod val="50000"/>
                  </a:schemeClr>
                </a:solidFill>
              </a:rPr>
              <a:t>du fait de la complexité des situations et des besoins des patients</a:t>
            </a:r>
          </a:p>
          <a:p>
            <a:pPr lvl="1"/>
            <a:r>
              <a:rPr lang="fr-FR" dirty="0">
                <a:solidFill>
                  <a:schemeClr val="accent5">
                    <a:lumMod val="50000"/>
                  </a:schemeClr>
                </a:solidFill>
              </a:rPr>
              <a:t>d</a:t>
            </a:r>
            <a:r>
              <a:rPr lang="fr-FR" dirty="0" smtClean="0">
                <a:solidFill>
                  <a:schemeClr val="accent5">
                    <a:lumMod val="50000"/>
                  </a:schemeClr>
                </a:solidFill>
              </a:rPr>
              <a:t>u fait de l’affaiblissement des offres sanitaires et sociales et de leur articulation</a:t>
            </a:r>
            <a:endParaRPr lang="fr-FR" dirty="0">
              <a:solidFill>
                <a:schemeClr val="accent5">
                  <a:lumMod val="50000"/>
                </a:schemeClr>
              </a:solidFill>
            </a:endParaRPr>
          </a:p>
        </p:txBody>
      </p:sp>
    </p:spTree>
    <p:extLst>
      <p:ext uri="{BB962C8B-B14F-4D97-AF65-F5344CB8AC3E}">
        <p14:creationId xmlns:p14="http://schemas.microsoft.com/office/powerpoint/2010/main" val="1180045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13461"/>
            <a:ext cx="11353800" cy="1325563"/>
          </a:xfrm>
        </p:spPr>
        <p:txBody>
          <a:bodyPr>
            <a:noAutofit/>
          </a:bodyPr>
          <a:lstStyle/>
          <a:p>
            <a:r>
              <a:rPr lang="fr-FR" sz="3200" b="1" dirty="0">
                <a:solidFill>
                  <a:srgbClr val="008F3F"/>
                </a:solidFill>
              </a:rPr>
              <a:t>U</a:t>
            </a:r>
            <a:r>
              <a:rPr lang="fr-FR" sz="3200" b="1" dirty="0" smtClean="0">
                <a:solidFill>
                  <a:srgbClr val="008F3F"/>
                </a:solidFill>
              </a:rPr>
              <a:t>ne </a:t>
            </a:r>
            <a:r>
              <a:rPr lang="fr-FR" sz="3200" b="1" dirty="0">
                <a:solidFill>
                  <a:srgbClr val="008F3F"/>
                </a:solidFill>
              </a:rPr>
              <a:t>part importante des </a:t>
            </a:r>
            <a:r>
              <a:rPr lang="fr-FR" sz="3200" b="1" dirty="0" smtClean="0">
                <a:solidFill>
                  <a:srgbClr val="008F3F"/>
                </a:solidFill>
              </a:rPr>
              <a:t>médecins </a:t>
            </a:r>
            <a:r>
              <a:rPr lang="fr-FR" sz="3200" b="1" dirty="0">
                <a:solidFill>
                  <a:srgbClr val="008F3F"/>
                </a:solidFill>
              </a:rPr>
              <a:t>estime pouvoir contribuer à </a:t>
            </a:r>
            <a:r>
              <a:rPr lang="fr-FR" sz="3200" b="1" dirty="0" smtClean="0">
                <a:solidFill>
                  <a:srgbClr val="008F3F"/>
                </a:solidFill>
              </a:rPr>
              <a:t/>
            </a:r>
            <a:br>
              <a:rPr lang="fr-FR" sz="3200" b="1" dirty="0" smtClean="0">
                <a:solidFill>
                  <a:srgbClr val="008F3F"/>
                </a:solidFill>
              </a:rPr>
            </a:br>
            <a:r>
              <a:rPr lang="fr-FR" sz="3200" b="1" dirty="0" err="1" smtClean="0">
                <a:solidFill>
                  <a:srgbClr val="008F3F"/>
                </a:solidFill>
              </a:rPr>
              <a:t>améliorer</a:t>
            </a:r>
            <a:r>
              <a:rPr lang="fr-FR" sz="3200" b="1" dirty="0" smtClean="0">
                <a:solidFill>
                  <a:srgbClr val="008F3F"/>
                </a:solidFill>
              </a:rPr>
              <a:t> leurs pratiques  </a:t>
            </a:r>
            <a:r>
              <a:rPr lang="fr-FR" sz="3200" b="1" u="sng" dirty="0" smtClean="0">
                <a:solidFill>
                  <a:srgbClr val="008F3F"/>
                </a:solidFill>
              </a:rPr>
              <a:t>et</a:t>
            </a:r>
            <a:r>
              <a:rPr lang="fr-FR" sz="3200" b="1" dirty="0" smtClean="0">
                <a:solidFill>
                  <a:srgbClr val="008F3F"/>
                </a:solidFill>
              </a:rPr>
              <a:t> l’</a:t>
            </a:r>
            <a:r>
              <a:rPr lang="fr-FR" sz="3200" b="1" dirty="0" err="1" smtClean="0">
                <a:solidFill>
                  <a:srgbClr val="008F3F"/>
                </a:solidFill>
              </a:rPr>
              <a:t>équite</a:t>
            </a:r>
            <a:r>
              <a:rPr lang="fr-FR" sz="3200" b="1" dirty="0" smtClean="0">
                <a:solidFill>
                  <a:srgbClr val="008F3F"/>
                </a:solidFill>
              </a:rPr>
              <a:t>́ d’accès à une éducation</a:t>
            </a:r>
            <a:r>
              <a:rPr lang="is-IS" sz="3200" b="1" dirty="0" smtClean="0">
                <a:solidFill>
                  <a:srgbClr val="008F3F"/>
                </a:solidFill>
              </a:rPr>
              <a:t>…</a:t>
            </a:r>
            <a:br>
              <a:rPr lang="is-IS" sz="3200" b="1" dirty="0" smtClean="0">
                <a:solidFill>
                  <a:srgbClr val="008F3F"/>
                </a:solidFill>
              </a:rPr>
            </a:br>
            <a:r>
              <a:rPr lang="is-IS" sz="3200" b="1" dirty="0" smtClean="0">
                <a:solidFill>
                  <a:schemeClr val="accent5">
                    <a:lumMod val="50000"/>
                  </a:schemeClr>
                </a:solidFill>
              </a:rPr>
              <a:t>... </a:t>
            </a:r>
            <a:r>
              <a:rPr lang="is-IS" sz="3200" b="1" dirty="0" smtClean="0">
                <a:solidFill>
                  <a:schemeClr val="accent5">
                    <a:lumMod val="50000"/>
                  </a:schemeClr>
                </a:solidFill>
              </a:rPr>
              <a:t>en s’appuyant sur des dynamiques prof</a:t>
            </a:r>
            <a:r>
              <a:rPr lang="is-IS" sz="3200" b="1" baseline="30000" dirty="0" smtClean="0">
                <a:solidFill>
                  <a:schemeClr val="accent5">
                    <a:lumMod val="50000"/>
                  </a:schemeClr>
                </a:solidFill>
              </a:rPr>
              <a:t>elles</a:t>
            </a:r>
            <a:r>
              <a:rPr lang="is-IS" sz="3200" b="1" dirty="0" smtClean="0">
                <a:solidFill>
                  <a:schemeClr val="accent5">
                    <a:lumMod val="50000"/>
                  </a:schemeClr>
                </a:solidFill>
              </a:rPr>
              <a:t> et institutionnelles parfois déjà existantes localement, ou qu’ils contribuent à créer </a:t>
            </a:r>
            <a:endParaRPr lang="fr-FR" sz="3200" b="1" dirty="0">
              <a:solidFill>
                <a:schemeClr val="accent5">
                  <a:lumMod val="50000"/>
                </a:schemeClr>
              </a:solidFill>
            </a:endParaRPr>
          </a:p>
        </p:txBody>
      </p:sp>
      <p:sp>
        <p:nvSpPr>
          <p:cNvPr id="3" name="Espace réservé du contenu 2"/>
          <p:cNvSpPr>
            <a:spLocks noGrp="1"/>
          </p:cNvSpPr>
          <p:nvPr>
            <p:ph idx="1"/>
          </p:nvPr>
        </p:nvSpPr>
        <p:spPr>
          <a:xfrm>
            <a:off x="838200" y="2152650"/>
            <a:ext cx="10515600" cy="4538663"/>
          </a:xfrm>
        </p:spPr>
        <p:txBody>
          <a:bodyPr>
            <a:normAutofit fontScale="92500"/>
          </a:bodyPr>
          <a:lstStyle/>
          <a:p>
            <a:pPr marL="514350" indent="-514350">
              <a:buFont typeface="+mj-lt"/>
              <a:buAutoNum type="arabicPeriod"/>
            </a:pPr>
            <a:r>
              <a:rPr lang="is-IS" b="1" dirty="0" smtClean="0">
                <a:solidFill>
                  <a:srgbClr val="008F3F"/>
                </a:solidFill>
              </a:rPr>
              <a:t>Adaptation pour les patients défavorisés</a:t>
            </a:r>
          </a:p>
          <a:p>
            <a:pPr lvl="1"/>
            <a:r>
              <a:rPr lang="fr-FR" dirty="0" smtClean="0">
                <a:solidFill>
                  <a:srgbClr val="008F3F"/>
                </a:solidFill>
              </a:rPr>
              <a:t>D</a:t>
            </a:r>
            <a:r>
              <a:rPr lang="is-IS" dirty="0" smtClean="0">
                <a:solidFill>
                  <a:srgbClr val="008F3F"/>
                </a:solidFill>
              </a:rPr>
              <a:t>es pratiques éducatives en consultation : </a:t>
            </a:r>
            <a:r>
              <a:rPr lang="fr-FR" dirty="0" smtClean="0">
                <a:solidFill>
                  <a:schemeClr val="accent5">
                    <a:lumMod val="50000"/>
                  </a:schemeClr>
                </a:solidFill>
              </a:rPr>
              <a:t>écoute</a:t>
            </a:r>
            <a:r>
              <a:rPr lang="fr-FR" dirty="0">
                <a:solidFill>
                  <a:schemeClr val="accent5">
                    <a:lumMod val="50000"/>
                  </a:schemeClr>
                </a:solidFill>
              </a:rPr>
              <a:t>, temps </a:t>
            </a:r>
            <a:r>
              <a:rPr lang="fr-FR" dirty="0" err="1">
                <a:solidFill>
                  <a:schemeClr val="accent5">
                    <a:lumMod val="50000"/>
                  </a:schemeClr>
                </a:solidFill>
              </a:rPr>
              <a:t>dédiés</a:t>
            </a:r>
            <a:r>
              <a:rPr lang="fr-FR" dirty="0">
                <a:solidFill>
                  <a:schemeClr val="accent5">
                    <a:lumMod val="50000"/>
                  </a:schemeClr>
                </a:solidFill>
              </a:rPr>
              <a:t>, </a:t>
            </a:r>
            <a:r>
              <a:rPr lang="fr-FR" dirty="0" smtClean="0">
                <a:solidFill>
                  <a:schemeClr val="accent5">
                    <a:lumMod val="50000"/>
                  </a:schemeClr>
                </a:solidFill>
              </a:rPr>
              <a:t/>
            </a:r>
            <a:br>
              <a:rPr lang="fr-FR" dirty="0" smtClean="0">
                <a:solidFill>
                  <a:schemeClr val="accent5">
                    <a:lumMod val="50000"/>
                  </a:schemeClr>
                </a:solidFill>
              </a:rPr>
            </a:br>
            <a:r>
              <a:rPr lang="fr-FR" dirty="0" smtClean="0">
                <a:solidFill>
                  <a:schemeClr val="accent5">
                    <a:lumMod val="50000"/>
                  </a:schemeClr>
                </a:solidFill>
              </a:rPr>
              <a:t>appui </a:t>
            </a:r>
            <a:r>
              <a:rPr lang="fr-FR" dirty="0">
                <a:solidFill>
                  <a:schemeClr val="accent5">
                    <a:lumMod val="50000"/>
                  </a:schemeClr>
                </a:solidFill>
              </a:rPr>
              <a:t>sur vécu et expérience du patient, micro-objectifs personnalisés, réévalués</a:t>
            </a:r>
          </a:p>
          <a:p>
            <a:pPr lvl="1"/>
            <a:r>
              <a:rPr lang="fr-FR" dirty="0" smtClean="0">
                <a:solidFill>
                  <a:srgbClr val="008F3F"/>
                </a:solidFill>
              </a:rPr>
              <a:t>D</a:t>
            </a:r>
            <a:r>
              <a:rPr lang="is-IS" dirty="0" smtClean="0">
                <a:solidFill>
                  <a:srgbClr val="008F3F"/>
                </a:solidFill>
              </a:rPr>
              <a:t>es orientations vers des ressources éducatives complémentaires :</a:t>
            </a:r>
            <a:br>
              <a:rPr lang="is-IS" dirty="0" smtClean="0">
                <a:solidFill>
                  <a:srgbClr val="008F3F"/>
                </a:solidFill>
              </a:rPr>
            </a:br>
            <a:r>
              <a:rPr lang="fr-FR" dirty="0" err="1" smtClean="0">
                <a:solidFill>
                  <a:schemeClr val="accent5">
                    <a:lumMod val="50000"/>
                  </a:schemeClr>
                </a:solidFill>
              </a:rPr>
              <a:t>convivialite</a:t>
            </a:r>
            <a:r>
              <a:rPr lang="fr-FR" dirty="0" smtClean="0">
                <a:solidFill>
                  <a:schemeClr val="accent5">
                    <a:lumMod val="50000"/>
                  </a:schemeClr>
                </a:solidFill>
              </a:rPr>
              <a:t>́</a:t>
            </a:r>
            <a:r>
              <a:rPr lang="fr-FR" dirty="0">
                <a:solidFill>
                  <a:schemeClr val="accent5">
                    <a:lumMod val="50000"/>
                  </a:schemeClr>
                </a:solidFill>
              </a:rPr>
              <a:t>, approche non </a:t>
            </a:r>
            <a:r>
              <a:rPr lang="fr-FR" dirty="0" err="1">
                <a:solidFill>
                  <a:schemeClr val="accent5">
                    <a:lumMod val="50000"/>
                  </a:schemeClr>
                </a:solidFill>
              </a:rPr>
              <a:t>thématique</a:t>
            </a:r>
            <a:r>
              <a:rPr lang="fr-FR" dirty="0">
                <a:solidFill>
                  <a:schemeClr val="accent5">
                    <a:lumMod val="50000"/>
                  </a:schemeClr>
                </a:solidFill>
              </a:rPr>
              <a:t> ou pluri-pathologique, </a:t>
            </a:r>
            <a:r>
              <a:rPr lang="fr-FR" dirty="0" smtClean="0">
                <a:solidFill>
                  <a:schemeClr val="accent5">
                    <a:lumMod val="50000"/>
                  </a:schemeClr>
                </a:solidFill>
              </a:rPr>
              <a:t>relances</a:t>
            </a:r>
            <a:endParaRPr lang="is-IS" dirty="0" smtClean="0">
              <a:solidFill>
                <a:schemeClr val="accent5">
                  <a:lumMod val="50000"/>
                </a:schemeClr>
              </a:solidFill>
            </a:endParaRPr>
          </a:p>
          <a:p>
            <a:pPr marL="514350" indent="-514350">
              <a:buFont typeface="+mj-lt"/>
              <a:buAutoNum type="arabicPeriod"/>
            </a:pPr>
            <a:r>
              <a:rPr lang="is-IS" b="1" dirty="0" smtClean="0">
                <a:solidFill>
                  <a:srgbClr val="008F3F"/>
                </a:solidFill>
              </a:rPr>
              <a:t>Echanges de pratiques et formation</a:t>
            </a:r>
            <a:r>
              <a:rPr lang="fr-FR" sz="2000" b="1" dirty="0" smtClean="0">
                <a:solidFill>
                  <a:srgbClr val="008F3F"/>
                </a:solidFill>
              </a:rPr>
              <a:t> </a:t>
            </a:r>
            <a:br>
              <a:rPr lang="fr-FR" sz="2000" b="1" dirty="0" smtClean="0">
                <a:solidFill>
                  <a:srgbClr val="008F3F"/>
                </a:solidFill>
              </a:rPr>
            </a:br>
            <a:r>
              <a:rPr lang="fr-FR" sz="2400" dirty="0" smtClean="0">
                <a:solidFill>
                  <a:schemeClr val="accent5">
                    <a:lumMod val="50000"/>
                  </a:schemeClr>
                </a:solidFill>
              </a:rPr>
              <a:t>(</a:t>
            </a:r>
            <a:r>
              <a:rPr lang="fr-FR" sz="2400" dirty="0">
                <a:solidFill>
                  <a:schemeClr val="accent5">
                    <a:lumMod val="50000"/>
                  </a:schemeClr>
                </a:solidFill>
              </a:rPr>
              <a:t>besoin : savoir ajuster la démarche éducative et </a:t>
            </a:r>
            <a:r>
              <a:rPr lang="fr-FR" sz="2400" dirty="0" err="1">
                <a:solidFill>
                  <a:schemeClr val="accent5">
                    <a:lumMod val="50000"/>
                  </a:schemeClr>
                </a:solidFill>
              </a:rPr>
              <a:t>apprécier</a:t>
            </a:r>
            <a:r>
              <a:rPr lang="fr-FR" sz="2400" dirty="0">
                <a:solidFill>
                  <a:schemeClr val="accent5">
                    <a:lumMod val="50000"/>
                  </a:schemeClr>
                </a:solidFill>
              </a:rPr>
              <a:t> dans le temps son </a:t>
            </a:r>
            <a:r>
              <a:rPr lang="fr-FR" sz="2400" dirty="0" smtClean="0">
                <a:solidFill>
                  <a:schemeClr val="accent5">
                    <a:lumMod val="50000"/>
                  </a:schemeClr>
                </a:solidFill>
              </a:rPr>
              <a:t>adéquation </a:t>
            </a:r>
            <a:r>
              <a:rPr lang="fr-FR" sz="2400" dirty="0">
                <a:solidFill>
                  <a:schemeClr val="accent5">
                    <a:lumMod val="50000"/>
                  </a:schemeClr>
                </a:solidFill>
              </a:rPr>
              <a:t>aux besoins de chaque patient</a:t>
            </a:r>
            <a:r>
              <a:rPr lang="fr-FR" sz="2400" dirty="0" smtClean="0">
                <a:solidFill>
                  <a:schemeClr val="accent5">
                    <a:lumMod val="50000"/>
                  </a:schemeClr>
                </a:solidFill>
              </a:rPr>
              <a:t>)</a:t>
            </a:r>
            <a:endParaRPr lang="fr-FR" sz="2000" dirty="0" smtClean="0">
              <a:solidFill>
                <a:schemeClr val="accent5">
                  <a:lumMod val="50000"/>
                </a:schemeClr>
              </a:solidFill>
            </a:endParaRPr>
          </a:p>
          <a:p>
            <a:pPr marL="514350" indent="-514350">
              <a:buFont typeface="+mj-lt"/>
              <a:buAutoNum type="arabicPeriod"/>
            </a:pPr>
            <a:r>
              <a:rPr lang="is-IS" b="1" dirty="0" smtClean="0">
                <a:solidFill>
                  <a:srgbClr val="008F3F"/>
                </a:solidFill>
              </a:rPr>
              <a:t>Nouvelles organisations du travail : </a:t>
            </a:r>
            <a:r>
              <a:rPr lang="fr-FR" sz="2400" dirty="0" err="1" smtClean="0">
                <a:solidFill>
                  <a:schemeClr val="accent5">
                    <a:lumMod val="50000"/>
                  </a:schemeClr>
                </a:solidFill>
              </a:rPr>
              <a:t>pluriprofessionnalité</a:t>
            </a:r>
            <a:r>
              <a:rPr lang="fr-FR" sz="2400" dirty="0" smtClean="0">
                <a:solidFill>
                  <a:schemeClr val="accent5">
                    <a:lumMod val="50000"/>
                  </a:schemeClr>
                </a:solidFill>
              </a:rPr>
              <a:t> </a:t>
            </a:r>
            <a:r>
              <a:rPr lang="fr-FR" sz="2400" dirty="0">
                <a:solidFill>
                  <a:schemeClr val="accent5">
                    <a:lumMod val="50000"/>
                  </a:schemeClr>
                </a:solidFill>
              </a:rPr>
              <a:t>et </a:t>
            </a:r>
            <a:r>
              <a:rPr lang="fr-FR" sz="2400" dirty="0" err="1" smtClean="0">
                <a:solidFill>
                  <a:schemeClr val="accent5">
                    <a:lumMod val="50000"/>
                  </a:schemeClr>
                </a:solidFill>
              </a:rPr>
              <a:t>intersectorialité</a:t>
            </a:r>
            <a:endParaRPr lang="is-IS" sz="2400" b="1" dirty="0" smtClean="0">
              <a:solidFill>
                <a:schemeClr val="accent5">
                  <a:lumMod val="50000"/>
                </a:schemeClr>
              </a:solidFill>
            </a:endParaRPr>
          </a:p>
          <a:p>
            <a:pPr marL="514350" indent="-514350">
              <a:buFont typeface="+mj-lt"/>
              <a:buAutoNum type="arabicPeriod"/>
            </a:pPr>
            <a:r>
              <a:rPr lang="is-IS" b="1" dirty="0" smtClean="0">
                <a:solidFill>
                  <a:srgbClr val="008F3F"/>
                </a:solidFill>
              </a:rPr>
              <a:t>Articulations entre ressources éducatives et accès facilité </a:t>
            </a:r>
            <a:r>
              <a:rPr lang="is-IS" dirty="0" smtClean="0">
                <a:solidFill>
                  <a:srgbClr val="008F3F"/>
                </a:solidFill>
              </a:rPr>
              <a:t>à ces ressources, pour les patients et les médecins </a:t>
            </a:r>
            <a:r>
              <a:rPr lang="fr-FR" sz="2400" dirty="0" smtClean="0">
                <a:solidFill>
                  <a:schemeClr val="accent5">
                    <a:lumMod val="50000"/>
                  </a:schemeClr>
                </a:solidFill>
              </a:rPr>
              <a:t>: </a:t>
            </a:r>
            <a:r>
              <a:rPr lang="fr-FR" sz="2400" dirty="0">
                <a:solidFill>
                  <a:schemeClr val="accent5">
                    <a:lumMod val="50000"/>
                  </a:schemeClr>
                </a:solidFill>
              </a:rPr>
              <a:t>approches territoriales </a:t>
            </a:r>
          </a:p>
        </p:txBody>
      </p:sp>
      <p:sp>
        <p:nvSpPr>
          <p:cNvPr id="4" name="ZoneTexte 3"/>
          <p:cNvSpPr txBox="1"/>
          <p:nvPr/>
        </p:nvSpPr>
        <p:spPr>
          <a:xfrm>
            <a:off x="238356" y="230189"/>
            <a:ext cx="599844" cy="707886"/>
          </a:xfrm>
          <a:prstGeom prst="rect">
            <a:avLst/>
          </a:prstGeom>
          <a:noFill/>
        </p:spPr>
        <p:txBody>
          <a:bodyPr wrap="none" rtlCol="0">
            <a:spAutoFit/>
          </a:bodyPr>
          <a:lstStyle/>
          <a:p>
            <a:r>
              <a:rPr lang="fr-FR" sz="4000" dirty="0" smtClean="0">
                <a:solidFill>
                  <a:srgbClr val="008F3F"/>
                </a:solidFill>
              </a:rPr>
              <a:t>3)</a:t>
            </a:r>
            <a:endParaRPr lang="fr-FR" sz="4000" dirty="0">
              <a:solidFill>
                <a:srgbClr val="008F3F"/>
              </a:solidFill>
            </a:endParaRPr>
          </a:p>
        </p:txBody>
      </p:sp>
    </p:spTree>
    <p:extLst>
      <p:ext uri="{BB962C8B-B14F-4D97-AF65-F5344CB8AC3E}">
        <p14:creationId xmlns:p14="http://schemas.microsoft.com/office/powerpoint/2010/main" val="236671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4703" y="139538"/>
            <a:ext cx="10515600" cy="1325563"/>
          </a:xfrm>
        </p:spPr>
        <p:txBody>
          <a:bodyPr/>
          <a:lstStyle/>
          <a:p>
            <a:pPr algn="ctr"/>
            <a:r>
              <a:rPr lang="fr-FR" dirty="0">
                <a:solidFill>
                  <a:srgbClr val="008F3F"/>
                </a:solidFill>
              </a:rPr>
              <a:t>Contexte / problématique</a:t>
            </a:r>
            <a:endParaRPr lang="fr-FR" dirty="0"/>
          </a:p>
        </p:txBody>
      </p:sp>
      <p:sp>
        <p:nvSpPr>
          <p:cNvPr id="3" name="Espace réservé du contenu 2"/>
          <p:cNvSpPr>
            <a:spLocks noGrp="1"/>
          </p:cNvSpPr>
          <p:nvPr>
            <p:ph idx="1"/>
          </p:nvPr>
        </p:nvSpPr>
        <p:spPr>
          <a:xfrm>
            <a:off x="695738" y="1465101"/>
            <a:ext cx="10853531" cy="5069049"/>
          </a:xfrm>
        </p:spPr>
        <p:txBody>
          <a:bodyPr>
            <a:normAutofit fontScale="77500" lnSpcReduction="20000"/>
          </a:bodyPr>
          <a:lstStyle/>
          <a:p>
            <a:pPr marL="0" indent="0">
              <a:buNone/>
            </a:pPr>
            <a:r>
              <a:rPr lang="fr-FR" dirty="0" smtClean="0">
                <a:solidFill>
                  <a:schemeClr val="accent5">
                    <a:lumMod val="50000"/>
                  </a:schemeClr>
                </a:solidFill>
              </a:rPr>
              <a:t>Depuis 2009 : ETP inscrite dans le Code de la santé publique en </a:t>
            </a:r>
            <a:r>
              <a:rPr lang="fr-FR" dirty="0">
                <a:solidFill>
                  <a:schemeClr val="accent5">
                    <a:lumMod val="50000"/>
                  </a:schemeClr>
                </a:solidFill>
              </a:rPr>
              <a:t>France </a:t>
            </a:r>
            <a:endParaRPr lang="fr-FR" dirty="0" smtClean="0">
              <a:solidFill>
                <a:schemeClr val="accent5">
                  <a:lumMod val="50000"/>
                </a:schemeClr>
              </a:solidFill>
            </a:endParaRPr>
          </a:p>
          <a:p>
            <a:pPr marL="0" indent="0">
              <a:buNone/>
            </a:pPr>
            <a:r>
              <a:rPr lang="fr-FR" i="1" dirty="0" smtClean="0">
                <a:solidFill>
                  <a:srgbClr val="008F3F"/>
                </a:solidFill>
              </a:rPr>
              <a:t>       « Elle fait partie intégrante et de façon permanente de la prise en charge » </a:t>
            </a:r>
            <a:r>
              <a:rPr lang="fr-FR" dirty="0" smtClean="0">
                <a:solidFill>
                  <a:srgbClr val="008F3F"/>
                </a:solidFill>
              </a:rPr>
              <a:t>(HAS, 2007)</a:t>
            </a:r>
            <a:endParaRPr lang="fr-FR" dirty="0" smtClean="0">
              <a:solidFill>
                <a:srgbClr val="008F3F"/>
              </a:solidFill>
            </a:endParaRPr>
          </a:p>
          <a:p>
            <a:r>
              <a:rPr lang="fr-FR" dirty="0" smtClean="0">
                <a:solidFill>
                  <a:schemeClr val="accent5">
                    <a:lumMod val="50000"/>
                  </a:schemeClr>
                </a:solidFill>
              </a:rPr>
              <a:t>Système d’autorisation de </a:t>
            </a:r>
            <a:r>
              <a:rPr lang="fr-FR" dirty="0" smtClean="0">
                <a:solidFill>
                  <a:schemeClr val="accent5">
                    <a:lumMod val="50000"/>
                  </a:schemeClr>
                </a:solidFill>
              </a:rPr>
              <a:t>programmes d’ETP, </a:t>
            </a:r>
            <a:r>
              <a:rPr lang="fr-FR" dirty="0" smtClean="0">
                <a:solidFill>
                  <a:schemeClr val="accent5">
                    <a:lumMod val="50000"/>
                  </a:schemeClr>
                </a:solidFill>
              </a:rPr>
              <a:t>appui cahier des charges </a:t>
            </a:r>
            <a:r>
              <a:rPr lang="fr-FR" dirty="0" smtClean="0">
                <a:solidFill>
                  <a:schemeClr val="accent5">
                    <a:lumMod val="50000"/>
                  </a:schemeClr>
                </a:solidFill>
              </a:rPr>
              <a:t>HAS</a:t>
            </a:r>
            <a:endParaRPr lang="fr-FR" dirty="0" smtClean="0">
              <a:solidFill>
                <a:schemeClr val="accent5">
                  <a:lumMod val="50000"/>
                </a:schemeClr>
              </a:solidFill>
            </a:endParaRPr>
          </a:p>
          <a:p>
            <a:r>
              <a:rPr lang="fr-FR" dirty="0" smtClean="0">
                <a:solidFill>
                  <a:schemeClr val="accent5">
                    <a:lumMod val="50000"/>
                  </a:schemeClr>
                </a:solidFill>
              </a:rPr>
              <a:t>Fin 2015 : </a:t>
            </a:r>
            <a:r>
              <a:rPr lang="fr-FR" dirty="0" smtClean="0">
                <a:solidFill>
                  <a:schemeClr val="accent5">
                    <a:lumMod val="50000"/>
                  </a:schemeClr>
                </a:solidFill>
              </a:rPr>
              <a:t>3 736 </a:t>
            </a:r>
            <a:r>
              <a:rPr lang="fr-FR" dirty="0" smtClean="0">
                <a:solidFill>
                  <a:schemeClr val="accent5">
                    <a:lumMod val="50000"/>
                  </a:schemeClr>
                </a:solidFill>
              </a:rPr>
              <a:t>programmes autorisés par les ARS</a:t>
            </a:r>
          </a:p>
          <a:p>
            <a:pPr marL="0" indent="0">
              <a:buNone/>
            </a:pPr>
            <a:r>
              <a:rPr lang="fr-FR" dirty="0">
                <a:solidFill>
                  <a:schemeClr val="accent5">
                    <a:lumMod val="50000"/>
                  </a:schemeClr>
                </a:solidFill>
                <a:sym typeface="Wingdings"/>
              </a:rPr>
              <a:t> </a:t>
            </a:r>
            <a:r>
              <a:rPr lang="fr-FR" dirty="0" smtClean="0">
                <a:solidFill>
                  <a:schemeClr val="accent5">
                    <a:lumMod val="50000"/>
                  </a:schemeClr>
                </a:solidFill>
                <a:sym typeface="Wingdings"/>
              </a:rPr>
              <a:t>    </a:t>
            </a:r>
            <a:r>
              <a:rPr lang="fr-FR" dirty="0" smtClean="0">
                <a:solidFill>
                  <a:schemeClr val="accent5">
                    <a:lumMod val="50000"/>
                  </a:schemeClr>
                </a:solidFill>
              </a:rPr>
              <a:t>ETP surtout collective, </a:t>
            </a:r>
            <a:r>
              <a:rPr lang="fr-FR" dirty="0">
                <a:solidFill>
                  <a:schemeClr val="accent5">
                    <a:lumMod val="50000"/>
                  </a:schemeClr>
                </a:solidFill>
              </a:rPr>
              <a:t>80% à </a:t>
            </a:r>
            <a:r>
              <a:rPr lang="fr-FR" dirty="0" smtClean="0">
                <a:solidFill>
                  <a:schemeClr val="accent5">
                    <a:lumMod val="50000"/>
                  </a:schemeClr>
                </a:solidFill>
              </a:rPr>
              <a:t>l’hôpital</a:t>
            </a:r>
          </a:p>
          <a:p>
            <a:pPr marL="0" indent="0">
              <a:buNone/>
            </a:pPr>
            <a:r>
              <a:rPr lang="fr-FR" dirty="0">
                <a:solidFill>
                  <a:schemeClr val="accent5">
                    <a:lumMod val="50000"/>
                  </a:schemeClr>
                </a:solidFill>
              </a:rPr>
              <a:t> </a:t>
            </a:r>
            <a:r>
              <a:rPr lang="fr-FR" dirty="0" smtClean="0">
                <a:solidFill>
                  <a:schemeClr val="accent5">
                    <a:lumMod val="50000"/>
                  </a:schemeClr>
                </a:solidFill>
              </a:rPr>
              <a:t>   </a:t>
            </a:r>
            <a:r>
              <a:rPr lang="fr-FR" dirty="0" smtClean="0">
                <a:solidFill>
                  <a:schemeClr val="accent5">
                    <a:lumMod val="50000"/>
                  </a:schemeClr>
                </a:solidFill>
                <a:sym typeface="Wingdings"/>
              </a:rPr>
              <a:t> accès faible, et dont on peut interroger l’équité (HCSP, 2015)</a:t>
            </a:r>
          </a:p>
          <a:p>
            <a:pPr marL="0" indent="0">
              <a:buNone/>
            </a:pPr>
            <a:endParaRPr lang="fr-FR" dirty="0" smtClean="0">
              <a:solidFill>
                <a:schemeClr val="accent5">
                  <a:lumMod val="50000"/>
                </a:schemeClr>
              </a:solidFill>
            </a:endParaRPr>
          </a:p>
          <a:p>
            <a:r>
              <a:rPr lang="fr-FR" dirty="0" smtClean="0">
                <a:solidFill>
                  <a:schemeClr val="accent5">
                    <a:lumMod val="50000"/>
                  </a:schemeClr>
                </a:solidFill>
              </a:rPr>
              <a:t>Les programmes d’ETP ne résument pas l’offre, mais il y a peu</a:t>
            </a:r>
          </a:p>
          <a:p>
            <a:pPr marL="0" indent="0">
              <a:buNone/>
            </a:pPr>
            <a:r>
              <a:rPr lang="fr-FR" dirty="0" smtClean="0">
                <a:solidFill>
                  <a:schemeClr val="accent5">
                    <a:lumMod val="50000"/>
                  </a:schemeClr>
                </a:solidFill>
              </a:rPr>
              <a:t>de travaux sur les pratiques éducatives en ville, intégrées aux soins</a:t>
            </a:r>
            <a:br>
              <a:rPr lang="fr-FR" dirty="0" smtClean="0">
                <a:solidFill>
                  <a:schemeClr val="accent5">
                    <a:lumMod val="50000"/>
                  </a:schemeClr>
                </a:solidFill>
              </a:rPr>
            </a:br>
            <a:r>
              <a:rPr lang="fr-FR" dirty="0">
                <a:solidFill>
                  <a:schemeClr val="accent5">
                    <a:lumMod val="50000"/>
                  </a:schemeClr>
                </a:solidFill>
              </a:rPr>
              <a:t>                                                           </a:t>
            </a:r>
            <a:r>
              <a:rPr lang="fr-FR" dirty="0" smtClean="0">
                <a:solidFill>
                  <a:schemeClr val="accent5">
                    <a:lumMod val="50000"/>
                  </a:schemeClr>
                </a:solidFill>
              </a:rPr>
              <a:t>        </a:t>
            </a:r>
            <a:r>
              <a:rPr lang="fr-FR" dirty="0">
                <a:solidFill>
                  <a:schemeClr val="accent5">
                    <a:lumMod val="50000"/>
                  </a:schemeClr>
                </a:solidFill>
              </a:rPr>
              <a:t>(</a:t>
            </a:r>
            <a:r>
              <a:rPr lang="fr-FR" dirty="0" smtClean="0">
                <a:solidFill>
                  <a:schemeClr val="accent5">
                    <a:lumMod val="50000"/>
                  </a:schemeClr>
                </a:solidFill>
              </a:rPr>
              <a:t>HCSP, 2009</a:t>
            </a:r>
            <a:r>
              <a:rPr lang="fr-FR" dirty="0">
                <a:solidFill>
                  <a:schemeClr val="accent5">
                    <a:lumMod val="50000"/>
                  </a:schemeClr>
                </a:solidFill>
              </a:rPr>
              <a:t>;</a:t>
            </a:r>
            <a:r>
              <a:rPr lang="fr-FR" dirty="0" smtClean="0">
                <a:solidFill>
                  <a:schemeClr val="accent5">
                    <a:lumMod val="50000"/>
                  </a:schemeClr>
                </a:solidFill>
              </a:rPr>
              <a:t> </a:t>
            </a:r>
            <a:r>
              <a:rPr lang="fr-FR" dirty="0" err="1" smtClean="0">
                <a:solidFill>
                  <a:schemeClr val="accent5">
                    <a:lumMod val="50000"/>
                  </a:schemeClr>
                </a:solidFill>
              </a:rPr>
              <a:t>Traynard</a:t>
            </a:r>
            <a:r>
              <a:rPr lang="fr-FR" dirty="0" smtClean="0">
                <a:solidFill>
                  <a:schemeClr val="accent5">
                    <a:lumMod val="50000"/>
                  </a:schemeClr>
                </a:solidFill>
              </a:rPr>
              <a:t> &amp; </a:t>
            </a:r>
            <a:r>
              <a:rPr lang="fr-FR" dirty="0" err="1" smtClean="0">
                <a:solidFill>
                  <a:schemeClr val="accent5">
                    <a:lumMod val="50000"/>
                  </a:schemeClr>
                </a:solidFill>
              </a:rPr>
              <a:t>Gagnayre</a:t>
            </a:r>
            <a:r>
              <a:rPr lang="fr-FR" dirty="0" smtClean="0">
                <a:solidFill>
                  <a:schemeClr val="accent5">
                    <a:lumMod val="50000"/>
                  </a:schemeClr>
                </a:solidFill>
              </a:rPr>
              <a:t>, 2013)</a:t>
            </a:r>
          </a:p>
          <a:p>
            <a:endParaRPr lang="fr-FR" dirty="0">
              <a:solidFill>
                <a:schemeClr val="accent5">
                  <a:lumMod val="50000"/>
                </a:schemeClr>
              </a:solidFill>
            </a:endParaRPr>
          </a:p>
          <a:p>
            <a:pPr>
              <a:buFont typeface="Wingdings" charset="2"/>
              <a:buChar char="à"/>
            </a:pPr>
            <a:r>
              <a:rPr lang="fr-FR" dirty="0" smtClean="0">
                <a:solidFill>
                  <a:schemeClr val="accent5">
                    <a:lumMod val="50000"/>
                  </a:schemeClr>
                </a:solidFill>
              </a:rPr>
              <a:t> intérêt d’explorer s’il existe des inégalités d’accès à l’ETP, </a:t>
            </a:r>
            <a:br>
              <a:rPr lang="fr-FR" dirty="0" smtClean="0">
                <a:solidFill>
                  <a:schemeClr val="accent5">
                    <a:lumMod val="50000"/>
                  </a:schemeClr>
                </a:solidFill>
              </a:rPr>
            </a:br>
            <a:r>
              <a:rPr lang="fr-FR" dirty="0" smtClean="0">
                <a:solidFill>
                  <a:schemeClr val="accent5">
                    <a:lumMod val="50000"/>
                  </a:schemeClr>
                </a:solidFill>
              </a:rPr>
              <a:t>et si oui,</a:t>
            </a:r>
            <a:r>
              <a:rPr lang="fr-FR" dirty="0">
                <a:solidFill>
                  <a:schemeClr val="accent5">
                    <a:lumMod val="50000"/>
                  </a:schemeClr>
                </a:solidFill>
              </a:rPr>
              <a:t> </a:t>
            </a:r>
            <a:r>
              <a:rPr lang="fr-FR" dirty="0" smtClean="0">
                <a:solidFill>
                  <a:schemeClr val="accent5">
                    <a:lumMod val="50000"/>
                  </a:schemeClr>
                </a:solidFill>
              </a:rPr>
              <a:t>si leur réduction pourrait passer par une implication + forte des médecins  généralistes (Bourgueil, </a:t>
            </a:r>
            <a:r>
              <a:rPr lang="fr-FR" dirty="0" err="1" smtClean="0">
                <a:solidFill>
                  <a:schemeClr val="accent5">
                    <a:lumMod val="50000"/>
                  </a:schemeClr>
                </a:solidFill>
              </a:rPr>
              <a:t>Jusot</a:t>
            </a:r>
            <a:r>
              <a:rPr lang="fr-FR" dirty="0" smtClean="0">
                <a:solidFill>
                  <a:schemeClr val="accent5">
                    <a:lumMod val="50000"/>
                  </a:schemeClr>
                </a:solidFill>
              </a:rPr>
              <a:t> et </a:t>
            </a:r>
            <a:r>
              <a:rPr lang="fr-FR" dirty="0" err="1" smtClean="0">
                <a:solidFill>
                  <a:schemeClr val="accent5">
                    <a:lumMod val="50000"/>
                  </a:schemeClr>
                </a:solidFill>
              </a:rPr>
              <a:t>Leleu</a:t>
            </a:r>
            <a:r>
              <a:rPr lang="fr-FR" dirty="0" smtClean="0">
                <a:solidFill>
                  <a:schemeClr val="accent5">
                    <a:lumMod val="50000"/>
                  </a:schemeClr>
                </a:solidFill>
              </a:rPr>
              <a:t>, 2012)</a:t>
            </a:r>
          </a:p>
          <a:p>
            <a:pPr>
              <a:buFont typeface="Wingdings" charset="2"/>
              <a:buChar char="à"/>
            </a:pPr>
            <a:r>
              <a:rPr lang="fr-FR" dirty="0" smtClean="0">
                <a:solidFill>
                  <a:schemeClr val="accent5">
                    <a:lumMod val="50000"/>
                  </a:schemeClr>
                </a:solidFill>
              </a:rPr>
              <a:t> pour cela, comprendre comment ceux-ci apportent une éducation à leurs patients</a:t>
            </a:r>
          </a:p>
        </p:txBody>
      </p:sp>
      <p:pic>
        <p:nvPicPr>
          <p:cNvPr id="4" name="Image 3"/>
          <p:cNvPicPr>
            <a:picLocks noChangeAspect="1"/>
          </p:cNvPicPr>
          <p:nvPr/>
        </p:nvPicPr>
        <p:blipFill>
          <a:blip r:embed="rId3"/>
          <a:stretch>
            <a:fillRect/>
          </a:stretch>
        </p:blipFill>
        <p:spPr>
          <a:xfrm>
            <a:off x="10489928" y="2173864"/>
            <a:ext cx="1466850" cy="2107543"/>
          </a:xfrm>
          <a:prstGeom prst="rect">
            <a:avLst/>
          </a:prstGeom>
        </p:spPr>
      </p:pic>
      <p:pic>
        <p:nvPicPr>
          <p:cNvPr id="5" name="Image 4"/>
          <p:cNvPicPr>
            <a:picLocks noChangeAspect="1"/>
          </p:cNvPicPr>
          <p:nvPr/>
        </p:nvPicPr>
        <p:blipFill>
          <a:blip r:embed="rId4"/>
          <a:stretch>
            <a:fillRect/>
          </a:stretch>
        </p:blipFill>
        <p:spPr>
          <a:xfrm>
            <a:off x="10027766" y="3055062"/>
            <a:ext cx="1521503" cy="2152813"/>
          </a:xfrm>
          <a:prstGeom prst="rect">
            <a:avLst/>
          </a:prstGeom>
        </p:spPr>
      </p:pic>
    </p:spTree>
    <p:extLst>
      <p:ext uri="{BB962C8B-B14F-4D97-AF65-F5344CB8AC3E}">
        <p14:creationId xmlns:p14="http://schemas.microsoft.com/office/powerpoint/2010/main" val="1211265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0501"/>
            <a:ext cx="10515600" cy="1500188"/>
          </a:xfrm>
        </p:spPr>
        <p:txBody>
          <a:bodyPr/>
          <a:lstStyle/>
          <a:p>
            <a:pPr algn="ctr"/>
            <a:r>
              <a:rPr lang="fr-FR" dirty="0" smtClean="0">
                <a:solidFill>
                  <a:srgbClr val="008F3F"/>
                </a:solidFill>
              </a:rPr>
              <a:t>Questions soulevées par cette recherche</a:t>
            </a:r>
            <a:endParaRPr lang="fr-FR" dirty="0">
              <a:solidFill>
                <a:srgbClr val="008F3F"/>
              </a:solidFill>
            </a:endParaRPr>
          </a:p>
        </p:txBody>
      </p:sp>
      <p:sp>
        <p:nvSpPr>
          <p:cNvPr id="3" name="Espace réservé du contenu 2"/>
          <p:cNvSpPr>
            <a:spLocks noGrp="1"/>
          </p:cNvSpPr>
          <p:nvPr>
            <p:ph idx="1"/>
          </p:nvPr>
        </p:nvSpPr>
        <p:spPr>
          <a:xfrm>
            <a:off x="838200" y="1690690"/>
            <a:ext cx="10515600" cy="4710110"/>
          </a:xfrm>
        </p:spPr>
        <p:txBody>
          <a:bodyPr>
            <a:normAutofit fontScale="85000" lnSpcReduction="20000"/>
          </a:bodyPr>
          <a:lstStyle/>
          <a:p>
            <a:pPr marL="0" indent="0">
              <a:buNone/>
            </a:pPr>
            <a:r>
              <a:rPr lang="fr-FR" sz="3300" dirty="0">
                <a:solidFill>
                  <a:srgbClr val="008F3F"/>
                </a:solidFill>
              </a:rPr>
              <a:t>Comment soutenir les médecins dans </a:t>
            </a:r>
            <a:r>
              <a:rPr lang="fr-FR" sz="3300" dirty="0" smtClean="0">
                <a:solidFill>
                  <a:srgbClr val="008F3F"/>
                </a:solidFill>
              </a:rPr>
              <a:t>leurs </a:t>
            </a:r>
            <a:r>
              <a:rPr lang="fr-FR" sz="3300" dirty="0">
                <a:solidFill>
                  <a:srgbClr val="008F3F"/>
                </a:solidFill>
              </a:rPr>
              <a:t>tentatives </a:t>
            </a:r>
            <a:r>
              <a:rPr lang="fr-FR" sz="3300" dirty="0" smtClean="0">
                <a:solidFill>
                  <a:srgbClr val="008F3F"/>
                </a:solidFill>
              </a:rPr>
              <a:t>d’améliorer la dimension éducative de leur pratique, et son équité d’accès ? </a:t>
            </a:r>
            <a:endParaRPr lang="fr-FR" sz="3300" dirty="0" smtClean="0">
              <a:solidFill>
                <a:srgbClr val="008F3F"/>
              </a:solidFill>
            </a:endParaRPr>
          </a:p>
          <a:p>
            <a:pPr marL="0" indent="0">
              <a:buNone/>
            </a:pPr>
            <a:endParaRPr lang="fr-FR" dirty="0" smtClean="0">
              <a:solidFill>
                <a:srgbClr val="008F3F"/>
              </a:solidFill>
            </a:endParaRPr>
          </a:p>
          <a:p>
            <a:pPr marL="514350" indent="-514350">
              <a:buFont typeface="+mj-lt"/>
              <a:buAutoNum type="arabicPeriod"/>
            </a:pPr>
            <a:r>
              <a:rPr lang="fr-FR" dirty="0">
                <a:solidFill>
                  <a:schemeClr val="accent5">
                    <a:lumMod val="50000"/>
                  </a:schemeClr>
                </a:solidFill>
              </a:rPr>
              <a:t>C</a:t>
            </a:r>
            <a:r>
              <a:rPr lang="fr-FR" dirty="0" smtClean="0">
                <a:solidFill>
                  <a:schemeClr val="accent5">
                    <a:lumMod val="50000"/>
                  </a:schemeClr>
                </a:solidFill>
              </a:rPr>
              <a:t>omment </a:t>
            </a:r>
            <a:r>
              <a:rPr lang="fr-FR" dirty="0">
                <a:solidFill>
                  <a:schemeClr val="accent5">
                    <a:lumMod val="50000"/>
                  </a:schemeClr>
                </a:solidFill>
              </a:rPr>
              <a:t>penser l’éducation en consultation, avec des stratégies adaptées à la complexité de la maladie chronique, aux caractéristiques psychosociales des patients et à leur </a:t>
            </a:r>
            <a:r>
              <a:rPr lang="fr-FR" dirty="0" err="1">
                <a:solidFill>
                  <a:schemeClr val="accent5">
                    <a:lumMod val="50000"/>
                  </a:schemeClr>
                </a:solidFill>
              </a:rPr>
              <a:t>littératie</a:t>
            </a:r>
            <a:r>
              <a:rPr lang="fr-FR" dirty="0">
                <a:solidFill>
                  <a:schemeClr val="accent5">
                    <a:lumMod val="50000"/>
                  </a:schemeClr>
                </a:solidFill>
              </a:rPr>
              <a:t> en </a:t>
            </a:r>
            <a:r>
              <a:rPr lang="fr-FR" dirty="0" smtClean="0">
                <a:solidFill>
                  <a:schemeClr val="accent5">
                    <a:lumMod val="50000"/>
                  </a:schemeClr>
                </a:solidFill>
              </a:rPr>
              <a:t>santé ?</a:t>
            </a:r>
          </a:p>
          <a:p>
            <a:pPr marL="514350" indent="-514350">
              <a:buFont typeface="+mj-lt"/>
              <a:buAutoNum type="arabicPeriod"/>
            </a:pPr>
            <a:r>
              <a:rPr lang="fr-FR" dirty="0" smtClean="0">
                <a:solidFill>
                  <a:schemeClr val="accent5">
                    <a:lumMod val="50000"/>
                  </a:schemeClr>
                </a:solidFill>
              </a:rPr>
              <a:t>Comment </a:t>
            </a:r>
            <a:r>
              <a:rPr lang="fr-FR" dirty="0">
                <a:solidFill>
                  <a:schemeClr val="accent5">
                    <a:lumMod val="50000"/>
                  </a:schemeClr>
                </a:solidFill>
              </a:rPr>
              <a:t>former les médecins aux pratiques éducatives </a:t>
            </a:r>
            <a:r>
              <a:rPr lang="fr-FR" dirty="0" smtClean="0">
                <a:solidFill>
                  <a:schemeClr val="accent5">
                    <a:lumMod val="50000"/>
                  </a:schemeClr>
                </a:solidFill>
              </a:rPr>
              <a:t>et </a:t>
            </a:r>
            <a:r>
              <a:rPr lang="fr-FR" dirty="0">
                <a:solidFill>
                  <a:schemeClr val="accent5">
                    <a:lumMod val="50000"/>
                  </a:schemeClr>
                </a:solidFill>
              </a:rPr>
              <a:t>à la prise en compte des caractéristiques </a:t>
            </a:r>
            <a:r>
              <a:rPr lang="fr-FR" dirty="0" smtClean="0">
                <a:solidFill>
                  <a:schemeClr val="accent5">
                    <a:lumMod val="50000"/>
                  </a:schemeClr>
                </a:solidFill>
              </a:rPr>
              <a:t>psychosociales, </a:t>
            </a:r>
            <a:r>
              <a:rPr lang="fr-FR" dirty="0">
                <a:solidFill>
                  <a:schemeClr val="accent5">
                    <a:lumMod val="50000"/>
                  </a:schemeClr>
                </a:solidFill>
              </a:rPr>
              <a:t>et accompagner leurs transformations identitaires et de </a:t>
            </a:r>
            <a:r>
              <a:rPr lang="fr-FR" dirty="0" smtClean="0">
                <a:solidFill>
                  <a:schemeClr val="accent5">
                    <a:lumMod val="50000"/>
                  </a:schemeClr>
                </a:solidFill>
              </a:rPr>
              <a:t>pratiques?</a:t>
            </a:r>
            <a:endParaRPr lang="fr-FR" dirty="0">
              <a:solidFill>
                <a:schemeClr val="accent5">
                  <a:lumMod val="50000"/>
                </a:schemeClr>
              </a:solidFill>
            </a:endParaRPr>
          </a:p>
          <a:p>
            <a:pPr marL="514350" indent="-514350">
              <a:buFont typeface="+mj-lt"/>
              <a:buAutoNum type="arabicPeriod"/>
            </a:pPr>
            <a:r>
              <a:rPr lang="fr-FR" dirty="0">
                <a:solidFill>
                  <a:schemeClr val="accent5">
                    <a:lumMod val="50000"/>
                  </a:schemeClr>
                </a:solidFill>
              </a:rPr>
              <a:t>C</a:t>
            </a:r>
            <a:r>
              <a:rPr lang="fr-FR" dirty="0" smtClean="0">
                <a:solidFill>
                  <a:schemeClr val="accent5">
                    <a:lumMod val="50000"/>
                  </a:schemeClr>
                </a:solidFill>
              </a:rPr>
              <a:t>omment </a:t>
            </a:r>
            <a:r>
              <a:rPr lang="fr-FR" dirty="0">
                <a:solidFill>
                  <a:schemeClr val="accent5">
                    <a:lumMod val="50000"/>
                  </a:schemeClr>
                </a:solidFill>
              </a:rPr>
              <a:t>faciliter les transformations organisationnelles </a:t>
            </a:r>
            <a:r>
              <a:rPr lang="fr-FR" dirty="0" smtClean="0">
                <a:solidFill>
                  <a:schemeClr val="accent5">
                    <a:lumMod val="50000"/>
                  </a:schemeClr>
                </a:solidFill>
              </a:rPr>
              <a:t>individuelles</a:t>
            </a:r>
            <a:br>
              <a:rPr lang="fr-FR" dirty="0" smtClean="0">
                <a:solidFill>
                  <a:schemeClr val="accent5">
                    <a:lumMod val="50000"/>
                  </a:schemeClr>
                </a:solidFill>
              </a:rPr>
            </a:br>
            <a:r>
              <a:rPr lang="fr-FR" dirty="0" smtClean="0">
                <a:solidFill>
                  <a:schemeClr val="accent5">
                    <a:lumMod val="50000"/>
                  </a:schemeClr>
                </a:solidFill>
              </a:rPr>
              <a:t>et </a:t>
            </a:r>
            <a:r>
              <a:rPr lang="fr-FR" dirty="0">
                <a:solidFill>
                  <a:schemeClr val="accent5">
                    <a:lumMod val="50000"/>
                  </a:schemeClr>
                </a:solidFill>
              </a:rPr>
              <a:t>la mise en contact des généralistes avec les ressources </a:t>
            </a:r>
            <a:r>
              <a:rPr lang="fr-FR" dirty="0" smtClean="0">
                <a:solidFill>
                  <a:schemeClr val="accent5">
                    <a:lumMod val="50000"/>
                  </a:schemeClr>
                </a:solidFill>
              </a:rPr>
              <a:t>éducatives</a:t>
            </a:r>
            <a:br>
              <a:rPr lang="fr-FR" dirty="0" smtClean="0">
                <a:solidFill>
                  <a:schemeClr val="accent5">
                    <a:lumMod val="50000"/>
                  </a:schemeClr>
                </a:solidFill>
              </a:rPr>
            </a:br>
            <a:r>
              <a:rPr lang="fr-FR" dirty="0" smtClean="0">
                <a:solidFill>
                  <a:schemeClr val="accent5">
                    <a:lumMod val="50000"/>
                  </a:schemeClr>
                </a:solidFill>
              </a:rPr>
              <a:t>de </a:t>
            </a:r>
            <a:r>
              <a:rPr lang="fr-FR" dirty="0">
                <a:solidFill>
                  <a:schemeClr val="accent5">
                    <a:lumMod val="50000"/>
                  </a:schemeClr>
                </a:solidFill>
              </a:rPr>
              <a:t>leur territoire, en ETP et en santé communautaire </a:t>
            </a:r>
            <a:r>
              <a:rPr lang="fr-FR" dirty="0" smtClean="0">
                <a:solidFill>
                  <a:schemeClr val="accent5">
                    <a:lumMod val="50000"/>
                  </a:schemeClr>
                </a:solidFill>
              </a:rPr>
              <a:t>?</a:t>
            </a:r>
          </a:p>
          <a:p>
            <a:pPr marL="514350" indent="-514350">
              <a:buFont typeface="+mj-lt"/>
              <a:buAutoNum type="arabicPeriod"/>
            </a:pPr>
            <a:r>
              <a:rPr lang="fr-FR" dirty="0" smtClean="0">
                <a:solidFill>
                  <a:schemeClr val="accent5">
                    <a:lumMod val="50000"/>
                  </a:schemeClr>
                </a:solidFill>
              </a:rPr>
              <a:t>Comment </a:t>
            </a:r>
            <a:r>
              <a:rPr lang="fr-FR" dirty="0">
                <a:solidFill>
                  <a:schemeClr val="accent5">
                    <a:lumMod val="50000"/>
                  </a:schemeClr>
                </a:solidFill>
              </a:rPr>
              <a:t>faciliter l’articulation entre ces ressources, dans la perspective de renforcer l’inscription de l’ETP au plus proche de la vie des gens, en portant attention à la dimension interculturelle et sociale ?</a:t>
            </a:r>
          </a:p>
          <a:p>
            <a:endParaRPr lang="fr-FR" dirty="0"/>
          </a:p>
        </p:txBody>
      </p:sp>
    </p:spTree>
    <p:extLst>
      <p:ext uri="{BB962C8B-B14F-4D97-AF65-F5344CB8AC3E}">
        <p14:creationId xmlns:p14="http://schemas.microsoft.com/office/powerpoint/2010/main" val="528978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pPr algn="ctr"/>
            <a:r>
              <a:rPr lang="fr-FR" dirty="0" smtClean="0">
                <a:solidFill>
                  <a:srgbClr val="008F3F"/>
                </a:solidFill>
              </a:rPr>
              <a:t>Nous remercions chaleureusement</a:t>
            </a:r>
            <a:r>
              <a:rPr lang="is-IS" dirty="0" smtClean="0">
                <a:solidFill>
                  <a:srgbClr val="008F3F"/>
                </a:solidFill>
              </a:rPr>
              <a:t>…</a:t>
            </a:r>
            <a:endParaRPr lang="fr-FR" dirty="0">
              <a:solidFill>
                <a:srgbClr val="008F3F"/>
              </a:solidFill>
            </a:endParaRPr>
          </a:p>
        </p:txBody>
      </p:sp>
      <p:sp>
        <p:nvSpPr>
          <p:cNvPr id="3" name="Espace réservé du contenu 2"/>
          <p:cNvSpPr>
            <a:spLocks noGrp="1"/>
          </p:cNvSpPr>
          <p:nvPr>
            <p:ph idx="1"/>
          </p:nvPr>
        </p:nvSpPr>
        <p:spPr>
          <a:xfrm>
            <a:off x="495300" y="1325563"/>
            <a:ext cx="11087100" cy="4351338"/>
          </a:xfrm>
        </p:spPr>
        <p:txBody>
          <a:bodyPr>
            <a:normAutofit/>
          </a:bodyPr>
          <a:lstStyle/>
          <a:p>
            <a:pPr>
              <a:buFont typeface="Arial" charset="0"/>
              <a:buChar char="•"/>
            </a:pPr>
            <a:r>
              <a:rPr lang="fr-FR" dirty="0">
                <a:solidFill>
                  <a:schemeClr val="accent5">
                    <a:lumMod val="50000"/>
                  </a:schemeClr>
                </a:solidFill>
              </a:rPr>
              <a:t>l</a:t>
            </a:r>
            <a:r>
              <a:rPr lang="fr-FR" dirty="0" smtClean="0">
                <a:solidFill>
                  <a:schemeClr val="accent5">
                    <a:lumMod val="50000"/>
                  </a:schemeClr>
                </a:solidFill>
              </a:rPr>
              <a:t>es </a:t>
            </a:r>
            <a:r>
              <a:rPr lang="fr-FR" dirty="0" err="1" smtClean="0">
                <a:solidFill>
                  <a:schemeClr val="accent5">
                    <a:lumMod val="50000"/>
                  </a:schemeClr>
                </a:solidFill>
              </a:rPr>
              <a:t>mé</a:t>
            </a:r>
            <a:r>
              <a:rPr lang="pt-PT" dirty="0" err="1">
                <a:solidFill>
                  <a:schemeClr val="accent5">
                    <a:lumMod val="50000"/>
                  </a:schemeClr>
                </a:solidFill>
              </a:rPr>
              <a:t>decins</a:t>
            </a:r>
            <a:r>
              <a:rPr lang="fr-FR" dirty="0">
                <a:solidFill>
                  <a:schemeClr val="accent5">
                    <a:lumMod val="50000"/>
                  </a:schemeClr>
                </a:solidFill>
              </a:rPr>
              <a:t> </a:t>
            </a:r>
            <a:r>
              <a:rPr lang="fr-FR" dirty="0" smtClean="0">
                <a:solidFill>
                  <a:schemeClr val="accent5">
                    <a:lumMod val="50000"/>
                  </a:schemeClr>
                </a:solidFill>
              </a:rPr>
              <a:t>rencontrés</a:t>
            </a:r>
          </a:p>
          <a:p>
            <a:pPr>
              <a:buFont typeface="Arial" charset="0"/>
              <a:buChar char="•"/>
            </a:pPr>
            <a:r>
              <a:rPr lang="fr-FR" dirty="0" smtClean="0">
                <a:solidFill>
                  <a:schemeClr val="accent5">
                    <a:lumMod val="50000"/>
                  </a:schemeClr>
                </a:solidFill>
              </a:rPr>
              <a:t>les structures </a:t>
            </a:r>
            <a:r>
              <a:rPr lang="fr-FR" dirty="0">
                <a:solidFill>
                  <a:schemeClr val="accent5">
                    <a:lumMod val="50000"/>
                  </a:schemeClr>
                </a:solidFill>
              </a:rPr>
              <a:t>partenaires du Pôle de ressources en </a:t>
            </a:r>
            <a:r>
              <a:rPr lang="fr-FR" dirty="0" smtClean="0">
                <a:solidFill>
                  <a:schemeClr val="accent5">
                    <a:lumMod val="50000"/>
                  </a:schemeClr>
                </a:solidFill>
              </a:rPr>
              <a:t>ETP </a:t>
            </a:r>
            <a:r>
              <a:rPr lang="fr-FR" dirty="0">
                <a:solidFill>
                  <a:schemeClr val="accent5">
                    <a:lumMod val="50000"/>
                  </a:schemeClr>
                </a:solidFill>
              </a:rPr>
              <a:t>d’Île de France  </a:t>
            </a:r>
            <a:r>
              <a:rPr lang="fr-FR" dirty="0" smtClean="0">
                <a:solidFill>
                  <a:schemeClr val="accent5">
                    <a:lumMod val="50000"/>
                  </a:schemeClr>
                </a:solidFill>
              </a:rPr>
              <a:t>:</a:t>
            </a:r>
            <a:br>
              <a:rPr lang="fr-FR" dirty="0" smtClean="0">
                <a:solidFill>
                  <a:schemeClr val="accent5">
                    <a:lumMod val="50000"/>
                  </a:schemeClr>
                </a:solidFill>
              </a:rPr>
            </a:br>
            <a:r>
              <a:rPr lang="fr-FR" dirty="0" smtClean="0">
                <a:solidFill>
                  <a:schemeClr val="accent5">
                    <a:lumMod val="50000"/>
                  </a:schemeClr>
                </a:solidFill>
              </a:rPr>
              <a:t>  ASDES</a:t>
            </a:r>
            <a:r>
              <a:rPr lang="fr-FR" dirty="0">
                <a:solidFill>
                  <a:schemeClr val="accent5">
                    <a:lumMod val="50000"/>
                  </a:schemeClr>
                </a:solidFill>
              </a:rPr>
              <a:t>, Diabète 92, FEMASIF, Paris Diabète, </a:t>
            </a:r>
            <a:r>
              <a:rPr lang="fr-FR" dirty="0" smtClean="0">
                <a:solidFill>
                  <a:schemeClr val="accent5">
                    <a:lumMod val="50000"/>
                  </a:schemeClr>
                </a:solidFill>
              </a:rPr>
              <a:t>Pôle </a:t>
            </a:r>
            <a:r>
              <a:rPr lang="fr-FR" dirty="0">
                <a:solidFill>
                  <a:schemeClr val="accent5">
                    <a:lumMod val="50000"/>
                  </a:schemeClr>
                </a:solidFill>
              </a:rPr>
              <a:t>de santé Paris </a:t>
            </a:r>
            <a:r>
              <a:rPr lang="fr-FR" dirty="0" smtClean="0">
                <a:solidFill>
                  <a:schemeClr val="accent5">
                    <a:lumMod val="50000"/>
                  </a:schemeClr>
                </a:solidFill>
              </a:rPr>
              <a:t>13</a:t>
            </a:r>
            <a:r>
              <a:rPr lang="fr-FR" baseline="30000" dirty="0" smtClean="0">
                <a:solidFill>
                  <a:schemeClr val="accent5">
                    <a:lumMod val="50000"/>
                  </a:schemeClr>
                </a:solidFill>
              </a:rPr>
              <a:t>ème</a:t>
            </a:r>
            <a:r>
              <a:rPr lang="fr-FR" dirty="0" smtClean="0">
                <a:solidFill>
                  <a:schemeClr val="accent5">
                    <a:lumMod val="50000"/>
                  </a:schemeClr>
                </a:solidFill>
              </a:rPr>
              <a:t/>
            </a:r>
            <a:br>
              <a:rPr lang="fr-FR" dirty="0" smtClean="0">
                <a:solidFill>
                  <a:schemeClr val="accent5">
                    <a:lumMod val="50000"/>
                  </a:schemeClr>
                </a:solidFill>
              </a:rPr>
            </a:br>
            <a:r>
              <a:rPr lang="fr-FR" dirty="0" smtClean="0">
                <a:solidFill>
                  <a:schemeClr val="accent5">
                    <a:lumMod val="50000"/>
                  </a:schemeClr>
                </a:solidFill>
              </a:rPr>
              <a:t>  et </a:t>
            </a:r>
            <a:r>
              <a:rPr lang="fr-FR" dirty="0">
                <a:solidFill>
                  <a:schemeClr val="accent5">
                    <a:lumMod val="50000"/>
                  </a:schemeClr>
                </a:solidFill>
              </a:rPr>
              <a:t>Pôle de santé des </a:t>
            </a:r>
            <a:r>
              <a:rPr lang="fr-FR" dirty="0" err="1">
                <a:solidFill>
                  <a:schemeClr val="accent5">
                    <a:lumMod val="50000"/>
                  </a:schemeClr>
                </a:solidFill>
              </a:rPr>
              <a:t>Envierges</a:t>
            </a:r>
            <a:r>
              <a:rPr lang="fr-FR" dirty="0">
                <a:solidFill>
                  <a:schemeClr val="accent5">
                    <a:lumMod val="50000"/>
                  </a:schemeClr>
                </a:solidFill>
              </a:rPr>
              <a:t> </a:t>
            </a:r>
          </a:p>
          <a:p>
            <a:r>
              <a:rPr lang="fr-FR" dirty="0" err="1" smtClean="0">
                <a:solidFill>
                  <a:schemeClr val="accent5">
                    <a:lumMod val="50000"/>
                  </a:schemeClr>
                </a:solidFill>
              </a:rPr>
              <a:t>Houda</a:t>
            </a:r>
            <a:r>
              <a:rPr lang="fr-FR" dirty="0" smtClean="0">
                <a:solidFill>
                  <a:schemeClr val="accent5">
                    <a:lumMod val="50000"/>
                  </a:schemeClr>
                </a:solidFill>
              </a:rPr>
              <a:t> </a:t>
            </a:r>
            <a:r>
              <a:rPr lang="fr-FR" dirty="0" err="1" smtClean="0">
                <a:solidFill>
                  <a:schemeClr val="accent5">
                    <a:lumMod val="50000"/>
                  </a:schemeClr>
                </a:solidFill>
              </a:rPr>
              <a:t>Ahamed</a:t>
            </a:r>
            <a:r>
              <a:rPr lang="fr-FR" dirty="0" smtClean="0">
                <a:solidFill>
                  <a:schemeClr val="accent5">
                    <a:lumMod val="50000"/>
                  </a:schemeClr>
                </a:solidFill>
              </a:rPr>
              <a:t>, coordinatrice du Pôle de ressources en ETP</a:t>
            </a:r>
          </a:p>
          <a:p>
            <a:r>
              <a:rPr lang="fr-FR" dirty="0" smtClean="0">
                <a:solidFill>
                  <a:schemeClr val="accent5">
                    <a:lumMod val="50000"/>
                  </a:schemeClr>
                </a:solidFill>
              </a:rPr>
              <a:t>Anne-Marie Panetta, secrétaire du LEPS</a:t>
            </a:r>
          </a:p>
          <a:p>
            <a:endParaRPr lang="fr-FR" dirty="0"/>
          </a:p>
          <a:p>
            <a:pPr marL="0" indent="0">
              <a:buNone/>
            </a:pPr>
            <a:r>
              <a:rPr lang="fr-FR" dirty="0" smtClean="0">
                <a:solidFill>
                  <a:schemeClr val="tx1">
                    <a:lumMod val="50000"/>
                    <a:lumOff val="50000"/>
                  </a:schemeClr>
                </a:solidFill>
              </a:rPr>
              <a:t>Recherche financée </a:t>
            </a:r>
            <a:r>
              <a:rPr lang="fr-FR" dirty="0">
                <a:solidFill>
                  <a:schemeClr val="tx1">
                    <a:lumMod val="50000"/>
                    <a:lumOff val="50000"/>
                  </a:schemeClr>
                </a:solidFill>
              </a:rPr>
              <a:t>par l’IRESP (</a:t>
            </a:r>
            <a:r>
              <a:rPr lang="fr-FR" dirty="0" smtClean="0">
                <a:solidFill>
                  <a:schemeClr val="tx1">
                    <a:lumMod val="50000"/>
                    <a:lumOff val="50000"/>
                  </a:schemeClr>
                </a:solidFill>
              </a:rPr>
              <a:t>appel </a:t>
            </a:r>
            <a:r>
              <a:rPr lang="fr-FR" dirty="0">
                <a:solidFill>
                  <a:schemeClr val="tx1">
                    <a:lumMod val="50000"/>
                    <a:lumOff val="50000"/>
                  </a:schemeClr>
                </a:solidFill>
              </a:rPr>
              <a:t>à </a:t>
            </a:r>
            <a:r>
              <a:rPr lang="fr-FR" dirty="0" smtClean="0">
                <a:solidFill>
                  <a:schemeClr val="tx1">
                    <a:lumMod val="50000"/>
                    <a:lumOff val="50000"/>
                  </a:schemeClr>
                </a:solidFill>
              </a:rPr>
              <a:t>projets 2012 </a:t>
            </a:r>
            <a:r>
              <a:rPr lang="fr-FR" dirty="0">
                <a:solidFill>
                  <a:schemeClr val="tx1">
                    <a:lumMod val="50000"/>
                    <a:lumOff val="50000"/>
                  </a:schemeClr>
                </a:solidFill>
              </a:rPr>
              <a:t>sur </a:t>
            </a:r>
            <a:r>
              <a:rPr lang="fr-FR" dirty="0" smtClean="0">
                <a:solidFill>
                  <a:schemeClr val="tx1">
                    <a:lumMod val="50000"/>
                    <a:lumOff val="50000"/>
                  </a:schemeClr>
                </a:solidFill>
              </a:rPr>
              <a:t>l’ETP)</a:t>
            </a:r>
            <a:endParaRPr lang="fr-FR" dirty="0"/>
          </a:p>
        </p:txBody>
      </p:sp>
      <p:sp>
        <p:nvSpPr>
          <p:cNvPr id="4" name="Rectangle 3"/>
          <p:cNvSpPr/>
          <p:nvPr/>
        </p:nvSpPr>
        <p:spPr>
          <a:xfrm>
            <a:off x="3262499" y="5676901"/>
            <a:ext cx="5667001" cy="707886"/>
          </a:xfrm>
          <a:prstGeom prst="rect">
            <a:avLst/>
          </a:prstGeom>
        </p:spPr>
        <p:txBody>
          <a:bodyPr wrap="none">
            <a:spAutoFit/>
          </a:bodyPr>
          <a:lstStyle/>
          <a:p>
            <a:pPr algn="ctr"/>
            <a:r>
              <a:rPr lang="fr-FR" sz="4000" dirty="0">
                <a:solidFill>
                  <a:srgbClr val="008F3F"/>
                </a:solidFill>
                <a:latin typeface="+mj-lt"/>
              </a:rPr>
              <a:t>Merci pour </a:t>
            </a:r>
            <a:r>
              <a:rPr lang="fr-FR" sz="4000">
                <a:solidFill>
                  <a:srgbClr val="008F3F"/>
                </a:solidFill>
                <a:latin typeface="+mj-lt"/>
              </a:rPr>
              <a:t>votre </a:t>
            </a:r>
            <a:r>
              <a:rPr lang="fr-FR" sz="4000" smtClean="0">
                <a:solidFill>
                  <a:srgbClr val="008F3F"/>
                </a:solidFill>
                <a:latin typeface="+mj-lt"/>
              </a:rPr>
              <a:t>attention</a:t>
            </a:r>
            <a:endParaRPr lang="fr-FR" sz="4000" dirty="0">
              <a:latin typeface="+mj-lt"/>
            </a:endParaRPr>
          </a:p>
        </p:txBody>
      </p:sp>
    </p:spTree>
    <p:extLst>
      <p:ext uri="{BB962C8B-B14F-4D97-AF65-F5344CB8AC3E}">
        <p14:creationId xmlns:p14="http://schemas.microsoft.com/office/powerpoint/2010/main" val="1587628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825" y="325437"/>
            <a:ext cx="10515600" cy="1325563"/>
          </a:xfrm>
        </p:spPr>
        <p:txBody>
          <a:bodyPr/>
          <a:lstStyle/>
          <a:p>
            <a:pPr algn="ctr"/>
            <a:r>
              <a:rPr lang="fr-FR" dirty="0">
                <a:solidFill>
                  <a:srgbClr val="008F3F"/>
                </a:solidFill>
              </a:rPr>
              <a:t>Objectifs de la recherche</a:t>
            </a:r>
            <a:endParaRPr lang="fr-FR" dirty="0"/>
          </a:p>
        </p:txBody>
      </p:sp>
      <p:sp>
        <p:nvSpPr>
          <p:cNvPr id="3" name="Espace réservé du contenu 2"/>
          <p:cNvSpPr>
            <a:spLocks noGrp="1"/>
          </p:cNvSpPr>
          <p:nvPr>
            <p:ph idx="1"/>
          </p:nvPr>
        </p:nvSpPr>
        <p:spPr>
          <a:xfrm>
            <a:off x="666750" y="2457450"/>
            <a:ext cx="10953750" cy="3376612"/>
          </a:xfrm>
        </p:spPr>
        <p:txBody>
          <a:bodyPr>
            <a:noAutofit/>
          </a:bodyPr>
          <a:lstStyle/>
          <a:p>
            <a:r>
              <a:rPr lang="fr-FR" sz="3200" dirty="0" smtClean="0">
                <a:solidFill>
                  <a:schemeClr val="accent5">
                    <a:lumMod val="50000"/>
                  </a:schemeClr>
                </a:solidFill>
              </a:rPr>
              <a:t>Comprendre comment les médecins généralistes (MG) :</a:t>
            </a:r>
          </a:p>
          <a:p>
            <a:pPr lvl="1"/>
            <a:r>
              <a:rPr lang="fr-FR" sz="2800" u="sng" dirty="0" smtClean="0">
                <a:solidFill>
                  <a:srgbClr val="008F3F"/>
                </a:solidFill>
              </a:rPr>
              <a:t>permettent </a:t>
            </a:r>
            <a:r>
              <a:rPr lang="fr-FR" sz="2800" u="sng" dirty="0">
                <a:solidFill>
                  <a:srgbClr val="008F3F"/>
                </a:solidFill>
              </a:rPr>
              <a:t>à leurs patients d’accéder à une </a:t>
            </a:r>
            <a:r>
              <a:rPr lang="fr-FR" sz="2800" u="sng" dirty="0" smtClean="0">
                <a:solidFill>
                  <a:srgbClr val="008F3F"/>
                </a:solidFill>
              </a:rPr>
              <a:t>éducation</a:t>
            </a:r>
            <a:r>
              <a:rPr lang="fr-FR" sz="2800" dirty="0" smtClean="0">
                <a:solidFill>
                  <a:schemeClr val="accent5">
                    <a:lumMod val="50000"/>
                  </a:schemeClr>
                </a:solidFill>
              </a:rPr>
              <a:t/>
            </a:r>
            <a:br>
              <a:rPr lang="fr-FR" sz="2800" dirty="0" smtClean="0">
                <a:solidFill>
                  <a:schemeClr val="accent5">
                    <a:lumMod val="50000"/>
                  </a:schemeClr>
                </a:solidFill>
              </a:rPr>
            </a:br>
            <a:r>
              <a:rPr lang="fr-FR" sz="2800" dirty="0" smtClean="0">
                <a:solidFill>
                  <a:schemeClr val="accent5">
                    <a:lumMod val="50000"/>
                  </a:schemeClr>
                </a:solidFill>
              </a:rPr>
              <a:t>    (</a:t>
            </a:r>
            <a:r>
              <a:rPr lang="fr-FR" sz="2800" u="sng" dirty="0" smtClean="0">
                <a:solidFill>
                  <a:srgbClr val="008F3F"/>
                </a:solidFill>
              </a:rPr>
              <a:t>dans la consultation </a:t>
            </a:r>
            <a:r>
              <a:rPr lang="fr-FR" sz="2800" dirty="0" smtClean="0">
                <a:solidFill>
                  <a:schemeClr val="accent5">
                    <a:lumMod val="50000"/>
                  </a:schemeClr>
                </a:solidFill>
              </a:rPr>
              <a:t>ou en dehors)</a:t>
            </a:r>
          </a:p>
          <a:p>
            <a:pPr lvl="1"/>
            <a:r>
              <a:rPr lang="fr-FR" sz="2800" dirty="0">
                <a:solidFill>
                  <a:schemeClr val="accent5">
                    <a:lumMod val="50000"/>
                  </a:schemeClr>
                </a:solidFill>
              </a:rPr>
              <a:t>p</a:t>
            </a:r>
            <a:r>
              <a:rPr lang="fr-FR" sz="2800" dirty="0" smtClean="0">
                <a:solidFill>
                  <a:schemeClr val="accent5">
                    <a:lumMod val="50000"/>
                  </a:schemeClr>
                </a:solidFill>
              </a:rPr>
              <a:t>erçoivent </a:t>
            </a:r>
            <a:r>
              <a:rPr lang="fr-FR" sz="2800" dirty="0">
                <a:solidFill>
                  <a:schemeClr val="accent5">
                    <a:lumMod val="50000"/>
                  </a:schemeClr>
                </a:solidFill>
              </a:rPr>
              <a:t>les </a:t>
            </a:r>
            <a:r>
              <a:rPr lang="fr-FR" sz="2800" dirty="0" smtClean="0">
                <a:solidFill>
                  <a:schemeClr val="accent5">
                    <a:lumMod val="50000"/>
                  </a:schemeClr>
                </a:solidFill>
              </a:rPr>
              <a:t>inégalités </a:t>
            </a:r>
            <a:r>
              <a:rPr lang="fr-FR" sz="2800" dirty="0">
                <a:solidFill>
                  <a:schemeClr val="accent5">
                    <a:lumMod val="50000"/>
                  </a:schemeClr>
                </a:solidFill>
              </a:rPr>
              <a:t>sociales et l’influence qu’elles ont sur </a:t>
            </a:r>
            <a:r>
              <a:rPr lang="fr-FR" sz="2800" dirty="0" smtClean="0">
                <a:solidFill>
                  <a:schemeClr val="accent5">
                    <a:lumMod val="50000"/>
                  </a:schemeClr>
                </a:solidFill>
              </a:rPr>
              <a:t>leur </a:t>
            </a:r>
            <a:r>
              <a:rPr lang="fr-FR" sz="2800" dirty="0">
                <a:solidFill>
                  <a:schemeClr val="accent5">
                    <a:lumMod val="50000"/>
                  </a:schemeClr>
                </a:solidFill>
              </a:rPr>
              <a:t>travail </a:t>
            </a:r>
            <a:r>
              <a:rPr lang="fr-FR" sz="2800" dirty="0" smtClean="0">
                <a:solidFill>
                  <a:schemeClr val="accent5">
                    <a:lumMod val="50000"/>
                  </a:schemeClr>
                </a:solidFill>
              </a:rPr>
              <a:t>médical et éducatif</a:t>
            </a:r>
          </a:p>
          <a:p>
            <a:pPr lvl="1"/>
            <a:r>
              <a:rPr lang="fr-FR" sz="2800" dirty="0" smtClean="0">
                <a:solidFill>
                  <a:schemeClr val="accent5">
                    <a:lumMod val="50000"/>
                  </a:schemeClr>
                </a:solidFill>
              </a:rPr>
              <a:t>peuvent </a:t>
            </a:r>
            <a:r>
              <a:rPr lang="fr-FR" sz="2800" dirty="0">
                <a:solidFill>
                  <a:schemeClr val="accent5">
                    <a:lumMod val="50000"/>
                  </a:schemeClr>
                </a:solidFill>
              </a:rPr>
              <a:t>contribuer à améliorer l’équité d’accès à l’ETP</a:t>
            </a:r>
          </a:p>
          <a:p>
            <a:endParaRPr lang="fr-FR" sz="3200" dirty="0" smtClean="0">
              <a:solidFill>
                <a:schemeClr val="accent5">
                  <a:lumMod val="50000"/>
                </a:schemeClr>
              </a:solidFill>
            </a:endParaRPr>
          </a:p>
          <a:p>
            <a:pPr marL="0" indent="0">
              <a:buNone/>
            </a:pPr>
            <a:r>
              <a:rPr lang="fr-FR" sz="3200" dirty="0" smtClean="0">
                <a:solidFill>
                  <a:schemeClr val="accent5">
                    <a:lumMod val="50000"/>
                  </a:schemeClr>
                </a:solidFill>
              </a:rPr>
              <a:t> </a:t>
            </a:r>
            <a:endParaRPr lang="fr-FR" dirty="0">
              <a:solidFill>
                <a:schemeClr val="accent5">
                  <a:lumMod val="50000"/>
                </a:schemeClr>
              </a:solidFill>
            </a:endParaRPr>
          </a:p>
        </p:txBody>
      </p:sp>
    </p:spTree>
    <p:extLst>
      <p:ext uri="{BB962C8B-B14F-4D97-AF65-F5344CB8AC3E}">
        <p14:creationId xmlns:p14="http://schemas.microsoft.com/office/powerpoint/2010/main" val="1872222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825" y="0"/>
            <a:ext cx="10515600" cy="1325563"/>
          </a:xfrm>
        </p:spPr>
        <p:txBody>
          <a:bodyPr/>
          <a:lstStyle/>
          <a:p>
            <a:pPr algn="ctr"/>
            <a:r>
              <a:rPr lang="fr-FR" dirty="0" smtClean="0">
                <a:solidFill>
                  <a:srgbClr val="008F3F"/>
                </a:solidFill>
              </a:rPr>
              <a:t>Méthode : échantillon</a:t>
            </a:r>
            <a:endParaRPr lang="fr-FR" dirty="0"/>
          </a:p>
        </p:txBody>
      </p:sp>
      <p:sp>
        <p:nvSpPr>
          <p:cNvPr id="3" name="Espace réservé du contenu 2"/>
          <p:cNvSpPr>
            <a:spLocks noGrp="1"/>
          </p:cNvSpPr>
          <p:nvPr>
            <p:ph idx="1"/>
          </p:nvPr>
        </p:nvSpPr>
        <p:spPr>
          <a:xfrm>
            <a:off x="666750" y="1562100"/>
            <a:ext cx="10953750" cy="5067300"/>
          </a:xfrm>
        </p:spPr>
        <p:txBody>
          <a:bodyPr>
            <a:normAutofit/>
          </a:bodyPr>
          <a:lstStyle/>
          <a:p>
            <a:pPr>
              <a:lnSpc>
                <a:spcPct val="110000"/>
              </a:lnSpc>
            </a:pPr>
            <a:r>
              <a:rPr lang="fr-FR" sz="3200" dirty="0" smtClean="0">
                <a:solidFill>
                  <a:schemeClr val="accent5">
                    <a:lumMod val="50000"/>
                  </a:schemeClr>
                </a:solidFill>
              </a:rPr>
              <a:t>Entretiens avec des </a:t>
            </a:r>
            <a:r>
              <a:rPr lang="fr-FR" sz="3200" dirty="0" smtClean="0">
                <a:solidFill>
                  <a:schemeClr val="accent5">
                    <a:lumMod val="50000"/>
                  </a:schemeClr>
                </a:solidFill>
              </a:rPr>
              <a:t>médecins</a:t>
            </a:r>
            <a:r>
              <a:rPr lang="fr-FR" sz="3200" dirty="0" smtClean="0">
                <a:solidFill>
                  <a:schemeClr val="accent5">
                    <a:lumMod val="50000"/>
                  </a:schemeClr>
                </a:solidFill>
              </a:rPr>
              <a:t> </a:t>
            </a:r>
            <a:r>
              <a:rPr lang="fr-FR" sz="3200" dirty="0" smtClean="0">
                <a:solidFill>
                  <a:schemeClr val="accent5">
                    <a:lumMod val="50000"/>
                  </a:schemeClr>
                </a:solidFill>
              </a:rPr>
              <a:t>affiliés </a:t>
            </a:r>
            <a:r>
              <a:rPr lang="fr-FR" sz="3200" dirty="0">
                <a:solidFill>
                  <a:schemeClr val="accent5">
                    <a:lumMod val="50000"/>
                  </a:schemeClr>
                </a:solidFill>
              </a:rPr>
              <a:t>à des </a:t>
            </a:r>
            <a:r>
              <a:rPr lang="fr-FR" sz="3200" dirty="0" smtClean="0">
                <a:solidFill>
                  <a:schemeClr val="accent5">
                    <a:lumMod val="50000"/>
                  </a:schemeClr>
                </a:solidFill>
              </a:rPr>
              <a:t>organisations</a:t>
            </a:r>
            <a:r>
              <a:rPr lang="fr-FR" sz="3200" dirty="0">
                <a:solidFill>
                  <a:schemeClr val="accent5">
                    <a:lumMod val="50000"/>
                  </a:schemeClr>
                </a:solidFill>
              </a:rPr>
              <a:t> </a:t>
            </a:r>
            <a:r>
              <a:rPr lang="fr-FR" sz="3200" dirty="0" smtClean="0">
                <a:solidFill>
                  <a:schemeClr val="accent5">
                    <a:lumMod val="50000"/>
                  </a:schemeClr>
                </a:solidFill>
              </a:rPr>
              <a:t>liées </a:t>
            </a:r>
            <a:r>
              <a:rPr lang="fr-FR" sz="3200" dirty="0">
                <a:solidFill>
                  <a:schemeClr val="accent5">
                    <a:lumMod val="50000"/>
                  </a:schemeClr>
                </a:solidFill>
              </a:rPr>
              <a:t>au Pôle de ressources en ETP </a:t>
            </a:r>
            <a:r>
              <a:rPr lang="fr-FR" sz="3200" dirty="0" smtClean="0">
                <a:solidFill>
                  <a:schemeClr val="accent5">
                    <a:lumMod val="50000"/>
                  </a:schemeClr>
                </a:solidFill>
              </a:rPr>
              <a:t>d’Ile-de-France </a:t>
            </a:r>
            <a:r>
              <a:rPr lang="fr-FR" sz="3200" dirty="0" smtClean="0">
                <a:solidFill>
                  <a:schemeClr val="accent5">
                    <a:lumMod val="50000"/>
                  </a:schemeClr>
                </a:solidFill>
              </a:rPr>
              <a:t>:</a:t>
            </a:r>
          </a:p>
          <a:p>
            <a:pPr lvl="1">
              <a:lnSpc>
                <a:spcPct val="110000"/>
              </a:lnSpc>
            </a:pPr>
            <a:r>
              <a:rPr lang="fr-FR" sz="2800" dirty="0" smtClean="0">
                <a:solidFill>
                  <a:schemeClr val="accent5">
                    <a:lumMod val="50000"/>
                  </a:schemeClr>
                </a:solidFill>
              </a:rPr>
              <a:t>22 </a:t>
            </a:r>
            <a:r>
              <a:rPr lang="fr-FR" sz="2800" dirty="0" smtClean="0">
                <a:solidFill>
                  <a:schemeClr val="accent5">
                    <a:lumMod val="50000"/>
                  </a:schemeClr>
                </a:solidFill>
              </a:rPr>
              <a:t>/ 416 sollicités par mail </a:t>
            </a:r>
            <a:endParaRPr lang="fr-FR" sz="2800" dirty="0" smtClean="0">
              <a:solidFill>
                <a:schemeClr val="accent5">
                  <a:lumMod val="50000"/>
                </a:schemeClr>
              </a:solidFill>
            </a:endParaRPr>
          </a:p>
          <a:p>
            <a:pPr lvl="1">
              <a:lnSpc>
                <a:spcPct val="110000"/>
              </a:lnSpc>
            </a:pPr>
            <a:r>
              <a:rPr lang="fr-FR" sz="2800" dirty="0" smtClean="0">
                <a:solidFill>
                  <a:schemeClr val="accent5">
                    <a:lumMod val="50000"/>
                  </a:schemeClr>
                </a:solidFill>
              </a:rPr>
              <a:t>10 sollicité par </a:t>
            </a:r>
            <a:r>
              <a:rPr lang="fr-FR" sz="2800" dirty="0" smtClean="0">
                <a:solidFill>
                  <a:schemeClr val="accent5">
                    <a:lumMod val="50000"/>
                  </a:schemeClr>
                </a:solidFill>
              </a:rPr>
              <a:t>le </a:t>
            </a:r>
            <a:r>
              <a:rPr lang="fr-FR" sz="2800" dirty="0" smtClean="0">
                <a:solidFill>
                  <a:schemeClr val="accent5">
                    <a:lumMod val="50000"/>
                  </a:schemeClr>
                </a:solidFill>
              </a:rPr>
              <a:t>pôle</a:t>
            </a:r>
            <a:endParaRPr lang="fr-FR" sz="800" dirty="0">
              <a:solidFill>
                <a:schemeClr val="accent5">
                  <a:lumMod val="50000"/>
                </a:schemeClr>
              </a:solidFill>
            </a:endParaRPr>
          </a:p>
          <a:p>
            <a:pPr>
              <a:lnSpc>
                <a:spcPct val="110000"/>
              </a:lnSpc>
            </a:pPr>
            <a:endParaRPr lang="fr-FR" sz="1050" dirty="0" smtClean="0">
              <a:solidFill>
                <a:schemeClr val="accent5">
                  <a:lumMod val="50000"/>
                </a:schemeClr>
              </a:solidFill>
              <a:sym typeface="Wingdings"/>
            </a:endParaRPr>
          </a:p>
          <a:p>
            <a:pPr>
              <a:lnSpc>
                <a:spcPct val="110000"/>
              </a:lnSpc>
            </a:pPr>
            <a:endParaRPr lang="fr-FR" sz="1050" dirty="0" smtClean="0">
              <a:solidFill>
                <a:schemeClr val="accent5">
                  <a:lumMod val="50000"/>
                </a:schemeClr>
              </a:solidFill>
              <a:sym typeface="Wingdings"/>
            </a:endParaRPr>
          </a:p>
          <a:p>
            <a:pPr marL="0" indent="0">
              <a:lnSpc>
                <a:spcPct val="110000"/>
              </a:lnSpc>
              <a:buNone/>
            </a:pPr>
            <a:r>
              <a:rPr lang="fr-FR" sz="3200" dirty="0" smtClean="0">
                <a:solidFill>
                  <a:schemeClr val="accent5">
                    <a:lumMod val="50000"/>
                  </a:schemeClr>
                </a:solidFill>
                <a:sym typeface="Wingdings"/>
              </a:rPr>
              <a:t> Un échantillon diversifié de </a:t>
            </a:r>
            <a:r>
              <a:rPr lang="fr-FR" sz="3200" dirty="0" smtClean="0">
                <a:solidFill>
                  <a:schemeClr val="accent5">
                    <a:lumMod val="50000"/>
                  </a:schemeClr>
                </a:solidFill>
              </a:rPr>
              <a:t>médecins </a:t>
            </a:r>
            <a:r>
              <a:rPr lang="fr-FR" sz="3200" dirty="0">
                <a:solidFill>
                  <a:schemeClr val="accent5">
                    <a:lumMod val="50000"/>
                  </a:schemeClr>
                </a:solidFill>
              </a:rPr>
              <a:t>exerçant dans un environnement « favorable »</a:t>
            </a:r>
          </a:p>
          <a:p>
            <a:pPr marL="457200" lvl="1" indent="0">
              <a:buNone/>
            </a:pPr>
            <a:endParaRPr lang="fr-FR" sz="2800" dirty="0" smtClean="0">
              <a:solidFill>
                <a:schemeClr val="accent5">
                  <a:lumMod val="50000"/>
                </a:schemeClr>
              </a:solidFill>
            </a:endParaRPr>
          </a:p>
        </p:txBody>
      </p:sp>
    </p:spTree>
    <p:extLst>
      <p:ext uri="{BB962C8B-B14F-4D97-AF65-F5344CB8AC3E}">
        <p14:creationId xmlns:p14="http://schemas.microsoft.com/office/powerpoint/2010/main" val="638050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4625"/>
            <a:ext cx="10515600" cy="835025"/>
          </a:xfrm>
        </p:spPr>
        <p:txBody>
          <a:bodyPr/>
          <a:lstStyle/>
          <a:p>
            <a:pPr algn="ctr"/>
            <a:r>
              <a:rPr lang="en-GB" dirty="0" err="1" smtClean="0">
                <a:solidFill>
                  <a:srgbClr val="008F3F"/>
                </a:solidFill>
              </a:rPr>
              <a:t>Caractéristiques</a:t>
            </a:r>
            <a:r>
              <a:rPr lang="en-GB" dirty="0" smtClean="0">
                <a:solidFill>
                  <a:srgbClr val="008F3F"/>
                </a:solidFill>
              </a:rPr>
              <a:t> des </a:t>
            </a:r>
            <a:r>
              <a:rPr lang="en-GB" dirty="0" err="1" smtClean="0">
                <a:solidFill>
                  <a:srgbClr val="008F3F"/>
                </a:solidFill>
              </a:rPr>
              <a:t>médecins</a:t>
            </a:r>
            <a:r>
              <a:rPr lang="en-GB" dirty="0" smtClean="0">
                <a:solidFill>
                  <a:srgbClr val="008F3F"/>
                </a:solidFill>
              </a:rPr>
              <a:t> </a:t>
            </a:r>
            <a:r>
              <a:rPr lang="en-GB" dirty="0" err="1" smtClean="0">
                <a:solidFill>
                  <a:srgbClr val="008F3F"/>
                </a:solidFill>
              </a:rPr>
              <a:t>interrogés</a:t>
            </a:r>
            <a:endParaRPr lang="en-GB" dirty="0">
              <a:solidFill>
                <a:srgbClr val="008F3F"/>
              </a:solidFill>
            </a:endParaRPr>
          </a:p>
        </p:txBody>
      </p:sp>
      <p:sp>
        <p:nvSpPr>
          <p:cNvPr id="3" name="Espace réservé du contenu 2"/>
          <p:cNvSpPr>
            <a:spLocks noGrp="1"/>
          </p:cNvSpPr>
          <p:nvPr>
            <p:ph idx="1"/>
          </p:nvPr>
        </p:nvSpPr>
        <p:spPr>
          <a:xfrm>
            <a:off x="838200" y="1162050"/>
            <a:ext cx="10515600" cy="5410200"/>
          </a:xfrm>
        </p:spPr>
        <p:txBody>
          <a:bodyPr>
            <a:normAutofit fontScale="85000" lnSpcReduction="10000"/>
          </a:bodyPr>
          <a:lstStyle/>
          <a:p>
            <a:r>
              <a:rPr lang="fr-FR" u="sng" dirty="0" smtClean="0">
                <a:solidFill>
                  <a:schemeClr val="tx2"/>
                </a:solidFill>
              </a:rPr>
              <a:t>Genre</a:t>
            </a:r>
            <a:r>
              <a:rPr lang="fr-FR" dirty="0" smtClean="0">
                <a:solidFill>
                  <a:schemeClr val="tx2"/>
                </a:solidFill>
              </a:rPr>
              <a:t> : 17 </a:t>
            </a:r>
            <a:r>
              <a:rPr lang="fr-FR" dirty="0">
                <a:solidFill>
                  <a:schemeClr val="tx2"/>
                </a:solidFill>
              </a:rPr>
              <a:t>hommes /</a:t>
            </a:r>
            <a:r>
              <a:rPr lang="fr-FR" dirty="0" smtClean="0">
                <a:solidFill>
                  <a:schemeClr val="tx2"/>
                </a:solidFill>
              </a:rPr>
              <a:t> </a:t>
            </a:r>
            <a:r>
              <a:rPr lang="fr-FR" dirty="0">
                <a:solidFill>
                  <a:schemeClr val="tx2"/>
                </a:solidFill>
              </a:rPr>
              <a:t>15 </a:t>
            </a:r>
            <a:r>
              <a:rPr lang="fr-FR" dirty="0" smtClean="0">
                <a:solidFill>
                  <a:schemeClr val="tx2"/>
                </a:solidFill>
              </a:rPr>
              <a:t>femmes</a:t>
            </a:r>
            <a:endParaRPr lang="fr-FR" dirty="0">
              <a:solidFill>
                <a:schemeClr val="tx2"/>
              </a:solidFill>
            </a:endParaRPr>
          </a:p>
          <a:p>
            <a:r>
              <a:rPr lang="fr-FR" u="sng" dirty="0" smtClean="0">
                <a:solidFill>
                  <a:schemeClr val="tx2"/>
                </a:solidFill>
              </a:rPr>
              <a:t>Ancienneté d’exercice en MG </a:t>
            </a:r>
            <a:r>
              <a:rPr lang="fr-FR" dirty="0" smtClean="0">
                <a:solidFill>
                  <a:schemeClr val="tx2"/>
                </a:solidFill>
              </a:rPr>
              <a:t>: 10 (1976-1989), 8 (1990-2003), 14 après 2004</a:t>
            </a:r>
            <a:endParaRPr lang="fr-FR" dirty="0">
              <a:solidFill>
                <a:schemeClr val="tx2"/>
              </a:solidFill>
            </a:endParaRPr>
          </a:p>
          <a:p>
            <a:r>
              <a:rPr lang="fr-FR" u="sng" dirty="0" smtClean="0">
                <a:solidFill>
                  <a:schemeClr val="tx2"/>
                </a:solidFill>
              </a:rPr>
              <a:t>Statut</a:t>
            </a:r>
            <a:r>
              <a:rPr lang="fr-FR" dirty="0" smtClean="0">
                <a:solidFill>
                  <a:schemeClr val="tx2"/>
                </a:solidFill>
              </a:rPr>
              <a:t> : 25 installés </a:t>
            </a:r>
            <a:r>
              <a:rPr lang="es-ES_tradnl" dirty="0" smtClean="0">
                <a:solidFill>
                  <a:schemeClr val="tx2"/>
                </a:solidFill>
              </a:rPr>
              <a:t>en </a:t>
            </a:r>
            <a:r>
              <a:rPr lang="es-ES_tradnl" dirty="0" err="1">
                <a:solidFill>
                  <a:schemeClr val="tx2"/>
                </a:solidFill>
              </a:rPr>
              <a:t>lib</a:t>
            </a:r>
            <a:r>
              <a:rPr lang="fr-FR" dirty="0" err="1" smtClean="0">
                <a:solidFill>
                  <a:schemeClr val="tx2"/>
                </a:solidFill>
              </a:rPr>
              <a:t>éral</a:t>
            </a:r>
            <a:r>
              <a:rPr lang="fr-FR" dirty="0">
                <a:solidFill>
                  <a:schemeClr val="tx2"/>
                </a:solidFill>
              </a:rPr>
              <a:t>,</a:t>
            </a:r>
            <a:r>
              <a:rPr lang="fr-FR" dirty="0" smtClean="0">
                <a:solidFill>
                  <a:schemeClr val="tx2"/>
                </a:solidFill>
              </a:rPr>
              <a:t> 2 </a:t>
            </a:r>
            <a:r>
              <a:rPr lang="fr-FR" dirty="0">
                <a:solidFill>
                  <a:schemeClr val="tx2"/>
                </a:solidFill>
              </a:rPr>
              <a:t>remplaçants exclusifs, 2 salariés exclusifs </a:t>
            </a:r>
            <a:r>
              <a:rPr lang="fr-FR" dirty="0" smtClean="0">
                <a:solidFill>
                  <a:schemeClr val="tx2"/>
                </a:solidFill>
              </a:rPr>
              <a:t/>
            </a:r>
            <a:br>
              <a:rPr lang="fr-FR" dirty="0" smtClean="0">
                <a:solidFill>
                  <a:schemeClr val="tx2"/>
                </a:solidFill>
              </a:rPr>
            </a:br>
            <a:r>
              <a:rPr lang="fr-FR" dirty="0" smtClean="0">
                <a:solidFill>
                  <a:schemeClr val="tx2"/>
                </a:solidFill>
              </a:rPr>
              <a:t>et </a:t>
            </a:r>
            <a:r>
              <a:rPr lang="fr-FR" dirty="0">
                <a:solidFill>
                  <a:schemeClr val="tx2"/>
                </a:solidFill>
              </a:rPr>
              <a:t>3 médecins en activité mixte </a:t>
            </a:r>
            <a:r>
              <a:rPr lang="fr-FR" dirty="0" smtClean="0">
                <a:solidFill>
                  <a:schemeClr val="tx2"/>
                </a:solidFill>
              </a:rPr>
              <a:t>(libérale </a:t>
            </a:r>
            <a:r>
              <a:rPr lang="fr-FR" dirty="0">
                <a:solidFill>
                  <a:schemeClr val="tx2"/>
                </a:solidFill>
              </a:rPr>
              <a:t>et </a:t>
            </a:r>
            <a:r>
              <a:rPr lang="fr-FR" dirty="0" smtClean="0">
                <a:solidFill>
                  <a:schemeClr val="tx2"/>
                </a:solidFill>
              </a:rPr>
              <a:t>salariée)</a:t>
            </a:r>
            <a:endParaRPr lang="fr-FR" dirty="0">
              <a:solidFill>
                <a:schemeClr val="tx2"/>
              </a:solidFill>
            </a:endParaRPr>
          </a:p>
          <a:p>
            <a:r>
              <a:rPr lang="fr-FR" u="sng" dirty="0" smtClean="0">
                <a:solidFill>
                  <a:schemeClr val="tx2"/>
                </a:solidFill>
              </a:rPr>
              <a:t>Secteur</a:t>
            </a:r>
            <a:r>
              <a:rPr lang="fr-FR" dirty="0" smtClean="0">
                <a:solidFill>
                  <a:schemeClr val="tx2"/>
                </a:solidFill>
              </a:rPr>
              <a:t> : 27 en secteur 1</a:t>
            </a:r>
            <a:r>
              <a:rPr lang="pt-PT" dirty="0">
                <a:solidFill>
                  <a:schemeClr val="tx2"/>
                </a:solidFill>
              </a:rPr>
              <a:t>;</a:t>
            </a:r>
            <a:r>
              <a:rPr lang="pt-PT" dirty="0" smtClean="0">
                <a:solidFill>
                  <a:schemeClr val="tx2"/>
                </a:solidFill>
              </a:rPr>
              <a:t> 3 </a:t>
            </a:r>
            <a:r>
              <a:rPr lang="pt-PT" dirty="0" err="1" smtClean="0">
                <a:solidFill>
                  <a:schemeClr val="tx2"/>
                </a:solidFill>
              </a:rPr>
              <a:t>en</a:t>
            </a:r>
            <a:r>
              <a:rPr lang="pt-PT" dirty="0" smtClean="0">
                <a:solidFill>
                  <a:schemeClr val="tx2"/>
                </a:solidFill>
              </a:rPr>
              <a:t> </a:t>
            </a:r>
            <a:r>
              <a:rPr lang="fr-FR" dirty="0" smtClean="0">
                <a:solidFill>
                  <a:schemeClr val="tx2"/>
                </a:solidFill>
              </a:rPr>
              <a:t>secteur 2; (2 </a:t>
            </a:r>
            <a:r>
              <a:rPr lang="fr-FR" dirty="0">
                <a:solidFill>
                  <a:schemeClr val="tx2"/>
                </a:solidFill>
              </a:rPr>
              <a:t>salariés en centre de </a:t>
            </a:r>
            <a:r>
              <a:rPr lang="fr-FR" dirty="0" smtClean="0">
                <a:solidFill>
                  <a:schemeClr val="tx2"/>
                </a:solidFill>
              </a:rPr>
              <a:t>santé)</a:t>
            </a:r>
            <a:endParaRPr lang="fr-FR" dirty="0">
              <a:solidFill>
                <a:schemeClr val="tx2"/>
              </a:solidFill>
            </a:endParaRPr>
          </a:p>
          <a:p>
            <a:r>
              <a:rPr lang="fr-FR" u="sng" dirty="0">
                <a:solidFill>
                  <a:schemeClr val="tx2"/>
                </a:solidFill>
              </a:rPr>
              <a:t>M</a:t>
            </a:r>
            <a:r>
              <a:rPr lang="fr-FR" u="sng" dirty="0" smtClean="0">
                <a:solidFill>
                  <a:schemeClr val="tx2"/>
                </a:solidFill>
              </a:rPr>
              <a:t>ode </a:t>
            </a:r>
            <a:r>
              <a:rPr lang="fr-FR" u="sng" dirty="0">
                <a:solidFill>
                  <a:schemeClr val="tx2"/>
                </a:solidFill>
              </a:rPr>
              <a:t>d’exercice </a:t>
            </a:r>
            <a:r>
              <a:rPr lang="fr-FR" dirty="0" smtClean="0">
                <a:solidFill>
                  <a:schemeClr val="tx2"/>
                </a:solidFill>
              </a:rPr>
              <a:t>: 16 en groupe </a:t>
            </a:r>
            <a:r>
              <a:rPr lang="fr-FR" dirty="0" err="1" smtClean="0">
                <a:solidFill>
                  <a:schemeClr val="tx2"/>
                </a:solidFill>
              </a:rPr>
              <a:t>monoprofessionnel</a:t>
            </a:r>
            <a:r>
              <a:rPr lang="fr-FR" dirty="0" smtClean="0">
                <a:solidFill>
                  <a:schemeClr val="tx2"/>
                </a:solidFill>
              </a:rPr>
              <a:t> (dont </a:t>
            </a:r>
            <a:r>
              <a:rPr lang="fr-FR" dirty="0">
                <a:solidFill>
                  <a:schemeClr val="tx2"/>
                </a:solidFill>
              </a:rPr>
              <a:t>6 rattachés à un pôle de santé </a:t>
            </a:r>
            <a:r>
              <a:rPr lang="fr-FR" dirty="0" err="1" smtClean="0">
                <a:solidFill>
                  <a:schemeClr val="tx2"/>
                </a:solidFill>
              </a:rPr>
              <a:t>pluripro</a:t>
            </a:r>
            <a:r>
              <a:rPr lang="fr-FR" dirty="0" smtClean="0">
                <a:solidFill>
                  <a:schemeClr val="tx2"/>
                </a:solidFill>
              </a:rPr>
              <a:t>), 9 solo, 7 en groupe </a:t>
            </a:r>
            <a:r>
              <a:rPr lang="fr-FR" dirty="0" err="1" smtClean="0">
                <a:solidFill>
                  <a:schemeClr val="tx2"/>
                </a:solidFill>
              </a:rPr>
              <a:t>pluripro</a:t>
            </a:r>
            <a:r>
              <a:rPr lang="fr-FR" dirty="0" smtClean="0">
                <a:solidFill>
                  <a:schemeClr val="tx2"/>
                </a:solidFill>
              </a:rPr>
              <a:t> </a:t>
            </a:r>
            <a:r>
              <a:rPr lang="fr-FR" dirty="0">
                <a:solidFill>
                  <a:schemeClr val="tx2"/>
                </a:solidFill>
              </a:rPr>
              <a:t>sur un même site (4 </a:t>
            </a:r>
            <a:r>
              <a:rPr lang="fr-FR" dirty="0" smtClean="0">
                <a:solidFill>
                  <a:schemeClr val="tx2"/>
                </a:solidFill>
              </a:rPr>
              <a:t>MSP et </a:t>
            </a:r>
            <a:r>
              <a:rPr lang="fr-FR" dirty="0">
                <a:solidFill>
                  <a:schemeClr val="tx2"/>
                </a:solidFill>
              </a:rPr>
              <a:t>3 </a:t>
            </a:r>
            <a:r>
              <a:rPr lang="fr-FR" dirty="0" smtClean="0">
                <a:solidFill>
                  <a:schemeClr val="tx2"/>
                </a:solidFill>
              </a:rPr>
              <a:t>CDS)</a:t>
            </a:r>
            <a:endParaRPr lang="fr-FR" dirty="0">
              <a:solidFill>
                <a:schemeClr val="tx2"/>
              </a:solidFill>
            </a:endParaRPr>
          </a:p>
          <a:p>
            <a:r>
              <a:rPr lang="fr-FR" u="sng" dirty="0">
                <a:solidFill>
                  <a:schemeClr val="tx2"/>
                </a:solidFill>
              </a:rPr>
              <a:t>P</a:t>
            </a:r>
            <a:r>
              <a:rPr lang="fr-FR" u="sng" dirty="0" smtClean="0">
                <a:solidFill>
                  <a:schemeClr val="tx2"/>
                </a:solidFill>
              </a:rPr>
              <a:t>atientèle</a:t>
            </a:r>
            <a:r>
              <a:rPr lang="fr-FR" dirty="0" smtClean="0">
                <a:solidFill>
                  <a:schemeClr val="tx2"/>
                </a:solidFill>
              </a:rPr>
              <a:t> : mixte </a:t>
            </a:r>
            <a:r>
              <a:rPr lang="fr-FR" dirty="0">
                <a:solidFill>
                  <a:schemeClr val="tx2"/>
                </a:solidFill>
              </a:rPr>
              <a:t>(13</a:t>
            </a:r>
            <a:r>
              <a:rPr lang="fr-FR" dirty="0" smtClean="0">
                <a:solidFill>
                  <a:schemeClr val="tx2"/>
                </a:solidFill>
              </a:rPr>
              <a:t>), </a:t>
            </a:r>
            <a:r>
              <a:rPr lang="fr-FR" dirty="0">
                <a:solidFill>
                  <a:schemeClr val="tx2"/>
                </a:solidFill>
              </a:rPr>
              <a:t>plutôt défavorisée (11), </a:t>
            </a:r>
            <a:r>
              <a:rPr lang="fr-FR" dirty="0" smtClean="0">
                <a:solidFill>
                  <a:schemeClr val="tx2"/>
                </a:solidFill>
              </a:rPr>
              <a:t>plutôt </a:t>
            </a:r>
            <a:r>
              <a:rPr lang="fr-FR" dirty="0">
                <a:solidFill>
                  <a:schemeClr val="tx2"/>
                </a:solidFill>
              </a:rPr>
              <a:t>favorisée (8</a:t>
            </a:r>
            <a:r>
              <a:rPr lang="fr-FR" dirty="0" smtClean="0">
                <a:solidFill>
                  <a:schemeClr val="tx2"/>
                </a:solidFill>
              </a:rPr>
              <a:t>)</a:t>
            </a:r>
          </a:p>
          <a:p>
            <a:r>
              <a:rPr lang="fr-FR" u="sng" dirty="0" smtClean="0">
                <a:solidFill>
                  <a:schemeClr val="tx2"/>
                </a:solidFill>
              </a:rPr>
              <a:t>Implication </a:t>
            </a:r>
            <a:r>
              <a:rPr lang="fr-FR" u="sng" dirty="0">
                <a:solidFill>
                  <a:schemeClr val="tx2"/>
                </a:solidFill>
              </a:rPr>
              <a:t>dans </a:t>
            </a:r>
            <a:r>
              <a:rPr lang="fr-FR" u="sng" dirty="0" smtClean="0">
                <a:solidFill>
                  <a:schemeClr val="tx2"/>
                </a:solidFill>
              </a:rPr>
              <a:t>formation </a:t>
            </a:r>
            <a:r>
              <a:rPr lang="fr-FR" u="sng" dirty="0">
                <a:solidFill>
                  <a:schemeClr val="tx2"/>
                </a:solidFill>
              </a:rPr>
              <a:t>et/ou </a:t>
            </a:r>
            <a:r>
              <a:rPr lang="fr-FR" u="sng" dirty="0" smtClean="0">
                <a:solidFill>
                  <a:schemeClr val="tx2"/>
                </a:solidFill>
              </a:rPr>
              <a:t>encadrement </a:t>
            </a:r>
            <a:r>
              <a:rPr lang="fr-FR" u="sng" dirty="0">
                <a:solidFill>
                  <a:schemeClr val="tx2"/>
                </a:solidFill>
              </a:rPr>
              <a:t>de stagiaires en </a:t>
            </a:r>
            <a:r>
              <a:rPr lang="fr-FR" u="sng" dirty="0" smtClean="0">
                <a:solidFill>
                  <a:schemeClr val="tx2"/>
                </a:solidFill>
              </a:rPr>
              <a:t>MG </a:t>
            </a:r>
            <a:r>
              <a:rPr lang="fr-FR" dirty="0" smtClean="0">
                <a:solidFill>
                  <a:schemeClr val="tx2"/>
                </a:solidFill>
              </a:rPr>
              <a:t>: 18 MG</a:t>
            </a:r>
            <a:br>
              <a:rPr lang="fr-FR" dirty="0" smtClean="0">
                <a:solidFill>
                  <a:schemeClr val="tx2"/>
                </a:solidFill>
              </a:rPr>
            </a:br>
            <a:r>
              <a:rPr lang="fr-FR" dirty="0" smtClean="0">
                <a:solidFill>
                  <a:schemeClr val="tx2"/>
                </a:solidFill>
              </a:rPr>
              <a:t>(</a:t>
            </a:r>
            <a:r>
              <a:rPr lang="fr-FR" dirty="0">
                <a:solidFill>
                  <a:schemeClr val="tx2"/>
                </a:solidFill>
              </a:rPr>
              <a:t>dont 9 ayant </a:t>
            </a:r>
            <a:r>
              <a:rPr lang="fr-FR" dirty="0" smtClean="0">
                <a:solidFill>
                  <a:schemeClr val="tx2"/>
                </a:solidFill>
              </a:rPr>
              <a:t>double </a:t>
            </a:r>
            <a:r>
              <a:rPr lang="fr-FR" dirty="0">
                <a:solidFill>
                  <a:schemeClr val="tx2"/>
                </a:solidFill>
              </a:rPr>
              <a:t>activité d’enseignement et maîtrise de stage, 5 uniquement maîtres de stage et 4 uniquement enseignants</a:t>
            </a:r>
            <a:r>
              <a:rPr lang="fr-FR" dirty="0" smtClean="0">
                <a:solidFill>
                  <a:schemeClr val="tx2"/>
                </a:solidFill>
              </a:rPr>
              <a:t>)</a:t>
            </a:r>
            <a:endParaRPr lang="fr-FR" dirty="0">
              <a:solidFill>
                <a:schemeClr val="tx2"/>
              </a:solidFill>
            </a:endParaRPr>
          </a:p>
          <a:p>
            <a:r>
              <a:rPr lang="de-DE" u="sng" dirty="0" smtClean="0">
                <a:solidFill>
                  <a:schemeClr val="tx2"/>
                </a:solidFill>
              </a:rPr>
              <a:t>Formation </a:t>
            </a:r>
            <a:r>
              <a:rPr lang="de-DE" u="sng" dirty="0" err="1" smtClean="0">
                <a:solidFill>
                  <a:schemeClr val="tx2"/>
                </a:solidFill>
              </a:rPr>
              <a:t>dans</a:t>
            </a:r>
            <a:r>
              <a:rPr lang="de-DE" u="sng" dirty="0" smtClean="0">
                <a:solidFill>
                  <a:schemeClr val="tx2"/>
                </a:solidFill>
              </a:rPr>
              <a:t> </a:t>
            </a:r>
            <a:r>
              <a:rPr lang="de-DE" u="sng" dirty="0" err="1" smtClean="0">
                <a:solidFill>
                  <a:schemeClr val="tx2"/>
                </a:solidFill>
              </a:rPr>
              <a:t>un</a:t>
            </a:r>
            <a:r>
              <a:rPr lang="de-DE" u="sng" dirty="0" smtClean="0">
                <a:solidFill>
                  <a:schemeClr val="tx2"/>
                </a:solidFill>
              </a:rPr>
              <a:t> </a:t>
            </a:r>
            <a:r>
              <a:rPr lang="de-DE" u="sng" dirty="0" err="1" smtClean="0">
                <a:solidFill>
                  <a:schemeClr val="tx2"/>
                </a:solidFill>
              </a:rPr>
              <a:t>registre</a:t>
            </a:r>
            <a:r>
              <a:rPr lang="de-DE" u="sng" dirty="0" smtClean="0">
                <a:solidFill>
                  <a:schemeClr val="tx2"/>
                </a:solidFill>
              </a:rPr>
              <a:t> </a:t>
            </a:r>
            <a:r>
              <a:rPr lang="de-DE" u="sng" dirty="0" err="1" smtClean="0">
                <a:solidFill>
                  <a:schemeClr val="tx2"/>
                </a:solidFill>
              </a:rPr>
              <a:t>éducatif</a:t>
            </a:r>
            <a:r>
              <a:rPr lang="de-DE" dirty="0" smtClean="0">
                <a:solidFill>
                  <a:schemeClr val="tx2"/>
                </a:solidFill>
              </a:rPr>
              <a:t> : 10 MG </a:t>
            </a:r>
            <a:r>
              <a:rPr lang="de-DE" dirty="0" err="1" smtClean="0">
                <a:solidFill>
                  <a:schemeClr val="tx2"/>
                </a:solidFill>
              </a:rPr>
              <a:t>formés</a:t>
            </a:r>
            <a:r>
              <a:rPr lang="de-DE" dirty="0" smtClean="0">
                <a:solidFill>
                  <a:schemeClr val="tx2"/>
                </a:solidFill>
              </a:rPr>
              <a:t> à </a:t>
            </a:r>
            <a:r>
              <a:rPr lang="de-DE" dirty="0" err="1" smtClean="0">
                <a:solidFill>
                  <a:schemeClr val="tx2"/>
                </a:solidFill>
              </a:rPr>
              <a:t>l‘ETP</a:t>
            </a:r>
            <a:r>
              <a:rPr lang="de-DE" dirty="0" smtClean="0">
                <a:solidFill>
                  <a:schemeClr val="tx2"/>
                </a:solidFill>
              </a:rPr>
              <a:t> (</a:t>
            </a:r>
            <a:r>
              <a:rPr lang="de-DE" dirty="0" err="1" smtClean="0">
                <a:solidFill>
                  <a:schemeClr val="tx2"/>
                </a:solidFill>
              </a:rPr>
              <a:t>don</a:t>
            </a:r>
            <a:r>
              <a:rPr lang="fr-FR" dirty="0" err="1" smtClean="0">
                <a:solidFill>
                  <a:schemeClr val="tx2"/>
                </a:solidFill>
              </a:rPr>
              <a:t>t</a:t>
            </a:r>
            <a:r>
              <a:rPr lang="fr-FR" dirty="0" smtClean="0">
                <a:solidFill>
                  <a:schemeClr val="tx2"/>
                </a:solidFill>
              </a:rPr>
              <a:t> 4 par formation labellisée 40 h </a:t>
            </a:r>
            <a:r>
              <a:rPr lang="fr-FR" dirty="0">
                <a:solidFill>
                  <a:schemeClr val="tx2"/>
                </a:solidFill>
              </a:rPr>
              <a:t>et 1 </a:t>
            </a:r>
            <a:r>
              <a:rPr lang="fr-FR" dirty="0" smtClean="0">
                <a:solidFill>
                  <a:schemeClr val="tx2"/>
                </a:solidFill>
              </a:rPr>
              <a:t>DU); 6 sensibilisés</a:t>
            </a:r>
            <a:r>
              <a:rPr lang="fr-FR" dirty="0">
                <a:solidFill>
                  <a:schemeClr val="tx2"/>
                </a:solidFill>
              </a:rPr>
              <a:t> ; 5 </a:t>
            </a:r>
            <a:r>
              <a:rPr lang="fr-FR" dirty="0" smtClean="0">
                <a:solidFill>
                  <a:schemeClr val="tx2"/>
                </a:solidFill>
              </a:rPr>
              <a:t>formés à l’entretien </a:t>
            </a:r>
            <a:r>
              <a:rPr lang="fr-FR" dirty="0">
                <a:solidFill>
                  <a:schemeClr val="tx2"/>
                </a:solidFill>
              </a:rPr>
              <a:t>motivationnel ou </a:t>
            </a:r>
            <a:r>
              <a:rPr lang="fr-FR" dirty="0" smtClean="0">
                <a:solidFill>
                  <a:schemeClr val="tx2"/>
                </a:solidFill>
              </a:rPr>
              <a:t>l’«approche </a:t>
            </a:r>
            <a:r>
              <a:rPr lang="fr-FR" dirty="0">
                <a:solidFill>
                  <a:schemeClr val="tx2"/>
                </a:solidFill>
              </a:rPr>
              <a:t>centré</a:t>
            </a:r>
            <a:r>
              <a:rPr lang="nl-NL" dirty="0">
                <a:solidFill>
                  <a:schemeClr val="tx2"/>
                </a:solidFill>
              </a:rPr>
              <a:t>e </a:t>
            </a:r>
            <a:r>
              <a:rPr lang="nl-NL" dirty="0" err="1">
                <a:solidFill>
                  <a:schemeClr val="tx2"/>
                </a:solidFill>
              </a:rPr>
              <a:t>patient</a:t>
            </a:r>
            <a:r>
              <a:rPr lang="fr-FR" dirty="0">
                <a:solidFill>
                  <a:schemeClr val="tx2"/>
                </a:solidFill>
              </a:rPr>
              <a:t> </a:t>
            </a:r>
            <a:r>
              <a:rPr lang="fr-FR" dirty="0" smtClean="0">
                <a:solidFill>
                  <a:schemeClr val="tx2"/>
                </a:solidFill>
              </a:rPr>
              <a:t>» ; 11 ne </a:t>
            </a:r>
            <a:r>
              <a:rPr lang="fr-FR" dirty="0">
                <a:solidFill>
                  <a:schemeClr val="tx2"/>
                </a:solidFill>
              </a:rPr>
              <a:t>se déclarent pas </a:t>
            </a:r>
            <a:r>
              <a:rPr lang="fr-FR" dirty="0" smtClean="0">
                <a:solidFill>
                  <a:schemeClr val="tx2"/>
                </a:solidFill>
              </a:rPr>
              <a:t>formés</a:t>
            </a:r>
            <a:endParaRPr lang="fr-FR" dirty="0">
              <a:solidFill>
                <a:schemeClr val="tx2"/>
              </a:solidFill>
            </a:endParaRPr>
          </a:p>
        </p:txBody>
      </p:sp>
    </p:spTree>
    <p:extLst>
      <p:ext uri="{BB962C8B-B14F-4D97-AF65-F5344CB8AC3E}">
        <p14:creationId xmlns:p14="http://schemas.microsoft.com/office/powerpoint/2010/main" val="2124117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825" y="0"/>
            <a:ext cx="10515600" cy="1325563"/>
          </a:xfrm>
        </p:spPr>
        <p:txBody>
          <a:bodyPr/>
          <a:lstStyle/>
          <a:p>
            <a:pPr algn="ctr"/>
            <a:r>
              <a:rPr lang="fr-FR" dirty="0" smtClean="0">
                <a:solidFill>
                  <a:srgbClr val="008F3F"/>
                </a:solidFill>
              </a:rPr>
              <a:t>Méthode : données recueillies et analyse</a:t>
            </a:r>
            <a:endParaRPr lang="fr-FR" dirty="0"/>
          </a:p>
        </p:txBody>
      </p:sp>
      <p:sp>
        <p:nvSpPr>
          <p:cNvPr id="3" name="Espace réservé du contenu 2"/>
          <p:cNvSpPr>
            <a:spLocks noGrp="1"/>
          </p:cNvSpPr>
          <p:nvPr>
            <p:ph idx="1"/>
          </p:nvPr>
        </p:nvSpPr>
        <p:spPr>
          <a:xfrm>
            <a:off x="666750" y="1809750"/>
            <a:ext cx="10953750" cy="4819650"/>
          </a:xfrm>
        </p:spPr>
        <p:txBody>
          <a:bodyPr>
            <a:normAutofit/>
          </a:bodyPr>
          <a:lstStyle/>
          <a:p>
            <a:pPr>
              <a:spcBef>
                <a:spcPts val="1600"/>
              </a:spcBef>
            </a:pPr>
            <a:r>
              <a:rPr lang="fr-FR" sz="3200" dirty="0">
                <a:solidFill>
                  <a:schemeClr val="accent5">
                    <a:lumMod val="50000"/>
                  </a:schemeClr>
                </a:solidFill>
              </a:rPr>
              <a:t>22 entretiens individuels et 2 entretiens </a:t>
            </a:r>
            <a:r>
              <a:rPr lang="fr-FR" sz="3200" dirty="0" smtClean="0">
                <a:solidFill>
                  <a:schemeClr val="accent5">
                    <a:lumMod val="50000"/>
                  </a:schemeClr>
                </a:solidFill>
              </a:rPr>
              <a:t>collectifs (4 et 6 MG) </a:t>
            </a:r>
            <a:endParaRPr lang="fr-FR" sz="3200" dirty="0">
              <a:solidFill>
                <a:schemeClr val="accent5">
                  <a:lumMod val="50000"/>
                </a:schemeClr>
              </a:solidFill>
            </a:endParaRPr>
          </a:p>
          <a:p>
            <a:pPr lvl="1">
              <a:spcBef>
                <a:spcPts val="1600"/>
              </a:spcBef>
            </a:pPr>
            <a:r>
              <a:rPr lang="fr-FR" sz="2800" dirty="0">
                <a:solidFill>
                  <a:schemeClr val="accent5">
                    <a:lumMod val="50000"/>
                  </a:schemeClr>
                </a:solidFill>
              </a:rPr>
              <a:t>Trajectoire professionnelle et conditions d’exercice</a:t>
            </a:r>
          </a:p>
          <a:p>
            <a:pPr lvl="1"/>
            <a:r>
              <a:rPr lang="fr-FR" sz="2800" dirty="0">
                <a:solidFill>
                  <a:schemeClr val="accent5">
                    <a:lumMod val="50000"/>
                  </a:schemeClr>
                </a:solidFill>
              </a:rPr>
              <a:t>Récits de pratiques éducatives, appuyés sur des vignettes cliniques (diabète/AVK), faisant varier les situations sociales des patients</a:t>
            </a:r>
          </a:p>
          <a:p>
            <a:pPr lvl="1"/>
            <a:r>
              <a:rPr lang="fr-FR" sz="2800" dirty="0">
                <a:solidFill>
                  <a:schemeClr val="accent5">
                    <a:lumMod val="50000"/>
                  </a:schemeClr>
                </a:solidFill>
              </a:rPr>
              <a:t>Avis sur leur capacité à diminuer les inégalités d’accès à une éducation</a:t>
            </a:r>
          </a:p>
          <a:p>
            <a:pPr marL="457200" lvl="1" indent="0">
              <a:buNone/>
            </a:pPr>
            <a:endParaRPr lang="fr-FR" sz="900" dirty="0">
              <a:solidFill>
                <a:schemeClr val="accent5">
                  <a:lumMod val="50000"/>
                </a:schemeClr>
              </a:solidFill>
            </a:endParaRPr>
          </a:p>
          <a:p>
            <a:pPr>
              <a:buFont typeface="Arial" charset="0"/>
              <a:buChar char="•"/>
            </a:pPr>
            <a:r>
              <a:rPr lang="fr-FR" sz="3200" dirty="0">
                <a:solidFill>
                  <a:schemeClr val="accent5">
                    <a:lumMod val="50000"/>
                  </a:schemeClr>
                </a:solidFill>
              </a:rPr>
              <a:t>Une approche compréhensive </a:t>
            </a:r>
            <a:r>
              <a:rPr lang="fr-FR" sz="3200" dirty="0" smtClean="0">
                <a:solidFill>
                  <a:schemeClr val="accent5">
                    <a:lumMod val="50000"/>
                  </a:schemeClr>
                </a:solidFill>
              </a:rPr>
              <a:t>exploratoire</a:t>
            </a:r>
            <a:br>
              <a:rPr lang="fr-FR" sz="3200" dirty="0" smtClean="0">
                <a:solidFill>
                  <a:schemeClr val="accent5">
                    <a:lumMod val="50000"/>
                  </a:schemeClr>
                </a:solidFill>
              </a:rPr>
            </a:br>
            <a:r>
              <a:rPr lang="fr-FR" sz="3200" dirty="0" smtClean="0">
                <a:solidFill>
                  <a:schemeClr val="accent5">
                    <a:lumMod val="50000"/>
                  </a:schemeClr>
                </a:solidFill>
              </a:rPr>
              <a:t>Sociologie </a:t>
            </a:r>
            <a:r>
              <a:rPr lang="fr-FR" sz="3200" dirty="0">
                <a:solidFill>
                  <a:schemeClr val="accent5">
                    <a:lumMod val="50000"/>
                  </a:schemeClr>
                </a:solidFill>
              </a:rPr>
              <a:t>interactionniste</a:t>
            </a:r>
          </a:p>
          <a:p>
            <a:pPr marL="457200" lvl="1" indent="0">
              <a:buNone/>
            </a:pPr>
            <a:endParaRPr lang="fr-FR" sz="2800" dirty="0" smtClean="0">
              <a:solidFill>
                <a:schemeClr val="accent5">
                  <a:lumMod val="50000"/>
                </a:schemeClr>
              </a:solidFill>
            </a:endParaRPr>
          </a:p>
        </p:txBody>
      </p:sp>
    </p:spTree>
    <p:extLst>
      <p:ext uri="{BB962C8B-B14F-4D97-AF65-F5344CB8AC3E}">
        <p14:creationId xmlns:p14="http://schemas.microsoft.com/office/powerpoint/2010/main" val="82455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33400" y="133350"/>
            <a:ext cx="11182350" cy="3543300"/>
          </a:xfrm>
          <a:ln>
            <a:solidFill>
              <a:schemeClr val="accent1"/>
            </a:solidFill>
          </a:ln>
        </p:spPr>
        <p:txBody>
          <a:bodyPr>
            <a:normAutofit fontScale="85000" lnSpcReduction="20000"/>
          </a:bodyPr>
          <a:lstStyle/>
          <a:p>
            <a:pPr marL="0" indent="0">
              <a:buNone/>
            </a:pPr>
            <a:r>
              <a:rPr lang="fr-FR" b="1" dirty="0" smtClean="0">
                <a:solidFill>
                  <a:srgbClr val="008F3F"/>
                </a:solidFill>
              </a:rPr>
              <a:t>Diabète de type 2</a:t>
            </a:r>
          </a:p>
          <a:p>
            <a:pPr marL="0" indent="0">
              <a:buNone/>
            </a:pPr>
            <a:r>
              <a:rPr lang="fr-FR" dirty="0" smtClean="0">
                <a:solidFill>
                  <a:schemeClr val="tx2"/>
                </a:solidFill>
              </a:rPr>
              <a:t>«</a:t>
            </a:r>
            <a:r>
              <a:rPr lang="fr-FR" dirty="0">
                <a:solidFill>
                  <a:schemeClr val="tx2"/>
                </a:solidFill>
              </a:rPr>
              <a:t> Vous suivez plusieurs femmes marocaines en surpoids ou obèses, pour un diabète de type </a:t>
            </a:r>
            <a:r>
              <a:rPr lang="fr-FR" dirty="0" smtClean="0">
                <a:solidFill>
                  <a:schemeClr val="tx2"/>
                </a:solidFill>
              </a:rPr>
              <a:t>2. </a:t>
            </a:r>
          </a:p>
          <a:p>
            <a:pPr marL="0" indent="0">
              <a:buNone/>
            </a:pPr>
            <a:r>
              <a:rPr lang="fr-FR" dirty="0" smtClean="0">
                <a:solidFill>
                  <a:schemeClr val="tx2"/>
                </a:solidFill>
              </a:rPr>
              <a:t>Ces </a:t>
            </a:r>
            <a:r>
              <a:rPr lang="fr-FR" dirty="0">
                <a:solidFill>
                  <a:schemeClr val="tx2"/>
                </a:solidFill>
              </a:rPr>
              <a:t>femmes se réunissent entre elles </a:t>
            </a:r>
            <a:r>
              <a:rPr lang="fr-FR" dirty="0" smtClean="0">
                <a:solidFill>
                  <a:schemeClr val="tx2"/>
                </a:solidFill>
              </a:rPr>
              <a:t>2 à </a:t>
            </a:r>
            <a:r>
              <a:rPr lang="fr-FR" dirty="0">
                <a:solidFill>
                  <a:schemeClr val="tx2"/>
                </a:solidFill>
              </a:rPr>
              <a:t>3 fois par semaine pour un goûter avec thé et pâtisseries orientales. Ce moment </a:t>
            </a:r>
            <a:r>
              <a:rPr lang="fr-FR" dirty="0" smtClean="0">
                <a:solidFill>
                  <a:schemeClr val="tx2"/>
                </a:solidFill>
              </a:rPr>
              <a:t>de convivialité </a:t>
            </a:r>
            <a:r>
              <a:rPr lang="fr-FR" dirty="0">
                <a:solidFill>
                  <a:schemeClr val="tx2"/>
                </a:solidFill>
              </a:rPr>
              <a:t>est un plaisir partagé qu’elles évoquent comme un rare plaisir depuis leur arrivée en </a:t>
            </a:r>
            <a:r>
              <a:rPr lang="fr-FR" dirty="0" smtClean="0">
                <a:solidFill>
                  <a:schemeClr val="tx2"/>
                </a:solidFill>
              </a:rPr>
              <a:t>France.</a:t>
            </a:r>
          </a:p>
          <a:p>
            <a:pPr marL="0" indent="0">
              <a:buNone/>
            </a:pPr>
            <a:r>
              <a:rPr lang="fr-FR" dirty="0" smtClean="0">
                <a:solidFill>
                  <a:schemeClr val="tx2"/>
                </a:solidFill>
              </a:rPr>
              <a:t>L’une </a:t>
            </a:r>
            <a:r>
              <a:rPr lang="fr-FR" dirty="0">
                <a:solidFill>
                  <a:schemeClr val="tx2"/>
                </a:solidFill>
              </a:rPr>
              <a:t>d’elle vient ce jour en consultation, elle a 58 ans, a eu 4 enfants, son mari travaille et gagne correctement sa vie. Elle parle assez bien le </a:t>
            </a:r>
            <a:r>
              <a:rPr lang="fr-FR" dirty="0" err="1">
                <a:solidFill>
                  <a:schemeClr val="tx2"/>
                </a:solidFill>
              </a:rPr>
              <a:t>franç</a:t>
            </a:r>
            <a:r>
              <a:rPr lang="pt-PT" dirty="0">
                <a:solidFill>
                  <a:schemeClr val="tx2"/>
                </a:solidFill>
              </a:rPr>
              <a:t>ais m</a:t>
            </a:r>
            <a:r>
              <a:rPr lang="fr-FR" dirty="0" err="1">
                <a:solidFill>
                  <a:schemeClr val="tx2"/>
                </a:solidFill>
              </a:rPr>
              <a:t>ême</a:t>
            </a:r>
            <a:r>
              <a:rPr lang="fr-FR" dirty="0">
                <a:solidFill>
                  <a:schemeClr val="tx2"/>
                </a:solidFill>
              </a:rPr>
              <a:t> si les échanges demandent un peu de </a:t>
            </a:r>
            <a:r>
              <a:rPr lang="fr-FR" dirty="0" smtClean="0">
                <a:solidFill>
                  <a:schemeClr val="tx2"/>
                </a:solidFill>
              </a:rPr>
              <a:t>temps.</a:t>
            </a:r>
          </a:p>
          <a:p>
            <a:pPr marL="0" indent="0">
              <a:buNone/>
            </a:pPr>
            <a:r>
              <a:rPr lang="de-DE" dirty="0" smtClean="0">
                <a:solidFill>
                  <a:schemeClr val="tx2"/>
                </a:solidFill>
              </a:rPr>
              <a:t>Son </a:t>
            </a:r>
            <a:r>
              <a:rPr lang="de-DE" dirty="0" err="1">
                <a:solidFill>
                  <a:schemeClr val="tx2"/>
                </a:solidFill>
              </a:rPr>
              <a:t>diab</a:t>
            </a:r>
            <a:r>
              <a:rPr lang="fr-FR" dirty="0" err="1">
                <a:solidFill>
                  <a:schemeClr val="tx2"/>
                </a:solidFill>
              </a:rPr>
              <a:t>ète</a:t>
            </a:r>
            <a:r>
              <a:rPr lang="fr-FR" dirty="0">
                <a:solidFill>
                  <a:schemeClr val="tx2"/>
                </a:solidFill>
              </a:rPr>
              <a:t> est à peu près équilibré par un traitement </a:t>
            </a:r>
            <a:r>
              <a:rPr lang="fr-FR" dirty="0" smtClean="0">
                <a:solidFill>
                  <a:schemeClr val="tx2"/>
                </a:solidFill>
              </a:rPr>
              <a:t>médicamenteux.  </a:t>
            </a:r>
          </a:p>
          <a:p>
            <a:pPr marL="0" indent="0">
              <a:buNone/>
            </a:pPr>
            <a:r>
              <a:rPr lang="fr-FR" dirty="0" smtClean="0">
                <a:solidFill>
                  <a:schemeClr val="tx2"/>
                </a:solidFill>
              </a:rPr>
              <a:t>Elle </a:t>
            </a:r>
            <a:r>
              <a:rPr lang="fr-FR" dirty="0">
                <a:solidFill>
                  <a:schemeClr val="tx2"/>
                </a:solidFill>
              </a:rPr>
              <a:t>pèse 85 kg pour </a:t>
            </a:r>
            <a:r>
              <a:rPr lang="fr-FR" dirty="0" smtClean="0">
                <a:solidFill>
                  <a:schemeClr val="tx2"/>
                </a:solidFill>
              </a:rPr>
              <a:t>1m63. Elle </a:t>
            </a:r>
            <a:r>
              <a:rPr lang="fr-FR" dirty="0">
                <a:solidFill>
                  <a:schemeClr val="tx2"/>
                </a:solidFill>
              </a:rPr>
              <a:t>présente une HTA modérée depuis 3 mois. » </a:t>
            </a:r>
            <a:endParaRPr lang="en-GB" dirty="0">
              <a:solidFill>
                <a:schemeClr val="tx2"/>
              </a:solidFill>
            </a:endParaRPr>
          </a:p>
        </p:txBody>
      </p:sp>
      <p:sp>
        <p:nvSpPr>
          <p:cNvPr id="6" name="Espace réservé du contenu 4"/>
          <p:cNvSpPr txBox="1">
            <a:spLocks/>
          </p:cNvSpPr>
          <p:nvPr/>
        </p:nvSpPr>
        <p:spPr>
          <a:xfrm>
            <a:off x="533400" y="4057651"/>
            <a:ext cx="11182350" cy="2552700"/>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fr-FR" sz="2400" b="1" dirty="0" smtClean="0">
                <a:solidFill>
                  <a:srgbClr val="008F3F"/>
                </a:solidFill>
              </a:rPr>
              <a:t>Traitement </a:t>
            </a:r>
            <a:r>
              <a:rPr lang="fr-FR" sz="2400" b="1" dirty="0">
                <a:solidFill>
                  <a:srgbClr val="008F3F"/>
                </a:solidFill>
              </a:rPr>
              <a:t>par </a:t>
            </a:r>
            <a:r>
              <a:rPr lang="fr-FR" sz="2400" b="1" dirty="0" smtClean="0">
                <a:solidFill>
                  <a:srgbClr val="008F3F"/>
                </a:solidFill>
              </a:rPr>
              <a:t>AVK </a:t>
            </a:r>
            <a:r>
              <a:rPr lang="fr-FR" sz="2400" b="1" dirty="0">
                <a:solidFill>
                  <a:srgbClr val="008F3F"/>
                </a:solidFill>
              </a:rPr>
              <a:t>pour Fibrillation auriculaire avec autres risques </a:t>
            </a:r>
            <a:r>
              <a:rPr lang="fr-FR" sz="2400" b="1" dirty="0" smtClean="0">
                <a:solidFill>
                  <a:srgbClr val="008F3F"/>
                </a:solidFill>
              </a:rPr>
              <a:t>cardio-vasculaires</a:t>
            </a:r>
          </a:p>
          <a:p>
            <a:pPr marL="0" indent="0">
              <a:buFont typeface="Arial"/>
              <a:buNone/>
            </a:pPr>
            <a:r>
              <a:rPr lang="fr-FR" sz="2400" dirty="0" smtClean="0">
                <a:solidFill>
                  <a:schemeClr val="tx2"/>
                </a:solidFill>
              </a:rPr>
              <a:t>«</a:t>
            </a:r>
            <a:r>
              <a:rPr lang="fr-FR" sz="2400" dirty="0">
                <a:solidFill>
                  <a:schemeClr val="tx2"/>
                </a:solidFill>
              </a:rPr>
              <a:t> Vous suivez depuis 5 ans Monsieur X, 67 ans, pour une HTA et une </a:t>
            </a:r>
            <a:r>
              <a:rPr lang="fr-FR" sz="2400" dirty="0" smtClean="0">
                <a:solidFill>
                  <a:schemeClr val="tx2"/>
                </a:solidFill>
              </a:rPr>
              <a:t>dyslipidémie.</a:t>
            </a:r>
          </a:p>
          <a:p>
            <a:pPr marL="0" indent="0">
              <a:buFont typeface="Arial"/>
              <a:buNone/>
            </a:pPr>
            <a:r>
              <a:rPr lang="fr-FR" sz="2400" dirty="0" smtClean="0">
                <a:solidFill>
                  <a:schemeClr val="tx2"/>
                </a:solidFill>
              </a:rPr>
              <a:t>Il </a:t>
            </a:r>
            <a:r>
              <a:rPr lang="fr-FR" sz="2400" dirty="0">
                <a:solidFill>
                  <a:schemeClr val="tx2"/>
                </a:solidFill>
              </a:rPr>
              <a:t>s’</a:t>
            </a:r>
            <a:r>
              <a:rPr lang="de-DE" sz="2400" dirty="0" err="1">
                <a:solidFill>
                  <a:schemeClr val="tx2"/>
                </a:solidFill>
              </a:rPr>
              <a:t>agit</a:t>
            </a:r>
            <a:r>
              <a:rPr lang="de-DE" sz="2400" dirty="0">
                <a:solidFill>
                  <a:schemeClr val="tx2"/>
                </a:solidFill>
              </a:rPr>
              <a:t> d</a:t>
            </a:r>
            <a:r>
              <a:rPr lang="fr-FR" sz="2400" dirty="0">
                <a:solidFill>
                  <a:schemeClr val="tx2"/>
                </a:solidFill>
              </a:rPr>
              <a:t>’un cadre retraité et ancien </a:t>
            </a:r>
            <a:r>
              <a:rPr lang="fr-FR" sz="2400" dirty="0" smtClean="0">
                <a:solidFill>
                  <a:schemeClr val="tx2"/>
                </a:solidFill>
              </a:rPr>
              <a:t>fumeur.</a:t>
            </a:r>
          </a:p>
          <a:p>
            <a:pPr marL="0" indent="0">
              <a:buFont typeface="Arial"/>
              <a:buNone/>
            </a:pPr>
            <a:r>
              <a:rPr lang="fr-FR" sz="2400" dirty="0" smtClean="0">
                <a:solidFill>
                  <a:schemeClr val="tx2"/>
                </a:solidFill>
              </a:rPr>
              <a:t>Il </a:t>
            </a:r>
            <a:r>
              <a:rPr lang="fr-FR" sz="2400" dirty="0">
                <a:solidFill>
                  <a:schemeClr val="tx2"/>
                </a:solidFill>
              </a:rPr>
              <a:t>souffre par ailleurs de fibrillation auriculaire depuis 3 mois et est donc anti coagulé par </a:t>
            </a:r>
            <a:r>
              <a:rPr lang="fr-FR" sz="2400" dirty="0" err="1" smtClean="0">
                <a:solidFill>
                  <a:schemeClr val="tx2"/>
                </a:solidFill>
              </a:rPr>
              <a:t>Antivitamine</a:t>
            </a:r>
            <a:r>
              <a:rPr lang="fr-FR" sz="2400" dirty="0" smtClean="0">
                <a:solidFill>
                  <a:schemeClr val="tx2"/>
                </a:solidFill>
              </a:rPr>
              <a:t> K.</a:t>
            </a:r>
          </a:p>
          <a:p>
            <a:pPr marL="0" indent="0">
              <a:buFont typeface="Arial"/>
              <a:buNone/>
            </a:pPr>
            <a:r>
              <a:rPr lang="fr-FR" sz="2400" dirty="0" smtClean="0">
                <a:solidFill>
                  <a:schemeClr val="tx2"/>
                </a:solidFill>
              </a:rPr>
              <a:t>Mr </a:t>
            </a:r>
            <a:r>
              <a:rPr lang="fr-FR" sz="2400" dirty="0">
                <a:solidFill>
                  <a:schemeClr val="tx2"/>
                </a:solidFill>
              </a:rPr>
              <a:t>X vient en consultation ce jour pour un gros hématome à </a:t>
            </a:r>
            <a:r>
              <a:rPr lang="it-IT" sz="2400" dirty="0">
                <a:solidFill>
                  <a:schemeClr val="tx2"/>
                </a:solidFill>
              </a:rPr>
              <a:t>la </a:t>
            </a:r>
            <a:r>
              <a:rPr lang="it-IT" sz="2400" dirty="0" err="1">
                <a:solidFill>
                  <a:schemeClr val="tx2"/>
                </a:solidFill>
              </a:rPr>
              <a:t>cuisse</a:t>
            </a:r>
            <a:r>
              <a:rPr lang="it-IT" sz="2400" dirty="0">
                <a:solidFill>
                  <a:schemeClr val="tx2"/>
                </a:solidFill>
              </a:rPr>
              <a:t>.</a:t>
            </a:r>
            <a:r>
              <a:rPr lang="fr-FR" sz="2400" dirty="0">
                <a:solidFill>
                  <a:schemeClr val="tx2"/>
                </a:solidFill>
              </a:rPr>
              <a:t> »</a:t>
            </a:r>
          </a:p>
          <a:p>
            <a:pPr marL="0" indent="0">
              <a:buFont typeface="Arial"/>
              <a:buNone/>
            </a:pPr>
            <a:endParaRPr lang="en-GB" sz="2400" dirty="0">
              <a:solidFill>
                <a:schemeClr val="tx2"/>
              </a:solidFill>
            </a:endParaRPr>
          </a:p>
        </p:txBody>
      </p:sp>
    </p:spTree>
    <p:extLst>
      <p:ext uri="{BB962C8B-B14F-4D97-AF65-F5344CB8AC3E}">
        <p14:creationId xmlns:p14="http://schemas.microsoft.com/office/powerpoint/2010/main" val="452445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850" y="719139"/>
            <a:ext cx="10515600" cy="1414462"/>
          </a:xfrm>
        </p:spPr>
        <p:txBody>
          <a:bodyPr/>
          <a:lstStyle/>
          <a:p>
            <a:pPr algn="ctr"/>
            <a:r>
              <a:rPr lang="fr-FR" dirty="0" smtClean="0">
                <a:solidFill>
                  <a:srgbClr val="008F3F"/>
                </a:solidFill>
              </a:rPr>
              <a:t>Résultats</a:t>
            </a:r>
            <a:endParaRPr lang="fr-FR" dirty="0">
              <a:solidFill>
                <a:srgbClr val="008F3F"/>
              </a:solidFill>
            </a:endParaRPr>
          </a:p>
        </p:txBody>
      </p:sp>
      <p:sp>
        <p:nvSpPr>
          <p:cNvPr id="3" name="Espace réservé du texte 2"/>
          <p:cNvSpPr>
            <a:spLocks noGrp="1"/>
          </p:cNvSpPr>
          <p:nvPr>
            <p:ph type="body" idx="1"/>
          </p:nvPr>
        </p:nvSpPr>
        <p:spPr>
          <a:xfrm>
            <a:off x="831850" y="3028950"/>
            <a:ext cx="10515600" cy="3060701"/>
          </a:xfrm>
        </p:spPr>
        <p:txBody>
          <a:bodyPr>
            <a:normAutofit fontScale="92500" lnSpcReduction="20000"/>
          </a:bodyPr>
          <a:lstStyle/>
          <a:p>
            <a:r>
              <a:rPr lang="fr-FR" sz="3200" dirty="0" smtClean="0">
                <a:solidFill>
                  <a:schemeClr val="tx2"/>
                </a:solidFill>
              </a:rPr>
              <a:t>1) Quelles pratiques éducatives les médecins développent-ils dans leurs consultations ? </a:t>
            </a:r>
          </a:p>
          <a:p>
            <a:r>
              <a:rPr lang="fr-FR" sz="3200" dirty="0" smtClean="0">
                <a:solidFill>
                  <a:schemeClr val="tx2"/>
                </a:solidFill>
              </a:rPr>
              <a:t>	</a:t>
            </a:r>
            <a:r>
              <a:rPr lang="fr-FR" sz="3200" dirty="0" smtClean="0">
                <a:solidFill>
                  <a:schemeClr val="tx2"/>
                </a:solidFill>
                <a:sym typeface="Wingdings"/>
              </a:rPr>
              <a:t> accès donné à une éducation</a:t>
            </a:r>
          </a:p>
          <a:p>
            <a:r>
              <a:rPr lang="fr-FR" sz="3200" dirty="0">
                <a:solidFill>
                  <a:schemeClr val="tx2"/>
                </a:solidFill>
                <a:sym typeface="Wingdings"/>
              </a:rPr>
              <a:t>	</a:t>
            </a:r>
            <a:r>
              <a:rPr lang="fr-FR" sz="3200" dirty="0" smtClean="0">
                <a:solidFill>
                  <a:schemeClr val="tx2"/>
                </a:solidFill>
                <a:sym typeface="Wingdings"/>
              </a:rPr>
              <a:t> composantes d’une démarche éducative </a:t>
            </a:r>
            <a:r>
              <a:rPr lang="fr-FR" sz="2600" dirty="0" smtClean="0">
                <a:solidFill>
                  <a:srgbClr val="008F3F"/>
                </a:solidFill>
                <a:sym typeface="Wingdings"/>
              </a:rPr>
              <a:t>(la relation au cœur)</a:t>
            </a:r>
            <a:endParaRPr lang="fr-FR" sz="3200" dirty="0" smtClean="0">
              <a:solidFill>
                <a:srgbClr val="008F3F"/>
              </a:solidFill>
              <a:sym typeface="Wingdings"/>
            </a:endParaRPr>
          </a:p>
          <a:p>
            <a:r>
              <a:rPr lang="fr-FR" sz="3200" dirty="0">
                <a:solidFill>
                  <a:schemeClr val="tx2"/>
                </a:solidFill>
                <a:sym typeface="Wingdings"/>
              </a:rPr>
              <a:t>	</a:t>
            </a:r>
            <a:r>
              <a:rPr lang="fr-FR" sz="3200" dirty="0" smtClean="0">
                <a:solidFill>
                  <a:schemeClr val="tx2"/>
                </a:solidFill>
                <a:sym typeface="Wingdings"/>
              </a:rPr>
              <a:t> place relative de la dimension éducative</a:t>
            </a:r>
            <a:r>
              <a:rPr lang="fr-FR" sz="3200" dirty="0">
                <a:solidFill>
                  <a:schemeClr val="tx2"/>
                </a:solidFill>
              </a:rPr>
              <a:t>	</a:t>
            </a:r>
          </a:p>
          <a:p>
            <a:r>
              <a:rPr lang="fr-FR" sz="3200" dirty="0" smtClean="0">
                <a:solidFill>
                  <a:schemeClr val="tx2"/>
                </a:solidFill>
              </a:rPr>
              <a:t>2) Qu’est-ce qui fait varier la dimension éducative de la pratique ?</a:t>
            </a:r>
          </a:p>
          <a:p>
            <a:r>
              <a:rPr lang="fr-FR" sz="3200" dirty="0" smtClean="0">
                <a:solidFill>
                  <a:schemeClr val="tx2"/>
                </a:solidFill>
              </a:rPr>
              <a:t>3) Ressentis des médecins</a:t>
            </a:r>
            <a:endParaRPr lang="fr-FR" sz="3200" dirty="0" smtClean="0">
              <a:solidFill>
                <a:schemeClr val="tx2"/>
              </a:solidFill>
            </a:endParaRPr>
          </a:p>
        </p:txBody>
      </p:sp>
    </p:spTree>
    <p:extLst>
      <p:ext uri="{BB962C8B-B14F-4D97-AF65-F5344CB8AC3E}">
        <p14:creationId xmlns:p14="http://schemas.microsoft.com/office/powerpoint/2010/main" val="1515457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008F3F"/>
                </a:solidFill>
              </a:rPr>
              <a:t>Accès </a:t>
            </a:r>
            <a:r>
              <a:rPr lang="fr-FR" dirty="0">
                <a:solidFill>
                  <a:srgbClr val="008F3F"/>
                </a:solidFill>
              </a:rPr>
              <a:t>donnés à </a:t>
            </a:r>
            <a:r>
              <a:rPr lang="fr-FR" dirty="0" smtClean="0">
                <a:solidFill>
                  <a:srgbClr val="008F3F"/>
                </a:solidFill>
              </a:rPr>
              <a:t>une éducation </a:t>
            </a:r>
            <a:endParaRPr lang="fr-FR" dirty="0"/>
          </a:p>
        </p:txBody>
      </p:sp>
      <p:sp>
        <p:nvSpPr>
          <p:cNvPr id="3" name="Espace réservé du contenu 2"/>
          <p:cNvSpPr>
            <a:spLocks noGrp="1"/>
          </p:cNvSpPr>
          <p:nvPr>
            <p:ph idx="1"/>
          </p:nvPr>
        </p:nvSpPr>
        <p:spPr>
          <a:xfrm>
            <a:off x="838200" y="1825624"/>
            <a:ext cx="10515600" cy="4479926"/>
          </a:xfrm>
        </p:spPr>
        <p:txBody>
          <a:bodyPr>
            <a:normAutofit/>
          </a:bodyPr>
          <a:lstStyle/>
          <a:p>
            <a:pPr marL="514350" indent="-514350">
              <a:buFont typeface="+mj-lt"/>
              <a:buAutoNum type="alphaLcParenR"/>
            </a:pPr>
            <a:r>
              <a:rPr lang="fr-FR" sz="3200" dirty="0" smtClean="0">
                <a:solidFill>
                  <a:srgbClr val="008F3F"/>
                </a:solidFill>
              </a:rPr>
              <a:t>Pratiques éducatives en consultation :</a:t>
            </a:r>
          </a:p>
          <a:p>
            <a:pPr lvl="1"/>
            <a:r>
              <a:rPr lang="fr-FR" sz="2800" dirty="0" smtClean="0">
                <a:solidFill>
                  <a:schemeClr val="accent5">
                    <a:lumMod val="50000"/>
                  </a:schemeClr>
                </a:solidFill>
              </a:rPr>
              <a:t>presque tous les médecins</a:t>
            </a:r>
          </a:p>
          <a:p>
            <a:pPr lvl="1"/>
            <a:r>
              <a:rPr lang="fr-FR" sz="2800" dirty="0">
                <a:solidFill>
                  <a:schemeClr val="accent5">
                    <a:lumMod val="50000"/>
                  </a:schemeClr>
                </a:solidFill>
              </a:rPr>
              <a:t>p</a:t>
            </a:r>
            <a:r>
              <a:rPr lang="fr-FR" sz="2800" dirty="0" smtClean="0">
                <a:solidFill>
                  <a:schemeClr val="accent5">
                    <a:lumMod val="50000"/>
                  </a:schemeClr>
                </a:solidFill>
              </a:rPr>
              <a:t>ratiques +/- fréquentes</a:t>
            </a:r>
          </a:p>
          <a:p>
            <a:pPr lvl="1"/>
            <a:endParaRPr lang="fr-FR" sz="2800" dirty="0" smtClean="0">
              <a:solidFill>
                <a:schemeClr val="accent5">
                  <a:lumMod val="50000"/>
                </a:schemeClr>
              </a:solidFill>
            </a:endParaRPr>
          </a:p>
          <a:p>
            <a:pPr marL="514350" indent="-514350">
              <a:buFont typeface="+mj-lt"/>
              <a:buAutoNum type="alphaLcParenR"/>
            </a:pPr>
            <a:r>
              <a:rPr lang="fr-FR" sz="3200" dirty="0" smtClean="0">
                <a:solidFill>
                  <a:srgbClr val="008F3F"/>
                </a:solidFill>
              </a:rPr>
              <a:t>Orientation </a:t>
            </a:r>
            <a:r>
              <a:rPr lang="fr-FR" sz="3200" dirty="0">
                <a:solidFill>
                  <a:srgbClr val="008F3F"/>
                </a:solidFill>
              </a:rPr>
              <a:t>vers d’autres ressources éducatives : </a:t>
            </a:r>
          </a:p>
          <a:p>
            <a:pPr lvl="1"/>
            <a:r>
              <a:rPr lang="fr-FR" sz="2800" dirty="0">
                <a:solidFill>
                  <a:schemeClr val="accent5">
                    <a:lumMod val="50000"/>
                  </a:schemeClr>
                </a:solidFill>
              </a:rPr>
              <a:t>certains médecins </a:t>
            </a:r>
            <a:r>
              <a:rPr lang="fr-FR" sz="2800" dirty="0" smtClean="0">
                <a:solidFill>
                  <a:schemeClr val="accent5">
                    <a:lumMod val="50000"/>
                  </a:schemeClr>
                </a:solidFill>
              </a:rPr>
              <a:t>seulement, pour certains patients</a:t>
            </a:r>
            <a:endParaRPr lang="fr-FR" sz="2800" dirty="0">
              <a:solidFill>
                <a:schemeClr val="accent5">
                  <a:lumMod val="50000"/>
                </a:schemeClr>
              </a:solidFill>
            </a:endParaRPr>
          </a:p>
          <a:p>
            <a:pPr lvl="1"/>
            <a:r>
              <a:rPr lang="fr-FR" sz="2800" dirty="0">
                <a:solidFill>
                  <a:schemeClr val="accent5">
                    <a:lumMod val="50000"/>
                  </a:schemeClr>
                </a:solidFill>
              </a:rPr>
              <a:t>pratiques rares, ou dans des circonstances </a:t>
            </a:r>
            <a:r>
              <a:rPr lang="fr-FR" sz="2800" dirty="0" smtClean="0">
                <a:solidFill>
                  <a:schemeClr val="accent5">
                    <a:lumMod val="50000"/>
                  </a:schemeClr>
                </a:solidFill>
              </a:rPr>
              <a:t>particulières</a:t>
            </a:r>
            <a:endParaRPr lang="fr-FR" sz="2800" dirty="0">
              <a:solidFill>
                <a:schemeClr val="accent5">
                  <a:lumMod val="50000"/>
                </a:schemeClr>
              </a:solidFill>
            </a:endParaRPr>
          </a:p>
        </p:txBody>
      </p:sp>
      <p:sp>
        <p:nvSpPr>
          <p:cNvPr id="4" name="ZoneTexte 3"/>
          <p:cNvSpPr txBox="1"/>
          <p:nvPr/>
        </p:nvSpPr>
        <p:spPr>
          <a:xfrm>
            <a:off x="238356" y="230189"/>
            <a:ext cx="599844" cy="707886"/>
          </a:xfrm>
          <a:prstGeom prst="rect">
            <a:avLst/>
          </a:prstGeom>
          <a:noFill/>
        </p:spPr>
        <p:txBody>
          <a:bodyPr wrap="none" rtlCol="0">
            <a:spAutoFit/>
          </a:bodyPr>
          <a:lstStyle/>
          <a:p>
            <a:r>
              <a:rPr lang="fr-FR" sz="4000" smtClean="0">
                <a:solidFill>
                  <a:srgbClr val="008F3F"/>
                </a:solidFill>
              </a:rPr>
              <a:t>1)</a:t>
            </a:r>
            <a:endParaRPr lang="fr-FR" sz="4000">
              <a:solidFill>
                <a:srgbClr val="008F3F"/>
              </a:solidFill>
            </a:endParaRPr>
          </a:p>
        </p:txBody>
      </p:sp>
    </p:spTree>
    <p:extLst>
      <p:ext uri="{BB962C8B-B14F-4D97-AF65-F5344CB8AC3E}">
        <p14:creationId xmlns:p14="http://schemas.microsoft.com/office/powerpoint/2010/main" val="1951945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3139</TotalTime>
  <Words>1995</Words>
  <Application>Microsoft Macintosh PowerPoint</Application>
  <PresentationFormat>Grand écran</PresentationFormat>
  <Paragraphs>577</Paragraphs>
  <Slides>21</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Calibri</vt:lpstr>
      <vt:lpstr>Calibri Light</vt:lpstr>
      <vt:lpstr>Wingdings</vt:lpstr>
      <vt:lpstr>Arial</vt:lpstr>
      <vt:lpstr>Thème Office</vt:lpstr>
      <vt:lpstr>Présentation PowerPoint</vt:lpstr>
      <vt:lpstr>Contexte / problématique</vt:lpstr>
      <vt:lpstr>Objectifs de la recherche</vt:lpstr>
      <vt:lpstr>Méthode : échantillon</vt:lpstr>
      <vt:lpstr>Caractéristiques des médecins interrogés</vt:lpstr>
      <vt:lpstr>Méthode : données recueillies et analyse</vt:lpstr>
      <vt:lpstr>Présentation PowerPoint</vt:lpstr>
      <vt:lpstr>Résultats</vt:lpstr>
      <vt:lpstr>Accès donnés à une éducation </vt:lpstr>
      <vt:lpstr>Quelles composantes d’1 démarche éducative</vt:lpstr>
      <vt:lpstr>Intention éducative, objectifs</vt:lpstr>
      <vt:lpstr>Inscription dans la durée de la relation</vt:lpstr>
      <vt:lpstr>Appui sur le vécu et l’expérience du patient,  place donnée au patient dans à la démarche</vt:lpstr>
      <vt:lpstr>Des méthodes et stratégies éducatives contrastées, pragmatiques et « bricolées »</vt:lpstr>
      <vt:lpstr>Place relative de la dimension éducative</vt:lpstr>
      <vt:lpstr>Ce qui fait varier l’accès donné à une éducation                                                   en consultation </vt:lpstr>
      <vt:lpstr>Ressentis des médecins</vt:lpstr>
      <vt:lpstr>Pour certains médecins, l’ETP = soutien à leur créativité pour faire face au défi du soin aux personnes atteintes de maladies chroniques</vt:lpstr>
      <vt:lpstr>Une part importante des médecins estime pouvoir contribuer à  améliorer leurs pratiques  et l’équité d’accès à une éducation… ... en s’appuyant sur des dynamiques profelles et institutionnelles parfois déjà existantes localement, ou qu’ils contribuent à créer </vt:lpstr>
      <vt:lpstr>Questions soulevées par cette recherche</vt:lpstr>
      <vt:lpstr>Nous remercions chaleureusement…</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Pratiquer l’ETP en médecine générale</dc:title>
  <dc:creator>Compte Microsoft</dc:creator>
  <cp:lastModifiedBy>Compte Microsoft</cp:lastModifiedBy>
  <cp:revision>173</cp:revision>
  <cp:lastPrinted>2017-02-02T09:23:26Z</cp:lastPrinted>
  <dcterms:created xsi:type="dcterms:W3CDTF">2016-05-24T19:23:04Z</dcterms:created>
  <dcterms:modified xsi:type="dcterms:W3CDTF">2017-02-02T09:24:47Z</dcterms:modified>
</cp:coreProperties>
</file>