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1" r:id="rId3"/>
    <p:sldId id="300" r:id="rId4"/>
    <p:sldId id="269" r:id="rId5"/>
    <p:sldId id="274" r:id="rId6"/>
    <p:sldId id="270" r:id="rId7"/>
    <p:sldId id="277" r:id="rId8"/>
    <p:sldId id="257" r:id="rId9"/>
    <p:sldId id="286" r:id="rId10"/>
    <p:sldId id="314" r:id="rId11"/>
    <p:sldId id="310" r:id="rId12"/>
    <p:sldId id="297" r:id="rId13"/>
    <p:sldId id="287" r:id="rId14"/>
    <p:sldId id="290" r:id="rId15"/>
    <p:sldId id="291" r:id="rId16"/>
    <p:sldId id="288" r:id="rId17"/>
    <p:sldId id="289" r:id="rId18"/>
    <p:sldId id="292" r:id="rId19"/>
    <p:sldId id="293" r:id="rId20"/>
    <p:sldId id="295" r:id="rId21"/>
    <p:sldId id="305" r:id="rId22"/>
    <p:sldId id="301" r:id="rId23"/>
    <p:sldId id="304" r:id="rId24"/>
    <p:sldId id="302" r:id="rId25"/>
    <p:sldId id="309" r:id="rId26"/>
    <p:sldId id="306" r:id="rId27"/>
    <p:sldId id="282" r:id="rId28"/>
    <p:sldId id="283" r:id="rId29"/>
    <p:sldId id="307" r:id="rId30"/>
    <p:sldId id="278" r:id="rId31"/>
    <p:sldId id="279" r:id="rId32"/>
    <p:sldId id="280" r:id="rId33"/>
    <p:sldId id="281" r:id="rId34"/>
    <p:sldId id="265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5AD8-7B4A-1843-B61A-21BA02C97AF4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6515-5936-EB49-B493-E56BD850F8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4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F419AB-DA10-6B47-8F68-FA66614CBE3A}" type="slidenum">
              <a:rPr lang="fr-FR" sz="1200" b="0"/>
              <a:pPr eaLnBrk="1" hangingPunct="1"/>
              <a:t>4</a:t>
            </a:fld>
            <a:endParaRPr lang="fr-FR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2822 personnes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240CB-60AB-7943-AAAC-4EA19744FF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1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Char char="à"/>
              <a:defRPr/>
            </a:pPr>
            <a:r>
              <a:rPr lang="fr-FR">
                <a:cs typeface="+mn-cs"/>
                <a:sym typeface="Wingdings" charset="0"/>
              </a:rPr>
              <a:t>A n</a:t>
            </a:r>
            <a:r>
              <a:rPr lang="fr-FR">
                <a:cs typeface="+mn-cs"/>
              </a:rPr>
              <a:t>ew expression for a similar work</a:t>
            </a:r>
          </a:p>
          <a:p>
            <a:pPr lvl="1">
              <a:buFont typeface="Wingdings" charset="0"/>
              <a:buChar char="à"/>
              <a:defRPr/>
            </a:pPr>
            <a:r>
              <a:rPr lang="fr-FR"/>
              <a:t>Organiser et planifier le parcours de santé et orienter la prise en charge du patient en situation complexe en lien avec l</a:t>
            </a:r>
            <a:r>
              <a:rPr lang="ja-JP" altLang="fr-FR"/>
              <a:t>’</a:t>
            </a:r>
            <a:r>
              <a:rPr lang="fr-FR"/>
              <a:t>équipe</a:t>
            </a:r>
          </a:p>
          <a:p>
            <a:pPr lvl="1">
              <a:buFont typeface="Wingdings" charset="0"/>
              <a:buChar char="à"/>
              <a:defRPr/>
            </a:pPr>
            <a:r>
              <a:rPr lang="fr-FR"/>
              <a:t>Apporter un appui aux différents intervenants</a:t>
            </a:r>
          </a:p>
          <a:p>
            <a:pPr lvl="1">
              <a:buFont typeface="Wingdings" charset="0"/>
              <a:buChar char="à"/>
              <a:defRPr/>
            </a:pPr>
            <a:r>
              <a:rPr lang="fr-FR"/>
              <a:t>Favoriser l</a:t>
            </a:r>
            <a:r>
              <a:rPr lang="ja-JP" altLang="fr-FR"/>
              <a:t>’</a:t>
            </a:r>
            <a:r>
              <a:rPr lang="fr-FR"/>
              <a:t>articulation entre la ville et l</a:t>
            </a:r>
            <a:r>
              <a:rPr lang="ja-JP" altLang="fr-FR"/>
              <a:t>’</a:t>
            </a:r>
            <a:r>
              <a:rPr lang="fr-FR"/>
              <a:t>hôpital et medico-social</a:t>
            </a:r>
          </a:p>
          <a:p>
            <a:pPr>
              <a:defRPr/>
            </a:pPr>
            <a:endParaRPr lang="fr-FR">
              <a:cs typeface="+mn-cs"/>
            </a:endParaRPr>
          </a:p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B9082A-348D-5A41-8086-FAA8265BFD5F}" type="slidenum">
              <a:rPr lang="fr-FR" sz="1200" b="0"/>
              <a:pPr eaLnBrk="1" hangingPunct="1"/>
              <a:t>6</a:t>
            </a:fld>
            <a:endParaRPr lang="fr-FR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DE4FA2-ECB8-6E44-8FCB-EAD291526648}" type="slidenum">
              <a:rPr lang="fr-FR" sz="1200" b="0"/>
              <a:pPr eaLnBrk="1" hangingPunct="1"/>
              <a:t>34</a:t>
            </a:fld>
            <a:endParaRPr lang="fr-FR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  <a:defRPr/>
            </a:pPr>
            <a:r>
              <a:rPr lang="fr-FR" sz="1800" dirty="0"/>
              <a:t>Prévalence augmente fortement après 75 ans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fr-FR" sz="1800" dirty="0"/>
              <a:t>Progression constante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fr-FR" sz="1800" dirty="0"/>
              <a:t>Vieillissement de la population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fr-FR" sz="1800" dirty="0"/>
              <a:t>Meilleure prise en charge de l</a:t>
            </a:r>
            <a:r>
              <a:rPr lang="ja-JP" altLang="fr-FR" sz="1800" dirty="0"/>
              <a:t>’</a:t>
            </a:r>
            <a:r>
              <a:rPr lang="fr-FR" sz="1800" dirty="0"/>
              <a:t>IDM, </a:t>
            </a:r>
            <a:r>
              <a:rPr lang="fr-FR" sz="1800" dirty="0" err="1" smtClean="0"/>
              <a:t>hta</a:t>
            </a:r>
            <a:endParaRPr lang="fr-FR" sz="1800" dirty="0" smtClean="0"/>
          </a:p>
          <a:p>
            <a:pPr lvl="2" eaLnBrk="1" hangingPunct="1">
              <a:spcBef>
                <a:spcPct val="0"/>
              </a:spcBef>
              <a:defRPr/>
            </a:pPr>
            <a:endParaRPr lang="fr-FR" sz="1800" dirty="0" smtClean="0"/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smtClean="0"/>
              <a:t>En</a:t>
            </a:r>
            <a:r>
              <a:rPr lang="fr-FR" sz="1800" baseline="0" dirty="0" smtClean="0"/>
              <a:t> </a:t>
            </a:r>
            <a:r>
              <a:rPr lang="fr-FR" sz="1800" baseline="0" dirty="0" err="1" smtClean="0"/>
              <a:t>isere</a:t>
            </a:r>
            <a:r>
              <a:rPr lang="fr-FR" sz="1800" baseline="0" dirty="0" smtClean="0"/>
              <a:t> 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en 2013	1 235 387	</a:t>
            </a:r>
          </a:p>
          <a:p>
            <a:pPr lvl="2" eaLnBrk="1" hangingPunct="1">
              <a:spcBef>
                <a:spcPct val="0"/>
              </a:spcBef>
              <a:defRPr/>
            </a:pPr>
            <a:endParaRPr lang="fr-FR" sz="1800" dirty="0" smtClean="0"/>
          </a:p>
          <a:p>
            <a:pPr lvl="2" eaLnBrk="1" hangingPunct="1">
              <a:spcBef>
                <a:spcPct val="0"/>
              </a:spcBef>
              <a:defRPr/>
            </a:pPr>
            <a:endParaRPr lang="fr-FR" sz="18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20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7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7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0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3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13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16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BDD6-0CA0-1C4E-8A7E-22F0701729ED}" type="datetimeFigureOut">
              <a:rPr lang="fr-FR" smtClean="0"/>
              <a:t>02/02/17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D7C9-A947-7F4E-B54D-5032CEF301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wmf"/><Relationship Id="rId6" Type="http://schemas.openxmlformats.org/officeDocument/2006/relationships/image" Target="../media/image32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2865437"/>
            <a:ext cx="9143999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Comment permettre l’accès des patients à une éducation thérapeutique de </a:t>
            </a:r>
            <a:r>
              <a:rPr lang="fr-FR" b="1" dirty="0" smtClean="0"/>
              <a:t>proximité et de qualité  </a:t>
            </a:r>
            <a:r>
              <a:rPr lang="fr-FR" b="1" dirty="0"/>
              <a:t> 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10546"/>
            <a:ext cx="6400800" cy="1752600"/>
          </a:xfrm>
        </p:spPr>
        <p:txBody>
          <a:bodyPr/>
          <a:lstStyle/>
          <a:p>
            <a:r>
              <a:rPr lang="fr-FR" dirty="0" smtClean="0"/>
              <a:t>DR SALVAT Muriel</a:t>
            </a:r>
          </a:p>
          <a:p>
            <a:r>
              <a:rPr lang="fr-FR" dirty="0" smtClean="0"/>
              <a:t>UF insuffisance cardiaque</a:t>
            </a:r>
          </a:p>
          <a:p>
            <a:r>
              <a:rPr lang="fr-FR" dirty="0" smtClean="0"/>
              <a:t>CHU de Grenoble</a:t>
            </a:r>
          </a:p>
          <a:p>
            <a:endParaRPr lang="fr-FR" dirty="0"/>
          </a:p>
        </p:txBody>
      </p:sp>
      <p:pic>
        <p:nvPicPr>
          <p:cNvPr id="6" name="Image 5" descr="imag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9" y="0"/>
            <a:ext cx="1682749" cy="11300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36899" cy="1725083"/>
          </a:xfrm>
          <a:prstGeom prst="rect">
            <a:avLst/>
          </a:prstGeom>
        </p:spPr>
      </p:pic>
      <p:pic>
        <p:nvPicPr>
          <p:cNvPr id="8" name="Image 7" descr="logo%20mr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0"/>
            <a:ext cx="2427124" cy="1830422"/>
          </a:xfrm>
          <a:prstGeom prst="rect">
            <a:avLst/>
          </a:prstGeom>
        </p:spPr>
      </p:pic>
      <p:pic>
        <p:nvPicPr>
          <p:cNvPr id="9" name="Picture 5" descr="Autre-logoRE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310105"/>
            <a:ext cx="1841841" cy="8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13303" y="2513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57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812032" cy="7392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00333" y="0"/>
            <a:ext cx="178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en 2017</a:t>
            </a:r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34" y="3244334"/>
            <a:ext cx="155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f</a:t>
            </a:r>
            <a:r>
              <a:rPr lang="fr-FR" dirty="0" smtClean="0">
                <a:solidFill>
                  <a:srgbClr val="000000"/>
                </a:solidFill>
              </a:rPr>
              <a:t>lexibilité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74077"/>
            <a:ext cx="9144000" cy="6523159"/>
          </a:xfrm>
        </p:spPr>
        <p:txBody>
          <a:bodyPr>
            <a:normAutofit fontScale="85000" lnSpcReduction="20000"/>
          </a:bodyPr>
          <a:lstStyle/>
          <a:p>
            <a:pPr algn="ctr"/>
            <a:endParaRPr lang="fr-FR" sz="4000" b="1" baseline="30000" dirty="0">
              <a:solidFill>
                <a:srgbClr val="0000CC"/>
              </a:solidFill>
            </a:endParaRPr>
          </a:p>
          <a:p>
            <a:r>
              <a:rPr lang="fr-FR" b="1" baseline="30000" dirty="0"/>
              <a:t>L’insuffisance cardiaque</a:t>
            </a:r>
            <a:r>
              <a:rPr lang="fr-FR" baseline="30000" dirty="0"/>
              <a:t>, mieux vivre avec dans ma tête et dans mon corps </a:t>
            </a:r>
            <a:r>
              <a:rPr lang="fr-FR" sz="3300" baseline="30000" dirty="0" smtClean="0">
                <a:solidFill>
                  <a:srgbClr val="FF0000"/>
                </a:solidFill>
              </a:rPr>
              <a:t>*</a:t>
            </a:r>
            <a:r>
              <a:rPr lang="fr-FR" sz="3300" baseline="30000" dirty="0" smtClean="0">
                <a:solidFill>
                  <a:srgbClr val="0000FF"/>
                </a:solidFill>
              </a:rPr>
              <a:t>*</a:t>
            </a:r>
          </a:p>
          <a:p>
            <a:endParaRPr lang="fr-FR" b="1" baseline="30000" dirty="0"/>
          </a:p>
          <a:p>
            <a:r>
              <a:rPr lang="fr-FR" b="1" baseline="30000" dirty="0"/>
              <a:t>Bouger avec l’insuffisance cardiaque </a:t>
            </a:r>
            <a:r>
              <a:rPr lang="fr-FR" baseline="30000" dirty="0"/>
              <a:t>: pourquoi ? Comment </a:t>
            </a:r>
            <a:r>
              <a:rPr lang="fr-FR" baseline="30000" dirty="0" smtClean="0"/>
              <a:t>? </a:t>
            </a:r>
            <a:r>
              <a:rPr lang="fr-FR" baseline="30000" dirty="0" smtClean="0">
                <a:solidFill>
                  <a:srgbClr val="FF0000"/>
                </a:solidFill>
              </a:rPr>
              <a:t>*</a:t>
            </a:r>
            <a:r>
              <a:rPr lang="fr-FR" baseline="30000" dirty="0" smtClean="0">
                <a:solidFill>
                  <a:srgbClr val="0000FF"/>
                </a:solidFill>
              </a:rPr>
              <a:t>*</a:t>
            </a:r>
          </a:p>
          <a:p>
            <a:pPr marL="0" indent="0">
              <a:buNone/>
            </a:pPr>
            <a:endParaRPr lang="fr-FR" baseline="30000" dirty="0"/>
          </a:p>
          <a:p>
            <a:r>
              <a:rPr lang="fr-FR" b="1" baseline="30000" dirty="0"/>
              <a:t>Mes médicaments au </a:t>
            </a:r>
            <a:r>
              <a:rPr lang="fr-FR" b="1" baseline="30000" dirty="0" smtClean="0"/>
              <a:t>quotidien</a:t>
            </a:r>
            <a:r>
              <a:rPr lang="fr-FR" b="1" baseline="30000" dirty="0" smtClean="0">
                <a:solidFill>
                  <a:srgbClr val="FF0000"/>
                </a:solidFill>
              </a:rPr>
              <a:t> *</a:t>
            </a:r>
            <a:r>
              <a:rPr lang="fr-FR" b="1" baseline="30000" dirty="0" smtClean="0">
                <a:solidFill>
                  <a:srgbClr val="0000FF"/>
                </a:solidFill>
              </a:rPr>
              <a:t>*</a:t>
            </a:r>
          </a:p>
          <a:p>
            <a:endParaRPr lang="fr-FR" b="1" baseline="30000" dirty="0"/>
          </a:p>
          <a:p>
            <a:r>
              <a:rPr lang="fr-FR" b="1" baseline="30000" dirty="0" smtClean="0"/>
              <a:t>Les </a:t>
            </a:r>
            <a:r>
              <a:rPr lang="fr-FR" b="1" baseline="30000" dirty="0"/>
              <a:t>signes d’alerte </a:t>
            </a:r>
            <a:r>
              <a:rPr lang="fr-FR" baseline="30000" dirty="0"/>
              <a:t>de l’insuffisance cardiaque : connaître, reconnaitre et </a:t>
            </a:r>
            <a:r>
              <a:rPr lang="fr-FR" baseline="30000" dirty="0" smtClean="0"/>
              <a:t>agir </a:t>
            </a:r>
            <a:r>
              <a:rPr lang="fr-FR" baseline="30000" dirty="0" smtClean="0">
                <a:solidFill>
                  <a:srgbClr val="FF0000"/>
                </a:solidFill>
              </a:rPr>
              <a:t>*</a:t>
            </a:r>
            <a:r>
              <a:rPr lang="fr-FR" baseline="30000" dirty="0" smtClean="0">
                <a:solidFill>
                  <a:srgbClr val="0000FF"/>
                </a:solidFill>
              </a:rPr>
              <a:t>*</a:t>
            </a:r>
          </a:p>
          <a:p>
            <a:endParaRPr lang="fr-FR" b="1" baseline="30000" dirty="0"/>
          </a:p>
          <a:p>
            <a:r>
              <a:rPr lang="fr-FR" b="1" baseline="30000" dirty="0"/>
              <a:t>La </a:t>
            </a:r>
            <a:r>
              <a:rPr lang="fr-FR" b="1" baseline="30000" dirty="0" err="1"/>
              <a:t>réhospitalisation</a:t>
            </a:r>
            <a:r>
              <a:rPr lang="fr-FR" b="1" baseline="30000" dirty="0"/>
              <a:t> </a:t>
            </a:r>
            <a:r>
              <a:rPr lang="fr-FR" b="1" baseline="30000" dirty="0">
                <a:solidFill>
                  <a:srgbClr val="0000FF"/>
                </a:solidFill>
              </a:rPr>
              <a:t>*</a:t>
            </a:r>
          </a:p>
          <a:p>
            <a:endParaRPr lang="fr-FR" baseline="30000" dirty="0" smtClean="0"/>
          </a:p>
          <a:p>
            <a:r>
              <a:rPr lang="fr-FR" b="1" baseline="30000" dirty="0"/>
              <a:t>Insuffisant cardiaque </a:t>
            </a:r>
            <a:r>
              <a:rPr lang="fr-FR" baseline="30000" dirty="0"/>
              <a:t>: le repas de fête, le repas à l’extérieur : c’est possible</a:t>
            </a:r>
            <a:r>
              <a:rPr lang="fr-FR" b="1" baseline="30000" dirty="0"/>
              <a:t> </a:t>
            </a:r>
            <a:r>
              <a:rPr lang="fr-FR" b="1" baseline="30000" dirty="0" smtClean="0"/>
              <a:t>? </a:t>
            </a:r>
            <a:r>
              <a:rPr lang="fr-FR" b="1" baseline="30000" dirty="0" smtClean="0">
                <a:solidFill>
                  <a:srgbClr val="FF0000"/>
                </a:solidFill>
              </a:rPr>
              <a:t>*</a:t>
            </a:r>
            <a:r>
              <a:rPr lang="fr-FR" b="1" baseline="30000" dirty="0" smtClean="0">
                <a:solidFill>
                  <a:srgbClr val="0000FF"/>
                </a:solidFill>
              </a:rPr>
              <a:t>*</a:t>
            </a:r>
          </a:p>
          <a:p>
            <a:pPr marL="0" indent="0">
              <a:buNone/>
            </a:pPr>
            <a:endParaRPr lang="fr-FR" b="1" baseline="30000" dirty="0"/>
          </a:p>
          <a:p>
            <a:r>
              <a:rPr lang="fr-FR" b="1" baseline="30000" dirty="0"/>
              <a:t>L’activité professionnelle </a:t>
            </a:r>
            <a:r>
              <a:rPr lang="fr-FR" baseline="30000" dirty="0"/>
              <a:t>et l’insuffisance </a:t>
            </a:r>
            <a:r>
              <a:rPr lang="fr-FR" baseline="30000" dirty="0" smtClean="0"/>
              <a:t>cardiaque </a:t>
            </a:r>
            <a:r>
              <a:rPr lang="fr-FR" baseline="30000" dirty="0" smtClean="0">
                <a:solidFill>
                  <a:srgbClr val="FF0000"/>
                </a:solidFill>
              </a:rPr>
              <a:t>*</a:t>
            </a:r>
            <a:r>
              <a:rPr lang="fr-FR" baseline="30000" dirty="0" smtClean="0">
                <a:solidFill>
                  <a:srgbClr val="0000FF"/>
                </a:solidFill>
              </a:rPr>
              <a:t>*</a:t>
            </a:r>
            <a:endParaRPr lang="fr-FR" baseline="30000" dirty="0" smtClean="0"/>
          </a:p>
          <a:p>
            <a:pPr marL="0" indent="0">
              <a:buNone/>
            </a:pPr>
            <a:endParaRPr lang="fr-FR" b="1" i="1" baseline="30000" dirty="0"/>
          </a:p>
          <a:p>
            <a:r>
              <a:rPr lang="fr-FR" b="1" baseline="30000" dirty="0"/>
              <a:t>Bien vivre ses déplacements </a:t>
            </a:r>
            <a:r>
              <a:rPr lang="fr-FR" baseline="30000" dirty="0"/>
              <a:t>et ses </a:t>
            </a:r>
            <a:r>
              <a:rPr lang="fr-FR" baseline="30000" dirty="0" smtClean="0"/>
              <a:t>voyages </a:t>
            </a:r>
            <a:r>
              <a:rPr lang="fr-FR" baseline="30000" dirty="0" smtClean="0">
                <a:solidFill>
                  <a:srgbClr val="FF0000"/>
                </a:solidFill>
              </a:rPr>
              <a:t>*</a:t>
            </a:r>
            <a:r>
              <a:rPr lang="fr-FR" baseline="30000" dirty="0" smtClean="0">
                <a:solidFill>
                  <a:srgbClr val="0000FF"/>
                </a:solidFill>
              </a:rPr>
              <a:t>*</a:t>
            </a:r>
          </a:p>
          <a:p>
            <a:endParaRPr lang="fr-FR" baseline="30000" dirty="0"/>
          </a:p>
          <a:p>
            <a:r>
              <a:rPr lang="fr-FR" b="1" baseline="30000" dirty="0"/>
              <a:t>Questions-réponses sur les défibrillateurs </a:t>
            </a:r>
            <a:r>
              <a:rPr lang="fr-FR" baseline="30000" dirty="0"/>
              <a:t>et les stimulateurs </a:t>
            </a:r>
            <a:r>
              <a:rPr lang="fr-FR" baseline="30000" dirty="0" smtClean="0"/>
              <a:t>cardiaques </a:t>
            </a:r>
            <a:r>
              <a:rPr lang="fr-FR" baseline="30000" dirty="0" smtClean="0">
                <a:solidFill>
                  <a:srgbClr val="FF0000"/>
                </a:solidFill>
              </a:rPr>
              <a:t>*</a:t>
            </a:r>
            <a:r>
              <a:rPr lang="fr-FR" baseline="30000" dirty="0" smtClean="0">
                <a:solidFill>
                  <a:srgbClr val="0000FF"/>
                </a:solidFill>
              </a:rPr>
              <a:t>*</a:t>
            </a:r>
          </a:p>
          <a:p>
            <a:endParaRPr lang="fr-FR" b="1" baseline="30000" dirty="0" smtClean="0">
              <a:solidFill>
                <a:srgbClr val="0000FF"/>
              </a:solidFill>
            </a:endParaRPr>
          </a:p>
          <a:p>
            <a:r>
              <a:rPr lang="fr-FR" b="1" baseline="30000" dirty="0"/>
              <a:t>Vivre la sexualité </a:t>
            </a:r>
            <a:r>
              <a:rPr lang="fr-FR" baseline="30000" dirty="0"/>
              <a:t>avec une insuffisance cardiaque </a:t>
            </a:r>
            <a:r>
              <a:rPr lang="fr-FR" sz="3500" baseline="30000" dirty="0" smtClean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fr-FR" sz="3500" baseline="30000" dirty="0"/>
          </a:p>
          <a:p>
            <a:r>
              <a:rPr lang="fr-FR" b="1" baseline="30000" dirty="0" smtClean="0"/>
              <a:t>Ateliers transversaux  </a:t>
            </a:r>
            <a:r>
              <a:rPr lang="fr-FR" baseline="30000" dirty="0" smtClean="0">
                <a:solidFill>
                  <a:srgbClr val="FF0000"/>
                </a:solidFill>
              </a:rPr>
              <a:t>* </a:t>
            </a:r>
            <a:r>
              <a:rPr lang="fr-FR" baseline="30000" dirty="0" smtClean="0">
                <a:solidFill>
                  <a:srgbClr val="000000"/>
                </a:solidFill>
              </a:rPr>
              <a:t>: tabac, stress</a:t>
            </a:r>
          </a:p>
          <a:p>
            <a:endParaRPr lang="fr-FR" baseline="30000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68857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Les séances collectives </a:t>
            </a:r>
            <a:r>
              <a:rPr lang="fr-FR" sz="3200" b="1" dirty="0" smtClean="0">
                <a:solidFill>
                  <a:srgbClr val="FF0000"/>
                </a:solidFill>
              </a:rPr>
              <a:t>*</a:t>
            </a:r>
            <a:r>
              <a:rPr lang="fr-FR" sz="3200" b="1" dirty="0" smtClean="0"/>
              <a:t> et individuelles </a:t>
            </a:r>
            <a:r>
              <a:rPr lang="fr-FR" sz="3200" b="1" dirty="0" smtClean="0">
                <a:solidFill>
                  <a:srgbClr val="3366FF"/>
                </a:solidFill>
              </a:rPr>
              <a:t>*</a:t>
            </a:r>
            <a:r>
              <a:rPr lang="fr-FR" sz="3200" b="1" dirty="0" smtClean="0"/>
              <a:t> à domicile </a:t>
            </a:r>
            <a:endParaRPr lang="fr-FR" sz="32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53" y="1762282"/>
            <a:ext cx="4286326" cy="299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3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a été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i</a:t>
            </a:r>
            <a:r>
              <a:rPr lang="fr-FR" dirty="0" smtClean="0">
                <a:solidFill>
                  <a:srgbClr val="0000FF"/>
                </a:solidFill>
              </a:rPr>
              <a:t>nstitutionnel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/>
              <a:t>r</a:t>
            </a:r>
            <a:r>
              <a:rPr lang="fr-FR" dirty="0" smtClean="0"/>
              <a:t>ecommandations HAS 2007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oi HPST </a:t>
            </a:r>
            <a:r>
              <a:rPr lang="fr-FR" dirty="0" smtClean="0"/>
              <a:t>2009</a:t>
            </a:r>
            <a:endParaRPr lang="fr-FR" dirty="0" smtClean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  <p:pic>
        <p:nvPicPr>
          <p:cNvPr id="5" name="Image 3" descr="etp_-_guide_version_finale_2_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150004"/>
            <a:ext cx="231616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7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4082"/>
            <a:ext cx="8229600" cy="1143000"/>
          </a:xfrm>
        </p:spPr>
        <p:txBody>
          <a:bodyPr/>
          <a:lstStyle/>
          <a:p>
            <a:r>
              <a:rPr lang="fr-FR" dirty="0" smtClean="0"/>
              <a:t>Ce qui a été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68918"/>
            <a:ext cx="9144000" cy="5789082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3366FF"/>
                </a:solidFill>
              </a:rPr>
              <a:t>c</a:t>
            </a:r>
            <a:r>
              <a:rPr lang="fr-FR" dirty="0" smtClean="0">
                <a:solidFill>
                  <a:srgbClr val="3366FF"/>
                </a:solidFill>
              </a:rPr>
              <a:t>adre  « réseau de santé »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/>
              <a:t>a</a:t>
            </a:r>
            <a:r>
              <a:rPr lang="fr-FR" dirty="0" smtClean="0"/>
              <a:t>ncrage dans le soin classique </a:t>
            </a:r>
            <a:r>
              <a:rPr lang="fr-FR" dirty="0" smtClean="0">
                <a:sym typeface="Wingdings"/>
              </a:rPr>
              <a:t> maillage de l’Isère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coordination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formation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é</a:t>
            </a:r>
            <a:r>
              <a:rPr lang="fr-FR" dirty="0" smtClean="0"/>
              <a:t>volution du programme  : forme et fond 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f</a:t>
            </a:r>
            <a:r>
              <a:rPr lang="fr-FR" dirty="0" smtClean="0"/>
              <a:t>inancement des libéraux</a:t>
            </a:r>
          </a:p>
          <a:p>
            <a:pPr lvl="2"/>
            <a:r>
              <a:rPr lang="fr-FR" dirty="0"/>
              <a:t>f</a:t>
            </a:r>
            <a:r>
              <a:rPr lang="fr-FR" dirty="0" smtClean="0"/>
              <a:t>ormation initiale</a:t>
            </a:r>
          </a:p>
          <a:p>
            <a:pPr lvl="2"/>
            <a:r>
              <a:rPr lang="fr-FR" dirty="0"/>
              <a:t>s</a:t>
            </a:r>
            <a:r>
              <a:rPr lang="fr-FR" dirty="0" smtClean="0"/>
              <a:t>éances d’éducation en libéral : actes dérogatoires</a:t>
            </a:r>
          </a:p>
          <a:p>
            <a:pPr lvl="2"/>
            <a:endParaRPr lang="fr-FR" dirty="0" smtClean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a été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82633"/>
          </a:xfrm>
        </p:spPr>
        <p:txBody>
          <a:bodyPr/>
          <a:lstStyle/>
          <a:p>
            <a:r>
              <a:rPr lang="fr-FR" dirty="0">
                <a:solidFill>
                  <a:srgbClr val="3366FF"/>
                </a:solidFill>
              </a:rPr>
              <a:t>c</a:t>
            </a:r>
            <a:r>
              <a:rPr lang="fr-FR" dirty="0" smtClean="0">
                <a:solidFill>
                  <a:srgbClr val="3366FF"/>
                </a:solidFill>
              </a:rPr>
              <a:t>adre « réseau de santé »</a:t>
            </a:r>
          </a:p>
          <a:p>
            <a:pPr lvl="1"/>
            <a:r>
              <a:rPr lang="fr-FR" dirty="0"/>
              <a:t>2 nouvelles coordinatrices la même année</a:t>
            </a:r>
          </a:p>
          <a:p>
            <a:pPr lvl="3"/>
            <a:r>
              <a:rPr lang="fr-FR" dirty="0" smtClean="0"/>
              <a:t>remise en cause de ce qui se faisait</a:t>
            </a:r>
          </a:p>
          <a:p>
            <a:pPr lvl="3"/>
            <a:r>
              <a:rPr lang="fr-FR" dirty="0"/>
              <a:t>t</a:t>
            </a:r>
            <a:r>
              <a:rPr lang="fr-FR" dirty="0" smtClean="0"/>
              <a:t>emps de réflexion 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accompagné par des formateurs en ETP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t</a:t>
            </a:r>
            <a:r>
              <a:rPr lang="fr-FR" dirty="0" smtClean="0"/>
              <a:t>ravail avec d’autres : partage et évolution des pratiques</a:t>
            </a:r>
            <a:endParaRPr lang="fr-FR" dirty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est encore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travail avec les patients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/>
              <a:t>p</a:t>
            </a:r>
            <a:r>
              <a:rPr lang="fr-FR" dirty="0" smtClean="0"/>
              <a:t>articipation active</a:t>
            </a:r>
          </a:p>
          <a:p>
            <a:pPr lvl="2"/>
            <a:r>
              <a:rPr lang="fr-FR" dirty="0"/>
              <a:t>à la construction </a:t>
            </a:r>
            <a:r>
              <a:rPr lang="fr-FR" dirty="0" smtClean="0"/>
              <a:t>du programme, des ateliers et des outils</a:t>
            </a:r>
            <a:endParaRPr lang="fr-FR" dirty="0"/>
          </a:p>
          <a:p>
            <a:pPr lvl="2"/>
            <a:r>
              <a:rPr lang="fr-FR" dirty="0" smtClean="0"/>
              <a:t>à l’évaluation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/>
              <a:t>r</a:t>
            </a:r>
            <a:r>
              <a:rPr lang="fr-FR" dirty="0" smtClean="0"/>
              <a:t>etours </a:t>
            </a:r>
          </a:p>
          <a:p>
            <a:pPr lvl="2"/>
            <a:r>
              <a:rPr lang="fr-FR" dirty="0" smtClean="0"/>
              <a:t>questionnaires</a:t>
            </a:r>
            <a:endParaRPr lang="fr-FR" dirty="0"/>
          </a:p>
          <a:p>
            <a:pPr lvl="2"/>
            <a:r>
              <a:rPr lang="fr-FR" dirty="0" smtClean="0"/>
              <a:t>enquêtes téléphoniques</a:t>
            </a:r>
          </a:p>
          <a:p>
            <a:pPr lvl="2"/>
            <a:r>
              <a:rPr lang="fr-FR" dirty="0" smtClean="0"/>
              <a:t>au quotidien</a:t>
            </a:r>
          </a:p>
          <a:p>
            <a:endParaRPr lang="fr-FR" dirty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3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33362"/>
            <a:ext cx="8229600" cy="1143000"/>
          </a:xfrm>
        </p:spPr>
        <p:txBody>
          <a:bodyPr/>
          <a:lstStyle/>
          <a:p>
            <a:r>
              <a:rPr lang="fr-FR" dirty="0" smtClean="0"/>
              <a:t>Ce qui est encore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9637"/>
            <a:ext cx="9144000" cy="6188251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>
                <a:solidFill>
                  <a:srgbClr val="3366FF"/>
                </a:solidFill>
              </a:rPr>
              <a:t>professionnels de santé libéraux </a:t>
            </a:r>
            <a:r>
              <a:rPr lang="fr-FR" sz="2600" dirty="0" smtClean="0">
                <a:solidFill>
                  <a:srgbClr val="3366FF"/>
                </a:solidFill>
                <a:sym typeface="Wingdings"/>
              </a:rPr>
              <a:t> PARTENARIAT</a:t>
            </a:r>
            <a:endParaRPr lang="fr-FR" sz="2600" dirty="0" smtClean="0">
              <a:solidFill>
                <a:srgbClr val="3366FF"/>
              </a:solidFill>
            </a:endParaRPr>
          </a:p>
          <a:p>
            <a:pPr lvl="1"/>
            <a:r>
              <a:rPr lang="fr-FR" dirty="0" smtClean="0">
                <a:sym typeface="Wingdings"/>
              </a:rPr>
              <a:t>force de proposition, motivation </a:t>
            </a:r>
          </a:p>
          <a:p>
            <a:pPr lvl="1"/>
            <a:r>
              <a:rPr lang="fr-FR" dirty="0">
                <a:sym typeface="Wingdings"/>
              </a:rPr>
              <a:t>é</a:t>
            </a:r>
            <a:r>
              <a:rPr lang="fr-FR" dirty="0" smtClean="0">
                <a:sym typeface="Wingdings"/>
              </a:rPr>
              <a:t>quipe </a:t>
            </a:r>
            <a:r>
              <a:rPr lang="fr-FR" dirty="0" err="1" smtClean="0">
                <a:sym typeface="Wingdings"/>
              </a:rPr>
              <a:t>pluriprofessionnelle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remise en </a:t>
            </a:r>
            <a:r>
              <a:rPr lang="fr-FR" dirty="0" smtClean="0">
                <a:sym typeface="Wingdings"/>
              </a:rPr>
              <a:t>cause, </a:t>
            </a:r>
            <a:r>
              <a:rPr lang="fr-FR" dirty="0" smtClean="0">
                <a:sym typeface="Wingdings"/>
              </a:rPr>
              <a:t>témoignages</a:t>
            </a:r>
          </a:p>
          <a:p>
            <a:pPr lvl="1"/>
            <a:r>
              <a:rPr lang="fr-FR" dirty="0">
                <a:sym typeface="Wingdings"/>
              </a:rPr>
              <a:t>s</a:t>
            </a:r>
            <a:r>
              <a:rPr lang="fr-FR" dirty="0" smtClean="0">
                <a:sym typeface="Wingdings"/>
              </a:rPr>
              <a:t>outien du réseau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sz="2600" dirty="0">
                <a:solidFill>
                  <a:srgbClr val="3366FF"/>
                </a:solidFill>
              </a:rPr>
              <a:t>é</a:t>
            </a:r>
            <a:r>
              <a:rPr lang="fr-FR" sz="2600" dirty="0" smtClean="0">
                <a:solidFill>
                  <a:srgbClr val="3366FF"/>
                </a:solidFill>
              </a:rPr>
              <a:t>changes permanents </a:t>
            </a:r>
            <a:r>
              <a:rPr lang="fr-FR" sz="2600" dirty="0" smtClean="0">
                <a:solidFill>
                  <a:srgbClr val="3366FF"/>
                </a:solidFill>
                <a:sym typeface="Wingdings"/>
              </a:rPr>
              <a:t> CO-CONSTRUCTION</a:t>
            </a:r>
          </a:p>
          <a:p>
            <a:pPr lvl="1"/>
            <a:r>
              <a:rPr lang="fr-FR" dirty="0" smtClean="0"/>
              <a:t>formation initiale </a:t>
            </a:r>
            <a:endParaRPr lang="fr-FR" dirty="0"/>
          </a:p>
          <a:p>
            <a:pPr lvl="1"/>
            <a:r>
              <a:rPr lang="fr-FR" dirty="0" smtClean="0"/>
              <a:t>échanges </a:t>
            </a:r>
            <a:r>
              <a:rPr lang="fr-FR" dirty="0" smtClean="0"/>
              <a:t>de pratique libéraux-coordination-patients </a:t>
            </a:r>
          </a:p>
          <a:p>
            <a:pPr lvl="2"/>
            <a:r>
              <a:rPr lang="fr-FR" dirty="0"/>
              <a:t>n</a:t>
            </a:r>
            <a:r>
              <a:rPr lang="fr-FR" dirty="0" smtClean="0"/>
              <a:t>on formalisés, formalisés </a:t>
            </a:r>
          </a:p>
          <a:p>
            <a:pPr lvl="2"/>
            <a:r>
              <a:rPr lang="fr-FR" dirty="0"/>
              <a:t>c</a:t>
            </a:r>
            <a:r>
              <a:rPr lang="fr-FR" dirty="0" smtClean="0"/>
              <a:t>réation et amélioration d’outils, de processus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tagiaires 				4 DU</a:t>
            </a:r>
            <a:r>
              <a:rPr lang="fr-FR" dirty="0"/>
              <a:t>	</a:t>
            </a:r>
            <a:r>
              <a:rPr lang="fr-FR" dirty="0" smtClean="0"/>
              <a:t>		2 thèses de pharmacie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ôle ETP du GCS-MRSI et UTEP</a:t>
            </a:r>
            <a:endParaRPr lang="fr-FR" dirty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805"/>
            <a:ext cx="8229600" cy="1143000"/>
          </a:xfrm>
        </p:spPr>
        <p:txBody>
          <a:bodyPr/>
          <a:lstStyle/>
          <a:p>
            <a:r>
              <a:rPr lang="fr-FR" dirty="0" smtClean="0"/>
              <a:t>Ce qui est encore aidant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44600"/>
            <a:ext cx="9144000" cy="5369983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3366FF"/>
                </a:solidFill>
              </a:rPr>
              <a:t>é</a:t>
            </a:r>
            <a:r>
              <a:rPr lang="fr-FR" dirty="0" smtClean="0">
                <a:solidFill>
                  <a:srgbClr val="3366FF"/>
                </a:solidFill>
              </a:rPr>
              <a:t>valuation </a:t>
            </a:r>
          </a:p>
          <a:p>
            <a:pPr marL="0" indent="0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lvl="1"/>
            <a:r>
              <a:rPr lang="fr-FR" dirty="0"/>
              <a:t>bilan d’activité « ARS </a:t>
            </a:r>
            <a:r>
              <a:rPr lang="fr-FR" dirty="0" smtClean="0"/>
              <a:t>»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thèse d’exercice d’un pharmacien en 2009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auto-évaluation annuelle avec </a:t>
            </a:r>
            <a:r>
              <a:rPr lang="fr-FR" dirty="0" smtClean="0"/>
              <a:t>les </a:t>
            </a:r>
            <a:r>
              <a:rPr lang="fr-FR" dirty="0" smtClean="0"/>
              <a:t>participants </a:t>
            </a:r>
            <a:r>
              <a:rPr lang="fr-FR" sz="2000" i="1" dirty="0" smtClean="0"/>
              <a:t>(coordination, libéraux, patients) </a:t>
            </a:r>
            <a:r>
              <a:rPr lang="fr-FR" u="sng" dirty="0" smtClean="0"/>
              <a:t>accompagnée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évaluation quadriennale</a:t>
            </a:r>
          </a:p>
          <a:p>
            <a:pPr lvl="2"/>
            <a:r>
              <a:rPr lang="fr-FR" dirty="0" smtClean="0"/>
              <a:t>DU d’une IDE de la coordination</a:t>
            </a:r>
          </a:p>
          <a:p>
            <a:pPr lvl="2"/>
            <a:r>
              <a:rPr lang="fr-FR" dirty="0" smtClean="0"/>
              <a:t>thèse d’exercice par une pharmacienne </a:t>
            </a:r>
            <a:r>
              <a:rPr lang="fr-FR" dirty="0"/>
              <a:t>:</a:t>
            </a:r>
            <a:r>
              <a:rPr lang="fr-FR" dirty="0" smtClean="0"/>
              <a:t> parcours éducatif</a:t>
            </a:r>
          </a:p>
          <a:p>
            <a:endParaRPr lang="fr-FR" dirty="0"/>
          </a:p>
        </p:txBody>
      </p:sp>
      <p:pic>
        <p:nvPicPr>
          <p:cNvPr id="4" name="Image 3" descr="smiley-souri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37" y="1"/>
            <a:ext cx="1344061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est limitant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mé</a:t>
            </a:r>
            <a:r>
              <a:rPr lang="fr-FR" dirty="0" smtClean="0">
                <a:solidFill>
                  <a:srgbClr val="3366FF"/>
                </a:solidFill>
              </a:rPr>
              <a:t>connaissance et non </a:t>
            </a:r>
            <a:r>
              <a:rPr lang="fr-FR" dirty="0" smtClean="0">
                <a:solidFill>
                  <a:srgbClr val="3366FF"/>
                </a:solidFill>
              </a:rPr>
              <a:t>reconnaissance de l’ETP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opulation générale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atients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ros</a:t>
            </a:r>
          </a:p>
          <a:p>
            <a:pPr lvl="1"/>
            <a:endParaRPr lang="fr-FR" dirty="0" smtClean="0">
              <a:solidFill>
                <a:srgbClr val="3366FF"/>
              </a:solidFill>
            </a:endParaRPr>
          </a:p>
          <a:p>
            <a:r>
              <a:rPr lang="fr-FR" dirty="0" smtClean="0">
                <a:solidFill>
                  <a:srgbClr val="3366FF"/>
                </a:solidFill>
              </a:rPr>
              <a:t>situation des réseaux de santé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dirty="0" smtClean="0">
                <a:solidFill>
                  <a:srgbClr val="3366FF"/>
                </a:solidFill>
              </a:rPr>
              <a:t>financement de l’ETP</a:t>
            </a:r>
          </a:p>
          <a:p>
            <a:endParaRPr lang="fr-FR" dirty="0">
              <a:solidFill>
                <a:srgbClr val="3366FF"/>
              </a:solidFill>
            </a:endParaRPr>
          </a:p>
          <a:p>
            <a:r>
              <a:rPr lang="fr-FR" dirty="0" smtClean="0">
                <a:solidFill>
                  <a:srgbClr val="3366FF"/>
                </a:solidFill>
              </a:rPr>
              <a:t>investissement que nécessite l’ETP </a:t>
            </a:r>
          </a:p>
          <a:p>
            <a:endParaRPr lang="fr-FR" b="1" dirty="0" smtClean="0">
              <a:solidFill>
                <a:srgbClr val="3366FF"/>
              </a:solidFill>
            </a:endParaRPr>
          </a:p>
        </p:txBody>
      </p:sp>
      <p:pic>
        <p:nvPicPr>
          <p:cNvPr id="4" name="Imag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37" y="274638"/>
            <a:ext cx="1282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est limitant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3366FF"/>
                </a:solidFill>
              </a:rPr>
              <a:t>dossier informatisé </a:t>
            </a:r>
            <a:r>
              <a:rPr lang="fr-FR" dirty="0" smtClean="0">
                <a:solidFill>
                  <a:srgbClr val="3366FF"/>
                </a:solidFill>
              </a:rPr>
              <a:t>partagé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>
                <a:solidFill>
                  <a:srgbClr val="3366FF"/>
                </a:solidFill>
              </a:rPr>
              <a:t>irrégularité des patients</a:t>
            </a: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dirty="0" smtClean="0"/>
              <a:t>pour 1 même professionnel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00FF"/>
                </a:solidFill>
              </a:rPr>
              <a:t>évolution des pratiques </a:t>
            </a:r>
            <a:r>
              <a:rPr lang="fr-FR" dirty="0" smtClean="0"/>
              <a:t>à des temps différents dans 1 équipe </a:t>
            </a:r>
            <a:r>
              <a:rPr lang="fr-FR" sz="2600" dirty="0" smtClean="0"/>
              <a:t>(IDE, pharmaciens)</a:t>
            </a:r>
          </a:p>
          <a:p>
            <a:endParaRPr lang="fr-FR" dirty="0"/>
          </a:p>
          <a:p>
            <a:r>
              <a:rPr lang="fr-FR" dirty="0">
                <a:solidFill>
                  <a:srgbClr val="3366FF"/>
                </a:solidFill>
              </a:rPr>
              <a:t>n</a:t>
            </a:r>
            <a:r>
              <a:rPr lang="fr-FR" dirty="0" smtClean="0">
                <a:solidFill>
                  <a:srgbClr val="3366FF"/>
                </a:solidFill>
              </a:rPr>
              <a:t>otion de « clientèle »</a:t>
            </a:r>
          </a:p>
          <a:p>
            <a:pPr marL="0" indent="0">
              <a:buNone/>
            </a:pPr>
            <a:endParaRPr lang="fr-FR" dirty="0" smtClean="0">
              <a:solidFill>
                <a:srgbClr val="3366FF"/>
              </a:solidFill>
            </a:endParaRPr>
          </a:p>
          <a:p>
            <a:r>
              <a:rPr lang="fr-FR" dirty="0" smtClean="0">
                <a:solidFill>
                  <a:srgbClr val="3366FF"/>
                </a:solidFill>
              </a:rPr>
              <a:t>mobilité actuelle </a:t>
            </a:r>
            <a:r>
              <a:rPr lang="fr-FR" dirty="0" smtClean="0"/>
              <a:t>des libéraux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37" y="274638"/>
            <a:ext cx="1282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99" y="0"/>
            <a:ext cx="1614801" cy="17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-529167" y="0"/>
            <a:ext cx="8980488" cy="11535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latin typeface="Tahoma" charset="0"/>
              </a:rPr>
              <a:t>insuffisance cardiaque chronique</a:t>
            </a:r>
            <a:endParaRPr lang="fr-FR" sz="3600" dirty="0">
              <a:latin typeface="Tahoma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170920" y="1341966"/>
            <a:ext cx="8704263" cy="4388380"/>
          </a:xfrm>
        </p:spPr>
        <p:txBody>
          <a:bodyPr/>
          <a:lstStyle/>
          <a:p>
            <a:pPr marL="0" lvl="1" indent="0">
              <a:buClr>
                <a:schemeClr val="folHlink"/>
              </a:buClr>
              <a:buSzPct val="60000"/>
              <a:buNone/>
              <a:defRPr/>
            </a:pPr>
            <a:r>
              <a:rPr lang="fr-FR" dirty="0" smtClean="0"/>
              <a:t> </a:t>
            </a:r>
            <a:endParaRPr lang="fr-FR" dirty="0" smtClean="0"/>
          </a:p>
          <a:p>
            <a:pPr marL="342900" lvl="1" indent="-3429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dirty="0"/>
              <a:t>p</a:t>
            </a:r>
            <a:r>
              <a:rPr lang="fr-FR" dirty="0" smtClean="0"/>
              <a:t>atients</a:t>
            </a:r>
          </a:p>
          <a:p>
            <a:pPr marL="742950" lvl="2" indent="-3429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dirty="0" smtClean="0"/>
              <a:t>âgés</a:t>
            </a:r>
          </a:p>
          <a:p>
            <a:pPr marL="742950" lvl="2" indent="-3429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dirty="0" smtClean="0"/>
              <a:t>c</a:t>
            </a:r>
            <a:r>
              <a:rPr lang="fr-FR" sz="2400" dirty="0" smtClean="0">
                <a:ea typeface="+mn-ea"/>
                <a:cs typeface="+mn-cs"/>
              </a:rPr>
              <a:t>omorbidités</a:t>
            </a:r>
            <a:endParaRPr lang="fr-FR" dirty="0"/>
          </a:p>
          <a:p>
            <a:pPr marL="742950" lvl="2" indent="-342900"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400" dirty="0" smtClean="0">
                <a:ea typeface="+mn-ea"/>
                <a:cs typeface="+mn-cs"/>
              </a:rPr>
              <a:t>fragiles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5133975" y="6488113"/>
            <a:ext cx="400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i="1"/>
              <a:t>EuroHeart Failure Survey II (EHFS II)</a:t>
            </a:r>
            <a:endParaRPr lang="fr-FR" b="0" i="1"/>
          </a:p>
        </p:txBody>
      </p:sp>
      <p:pic>
        <p:nvPicPr>
          <p:cNvPr id="3072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3" y="5209344"/>
            <a:ext cx="8229600" cy="129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7" y="2337858"/>
            <a:ext cx="4138613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37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sz="3600" dirty="0"/>
              <a:t>Comment permettre l’accès des patients à une éducation thérapeutique </a:t>
            </a:r>
            <a:r>
              <a:rPr lang="fr-FR" sz="3600" dirty="0" smtClean="0"/>
              <a:t>de proximité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6916"/>
            <a:ext cx="9144000" cy="528108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</a:t>
            </a:r>
            <a:r>
              <a:rPr lang="fr-FR" dirty="0" smtClean="0"/>
              <a:t>ncrage dans le soin : appui des libéraux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					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maillage du territoire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f</a:t>
            </a:r>
            <a:r>
              <a:rPr lang="fr-FR" dirty="0" smtClean="0"/>
              <a:t>inancement des libéraux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onfiance : libéraux / patients / coordination RESIC </a:t>
            </a:r>
          </a:p>
          <a:p>
            <a:endParaRPr lang="fr-FR" dirty="0" smtClean="0"/>
          </a:p>
          <a:p>
            <a:r>
              <a:rPr lang="fr-FR" dirty="0"/>
              <a:t>m</a:t>
            </a:r>
            <a:r>
              <a:rPr lang="fr-FR" dirty="0" smtClean="0"/>
              <a:t>aintien d’ 1 pratique et d‘ 1 dynamique </a:t>
            </a:r>
          </a:p>
          <a:p>
            <a:pPr lvl="1"/>
            <a:r>
              <a:rPr lang="fr-FR" dirty="0" smtClean="0"/>
              <a:t>pratiquer l’ETP dans cadre formel et non formel </a:t>
            </a:r>
            <a:r>
              <a:rPr lang="fr-FR" dirty="0" smtClean="0">
                <a:sym typeface="Wingdings"/>
              </a:rPr>
              <a:t>--&gt; </a:t>
            </a:r>
            <a:r>
              <a:rPr lang="fr-FR" dirty="0" smtClean="0"/>
              <a:t> motivation</a:t>
            </a:r>
          </a:p>
          <a:p>
            <a:pPr lvl="1"/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onnaissance des ressources </a:t>
            </a:r>
          </a:p>
          <a:p>
            <a:pPr lvl="1"/>
            <a:r>
              <a:rPr lang="fr-FR" dirty="0" smtClean="0"/>
              <a:t>offre </a:t>
            </a:r>
            <a:r>
              <a:rPr lang="fr-FR" dirty="0" smtClean="0"/>
              <a:t>RESIC</a:t>
            </a:r>
          </a:p>
          <a:p>
            <a:pPr lvl="1"/>
            <a:r>
              <a:rPr lang="fr-FR" dirty="0" smtClean="0"/>
              <a:t>ressources </a:t>
            </a:r>
            <a:r>
              <a:rPr lang="fr-FR" dirty="0" smtClean="0"/>
              <a:t>du territoire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9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te 24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" y="795835"/>
            <a:ext cx="4414119" cy="62465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sz="3600" dirty="0"/>
              <a:t>Comment permettre l’accès des patients à une éducation thérapeutique de proximité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99645"/>
            <a:ext cx="479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240 prof de santé sensibilisés à l’ETP depuis 2005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81786" y="6443133"/>
            <a:ext cx="427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60   prof de santé actifs en 2016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88" y="1533369"/>
            <a:ext cx="4931452" cy="48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Comment permettre l’accès des patients à une éducation thérapeutique de qualité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84667" y="1600200"/>
            <a:ext cx="9228667" cy="5257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9F15AF"/>
                </a:solidFill>
              </a:rPr>
              <a:t>programme valide, autorisé, évalué</a:t>
            </a:r>
          </a:p>
          <a:p>
            <a:pPr lvl="1"/>
            <a:r>
              <a:rPr lang="fr-FR" dirty="0"/>
              <a:t>invitation à 1</a:t>
            </a:r>
            <a:r>
              <a:rPr lang="fr-FR" dirty="0" smtClean="0"/>
              <a:t> </a:t>
            </a:r>
            <a:r>
              <a:rPr lang="fr-FR" dirty="0"/>
              <a:t>démarche personnalisée</a:t>
            </a:r>
          </a:p>
          <a:p>
            <a:pPr lvl="1"/>
            <a:r>
              <a:rPr lang="fr-FR" dirty="0"/>
              <a:t>intégré aux </a:t>
            </a:r>
            <a:r>
              <a:rPr lang="fr-FR" dirty="0" smtClean="0"/>
              <a:t>soins, équipe </a:t>
            </a:r>
            <a:r>
              <a:rPr lang="fr-FR" dirty="0" err="1" smtClean="0"/>
              <a:t>pluriprofessionnelle</a:t>
            </a:r>
            <a:endParaRPr lang="fr-FR" dirty="0"/>
          </a:p>
          <a:p>
            <a:pPr lvl="1"/>
            <a:r>
              <a:rPr lang="fr-FR" dirty="0"/>
              <a:t>p</a:t>
            </a:r>
            <a:r>
              <a:rPr lang="fr-FR" dirty="0" smtClean="0"/>
              <a:t>articipation active </a:t>
            </a:r>
            <a:r>
              <a:rPr lang="fr-FR" dirty="0"/>
              <a:t>des patients</a:t>
            </a:r>
          </a:p>
          <a:p>
            <a:pPr lvl="1"/>
            <a:r>
              <a:rPr lang="fr-FR" dirty="0" smtClean="0"/>
              <a:t>temps de concertation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adre institutionnel</a:t>
            </a: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r>
              <a:rPr lang="fr-FR" dirty="0" err="1">
                <a:solidFill>
                  <a:srgbClr val="9F15AF"/>
                </a:solidFill>
              </a:rPr>
              <a:t>c</a:t>
            </a:r>
            <a:r>
              <a:rPr lang="fr-FR" dirty="0" err="1" smtClean="0">
                <a:solidFill>
                  <a:srgbClr val="9F15AF"/>
                </a:solidFill>
              </a:rPr>
              <a:t>o</a:t>
            </a:r>
            <a:r>
              <a:rPr lang="fr-FR" dirty="0" smtClean="0">
                <a:solidFill>
                  <a:srgbClr val="9F15AF"/>
                </a:solidFill>
              </a:rPr>
              <a:t>-construction avec patients/ libéraux 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73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583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Comment permettre l’accès des patients à une éducation thérapeutique de qualité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65250"/>
            <a:ext cx="8229600" cy="5492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9F15AF"/>
                </a:solidFill>
              </a:rPr>
              <a:t>professionnels</a:t>
            </a:r>
            <a:endParaRPr lang="fr-FR" dirty="0" smtClean="0"/>
          </a:p>
          <a:p>
            <a:pPr lvl="1"/>
            <a:r>
              <a:rPr lang="fr-FR" dirty="0"/>
              <a:t>formation initiale</a:t>
            </a:r>
          </a:p>
          <a:p>
            <a:pPr lvl="2"/>
            <a:r>
              <a:rPr lang="fr-FR" dirty="0" smtClean="0"/>
              <a:t>pathologie</a:t>
            </a:r>
          </a:p>
          <a:p>
            <a:pPr lvl="2"/>
            <a:r>
              <a:rPr lang="fr-FR" dirty="0" smtClean="0"/>
              <a:t>démarche </a:t>
            </a:r>
            <a:r>
              <a:rPr lang="fr-FR" dirty="0"/>
              <a:t>éducative</a:t>
            </a:r>
          </a:p>
          <a:p>
            <a:pPr lvl="3"/>
            <a:r>
              <a:rPr lang="fr-FR" dirty="0"/>
              <a:t>formation « </a:t>
            </a:r>
            <a:r>
              <a:rPr lang="fr-FR" dirty="0" smtClean="0"/>
              <a:t>RESIC</a:t>
            </a:r>
            <a:r>
              <a:rPr lang="fr-FR" dirty="0"/>
              <a:t> » initialement</a:t>
            </a:r>
          </a:p>
          <a:p>
            <a:pPr lvl="3"/>
            <a:r>
              <a:rPr lang="fr-FR" dirty="0"/>
              <a:t>formation 40H  </a:t>
            </a:r>
            <a:r>
              <a:rPr lang="fr-FR" dirty="0" smtClean="0"/>
              <a:t>+/- DU  et formation </a:t>
            </a:r>
            <a:r>
              <a:rPr lang="fr-FR" dirty="0"/>
              <a:t>« RESIC » </a:t>
            </a:r>
            <a:r>
              <a:rPr lang="fr-FR" dirty="0" smtClean="0"/>
              <a:t>…</a:t>
            </a:r>
            <a:endParaRPr lang="fr-FR" dirty="0"/>
          </a:p>
          <a:p>
            <a:pPr marL="1371600" lvl="3" indent="0">
              <a:buNone/>
            </a:pPr>
            <a:endParaRPr lang="fr-FR" dirty="0"/>
          </a:p>
          <a:p>
            <a:pPr lvl="1"/>
            <a:r>
              <a:rPr lang="fr-FR" dirty="0"/>
              <a:t> formation de </a:t>
            </a:r>
            <a:r>
              <a:rPr lang="fr-FR" dirty="0" smtClean="0"/>
              <a:t>suivi : échange de </a:t>
            </a:r>
            <a:r>
              <a:rPr lang="fr-FR" dirty="0" smtClean="0"/>
              <a:t>pratique</a:t>
            </a:r>
            <a:endParaRPr lang="fr-FR" sz="2100" dirty="0"/>
          </a:p>
          <a:p>
            <a:pPr marL="914400" lvl="2" indent="0">
              <a:buNone/>
            </a:pPr>
            <a:r>
              <a:rPr lang="fr-FR" dirty="0" smtClean="0">
                <a:sym typeface="Wingdings"/>
              </a:rPr>
              <a:t> </a:t>
            </a:r>
            <a:r>
              <a:rPr lang="fr-FR" dirty="0">
                <a:sym typeface="Wingdings"/>
              </a:rPr>
              <a:t>5 journées / </a:t>
            </a:r>
            <a:r>
              <a:rPr lang="fr-FR" dirty="0" smtClean="0">
                <a:sym typeface="Wingdings"/>
              </a:rPr>
              <a:t>an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clarifier </a:t>
            </a:r>
            <a:r>
              <a:rPr lang="fr-FR" dirty="0"/>
              <a:t>les </a:t>
            </a:r>
            <a:r>
              <a:rPr lang="fr-FR" dirty="0" smtClean="0"/>
              <a:t>intentions </a:t>
            </a:r>
            <a:r>
              <a:rPr lang="fr-FR" dirty="0"/>
              <a:t>vis à vis des patients, autres </a:t>
            </a:r>
            <a:r>
              <a:rPr lang="fr-FR" dirty="0" smtClean="0"/>
              <a:t>soignants</a:t>
            </a:r>
          </a:p>
          <a:p>
            <a:pPr marL="1371600" lvl="3" indent="0">
              <a:buNone/>
            </a:pP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intention </a:t>
            </a:r>
            <a:r>
              <a:rPr lang="fr-FR" dirty="0"/>
              <a:t>= ce qu’on fait </a:t>
            </a:r>
          </a:p>
          <a:p>
            <a:pPr lvl="2"/>
            <a:r>
              <a:rPr lang="fr-FR" dirty="0"/>
              <a:t>clarifier les propres motivations du soignant </a:t>
            </a:r>
          </a:p>
          <a:p>
            <a:pPr lvl="2"/>
            <a:r>
              <a:rPr lang="fr-FR" dirty="0" smtClean="0"/>
              <a:t>s’inscrivant </a:t>
            </a:r>
            <a:r>
              <a:rPr lang="fr-FR" dirty="0"/>
              <a:t>dans le </a:t>
            </a:r>
            <a:r>
              <a:rPr lang="fr-FR" dirty="0" smtClean="0"/>
              <a:t>temps</a:t>
            </a: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3175000" y="5666909"/>
            <a:ext cx="95250" cy="1905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lèche courbée vers la droite 5"/>
          <p:cNvSpPr/>
          <p:nvPr/>
        </p:nvSpPr>
        <p:spPr>
          <a:xfrm>
            <a:off x="457200" y="4292007"/>
            <a:ext cx="731520" cy="1216152"/>
          </a:xfrm>
          <a:prstGeom prst="curv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749"/>
            <a:ext cx="9144000" cy="1143000"/>
          </a:xfrm>
          <a:solidFill>
            <a:srgbClr val="E6E0EC"/>
          </a:solidFill>
        </p:spPr>
        <p:txBody>
          <a:bodyPr>
            <a:normAutofit fontScale="90000"/>
          </a:bodyPr>
          <a:lstStyle/>
          <a:p>
            <a:r>
              <a:rPr lang="fr-FR" dirty="0"/>
              <a:t>Comment permettre l’accès des patients à une éducation thérapeutique de qualité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8221"/>
            <a:ext cx="9144000" cy="6110111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rgbClr val="9F15AF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9F15AF"/>
                </a:solidFill>
              </a:rPr>
              <a:t>	</a:t>
            </a:r>
            <a:r>
              <a:rPr lang="fr-FR" dirty="0" smtClean="0">
                <a:solidFill>
                  <a:srgbClr val="9F15AF"/>
                </a:solidFill>
              </a:rPr>
              <a:t>p</a:t>
            </a:r>
            <a:r>
              <a:rPr lang="fr-FR" dirty="0" smtClean="0">
                <a:solidFill>
                  <a:srgbClr val="9F15AF"/>
                </a:solidFill>
              </a:rPr>
              <a:t>rofessionnels </a:t>
            </a:r>
            <a:endParaRPr lang="fr-FR" dirty="0" smtClean="0">
              <a:solidFill>
                <a:srgbClr val="9F15AF"/>
              </a:solidFill>
            </a:endParaRPr>
          </a:p>
          <a:p>
            <a:pPr marL="457200" lvl="1" indent="0">
              <a:buNone/>
            </a:pPr>
            <a:r>
              <a:rPr lang="fr-FR" dirty="0" smtClean="0"/>
              <a:t>cadre du réseau </a:t>
            </a:r>
          </a:p>
          <a:p>
            <a:pPr lvl="2"/>
            <a:r>
              <a:rPr lang="fr-FR" sz="2800" dirty="0" smtClean="0"/>
              <a:t>règles</a:t>
            </a:r>
            <a:endParaRPr lang="fr-FR" sz="2800" dirty="0"/>
          </a:p>
          <a:p>
            <a:pPr lvl="2"/>
            <a:r>
              <a:rPr lang="fr-FR" sz="2800" dirty="0"/>
              <a:t>c</a:t>
            </a:r>
            <a:r>
              <a:rPr lang="fr-FR" sz="2800" dirty="0" smtClean="0"/>
              <a:t>ohérence </a:t>
            </a:r>
          </a:p>
          <a:p>
            <a:pPr lvl="2"/>
            <a:r>
              <a:rPr lang="fr-FR" sz="2800" dirty="0" smtClean="0"/>
              <a:t>coordination</a:t>
            </a:r>
          </a:p>
          <a:p>
            <a:pPr lvl="3"/>
            <a:r>
              <a:rPr lang="fr-FR" dirty="0"/>
              <a:t>d</a:t>
            </a:r>
            <a:r>
              <a:rPr lang="fr-FR" dirty="0" smtClean="0"/>
              <a:t>ossier d’éducation, supports et documents éducatifs</a:t>
            </a:r>
          </a:p>
          <a:p>
            <a:pPr lvl="3"/>
            <a:r>
              <a:rPr lang="fr-FR" dirty="0"/>
              <a:t>e</a:t>
            </a:r>
            <a:r>
              <a:rPr lang="fr-FR" dirty="0" smtClean="0"/>
              <a:t>nvoi aux professionnels</a:t>
            </a:r>
          </a:p>
          <a:p>
            <a:pPr marL="1371600" lvl="3" indent="0">
              <a:buNone/>
            </a:pPr>
            <a:endParaRPr lang="fr-FR" dirty="0" smtClean="0"/>
          </a:p>
          <a:p>
            <a:pPr lvl="2"/>
            <a:r>
              <a:rPr lang="fr-FR" sz="2800" dirty="0" smtClean="0"/>
              <a:t>être accompagnés dans leur changement</a:t>
            </a:r>
            <a:endParaRPr lang="fr-FR" dirty="0" smtClean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4" name="Picture 5" descr="DSC069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70" y="3733939"/>
            <a:ext cx="1466171" cy="174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2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82033" y="1417638"/>
            <a:ext cx="4040188" cy="63976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9F15AF"/>
                </a:solidFill>
              </a:rPr>
              <a:t>p</a:t>
            </a:r>
            <a:r>
              <a:rPr lang="fr-FR" sz="2800" dirty="0" smtClean="0">
                <a:solidFill>
                  <a:srgbClr val="9F15AF"/>
                </a:solidFill>
              </a:rPr>
              <a:t>rofessionnels</a:t>
            </a:r>
            <a:endParaRPr lang="fr-FR" sz="2800" dirty="0">
              <a:solidFill>
                <a:srgbClr val="9F15A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-412492" y="2313458"/>
            <a:ext cx="5128399" cy="454454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800" dirty="0" smtClean="0"/>
              <a:t>   évaluation</a:t>
            </a: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sz="2400" dirty="0"/>
              <a:t>per </a:t>
            </a:r>
            <a:r>
              <a:rPr lang="fr-FR" sz="2400" dirty="0" smtClean="0"/>
              <a:t>formation </a:t>
            </a:r>
            <a:endParaRPr lang="fr-FR" sz="2400" dirty="0"/>
          </a:p>
          <a:p>
            <a:pPr lvl="2"/>
            <a:r>
              <a:rPr lang="fr-FR" sz="2400" dirty="0"/>
              <a:t>auto-évaluation </a:t>
            </a:r>
            <a:endParaRPr lang="fr-FR" sz="2400" dirty="0" smtClean="0"/>
          </a:p>
          <a:p>
            <a:pPr lvl="3"/>
            <a:r>
              <a:rPr lang="fr-FR" sz="2200" dirty="0"/>
              <a:t>p</a:t>
            </a:r>
            <a:r>
              <a:rPr lang="fr-FR" sz="2200" dirty="0" smtClean="0"/>
              <a:t>ratique</a:t>
            </a:r>
          </a:p>
          <a:p>
            <a:pPr lvl="3"/>
            <a:r>
              <a:rPr lang="fr-FR" sz="2200" dirty="0" smtClean="0"/>
              <a:t>annuelle</a:t>
            </a:r>
            <a:endParaRPr lang="fr-FR" sz="2200" dirty="0"/>
          </a:p>
          <a:p>
            <a:pPr lvl="2"/>
            <a:r>
              <a:rPr lang="fr-FR" sz="2400" dirty="0"/>
              <a:t>lecture des retours </a:t>
            </a:r>
            <a:endParaRPr lang="fr-FR" sz="2400" dirty="0" smtClean="0"/>
          </a:p>
          <a:p>
            <a:pPr lvl="2"/>
            <a:r>
              <a:rPr lang="fr-FR" sz="2400" dirty="0" smtClean="0"/>
              <a:t>on </a:t>
            </a:r>
            <a:r>
              <a:rPr lang="fr-FR" sz="2400" dirty="0"/>
              <a:t>ne pourra jamais pour autant évaluer la relation…</a:t>
            </a:r>
          </a:p>
          <a:p>
            <a:pPr lvl="1"/>
            <a:endParaRPr lang="fr-FR" sz="2400" dirty="0"/>
          </a:p>
          <a:p>
            <a:endParaRPr lang="fr-FR" dirty="0"/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0" y="10583"/>
            <a:ext cx="91440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Comment permettre l’accès des patients à une éducation thérapeutique de qualité ?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07" y="1417638"/>
            <a:ext cx="4266277" cy="58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8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9"/>
            <a:ext cx="9144000" cy="96361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4251"/>
            <a:ext cx="9144000" cy="5873749"/>
          </a:xfrm>
        </p:spPr>
        <p:txBody>
          <a:bodyPr>
            <a:normAutofit/>
          </a:bodyPr>
          <a:lstStyle/>
          <a:p>
            <a:r>
              <a:rPr lang="fr-FR" dirty="0" smtClean="0"/>
              <a:t>PROXIMITE : </a:t>
            </a:r>
            <a:r>
              <a:rPr lang="fr-FR" dirty="0" smtClean="0">
                <a:sym typeface="Wingdings"/>
              </a:rPr>
              <a:t>acteurs </a:t>
            </a:r>
            <a:r>
              <a:rPr lang="fr-FR" dirty="0" smtClean="0">
                <a:sym typeface="Wingdings"/>
              </a:rPr>
              <a:t>de </a:t>
            </a:r>
            <a:r>
              <a:rPr lang="fr-FR" dirty="0" smtClean="0">
                <a:sym typeface="Wingdings"/>
              </a:rPr>
              <a:t>territoire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</a:p>
          <a:p>
            <a:r>
              <a:rPr lang="fr-FR" dirty="0" smtClean="0"/>
              <a:t>QUALITE </a:t>
            </a:r>
            <a:r>
              <a:rPr lang="fr-FR" dirty="0" smtClean="0"/>
              <a:t>: f</a:t>
            </a:r>
            <a:r>
              <a:rPr lang="fr-FR" dirty="0" smtClean="0"/>
              <a:t>ormation : ICC </a:t>
            </a:r>
            <a:r>
              <a:rPr lang="fr-FR" dirty="0" smtClean="0"/>
              <a:t>/ démarche </a:t>
            </a:r>
            <a:r>
              <a:rPr lang="fr-FR" dirty="0" smtClean="0"/>
              <a:t>éducative</a:t>
            </a:r>
            <a:endParaRPr lang="fr-FR" dirty="0" smtClean="0">
              <a:sym typeface="Wingdings"/>
            </a:endParaRPr>
          </a:p>
          <a:p>
            <a:pPr lvl="2">
              <a:buFont typeface="Wingdings" charset="0"/>
              <a:buChar char="à"/>
            </a:pPr>
            <a:r>
              <a:rPr lang="fr-FR" sz="2800" dirty="0">
                <a:sym typeface="Wingdings"/>
              </a:rPr>
              <a:t>c</a:t>
            </a:r>
            <a:r>
              <a:rPr lang="fr-FR" sz="2800" dirty="0" smtClean="0">
                <a:sym typeface="Wingdings"/>
              </a:rPr>
              <a:t>onstruire la posture éducative </a:t>
            </a:r>
          </a:p>
          <a:p>
            <a:pPr lvl="2">
              <a:buFont typeface="Wingdings" charset="0"/>
              <a:buChar char="à"/>
            </a:pPr>
            <a:r>
              <a:rPr lang="fr-FR" sz="2800" dirty="0">
                <a:sym typeface="Wingdings"/>
              </a:rPr>
              <a:t>p</a:t>
            </a:r>
            <a:r>
              <a:rPr lang="fr-FR" sz="2800" dirty="0" smtClean="0">
                <a:sym typeface="Wingdings"/>
              </a:rPr>
              <a:t>rocessus de formation est évolutif avec évaluations et réajustements</a:t>
            </a:r>
            <a:endParaRPr lang="fr-FR" sz="2800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PERSPECTIVES </a:t>
            </a:r>
          </a:p>
          <a:p>
            <a:pPr lvl="1"/>
            <a:r>
              <a:rPr lang="fr-FR" dirty="0" smtClean="0"/>
              <a:t>délocaliser </a:t>
            </a:r>
            <a:r>
              <a:rPr lang="fr-FR" dirty="0"/>
              <a:t>les séances </a:t>
            </a:r>
            <a:r>
              <a:rPr lang="fr-FR" dirty="0" smtClean="0"/>
              <a:t>collectives, télémédecine ? 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oursuivre  travail collaboratif </a:t>
            </a:r>
          </a:p>
          <a:p>
            <a:pPr lvl="1"/>
            <a:r>
              <a:rPr lang="fr-FR" dirty="0" smtClean="0"/>
              <a:t>poursuivre processus de 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6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2007 à 2009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BEP à domicile par IDE coordinatrice</a:t>
            </a:r>
          </a:p>
          <a:p>
            <a:pPr marL="0" indent="0">
              <a:buNone/>
            </a:pPr>
            <a:r>
              <a:rPr lang="fr-FR" dirty="0" smtClean="0"/>
              <a:t>   et 1 séance sur les signes d’alerte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« suivi » téléphonique</a:t>
            </a:r>
          </a:p>
          <a:p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éances thématiques collectives au réseau</a:t>
            </a:r>
          </a:p>
          <a:p>
            <a:endParaRPr lang="fr-FR" dirty="0"/>
          </a:p>
          <a:p>
            <a:r>
              <a:rPr lang="fr-FR" dirty="0"/>
              <a:t>s</a:t>
            </a:r>
            <a:r>
              <a:rPr lang="fr-FR" dirty="0" smtClean="0"/>
              <a:t>éances individuelles à domicile thématiques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igne d’alerte </a:t>
            </a:r>
          </a:p>
          <a:p>
            <a:pPr lvl="1"/>
            <a:r>
              <a:rPr lang="fr-FR" dirty="0" smtClean="0"/>
              <a:t>médicaments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3129744"/>
            <a:ext cx="9143999" cy="83099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état des lieux en 2010 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98592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</a:t>
            </a:r>
            <a:r>
              <a:rPr lang="fr-FR" dirty="0" smtClean="0"/>
              <a:t>éances thématiques individuelles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Au départ</a:t>
            </a:r>
          </a:p>
          <a:p>
            <a:pPr lvl="1"/>
            <a:r>
              <a:rPr lang="fr-FR" dirty="0" smtClean="0"/>
              <a:t>BEP de suivi</a:t>
            </a:r>
          </a:p>
          <a:p>
            <a:pPr lvl="1"/>
            <a:r>
              <a:rPr lang="fr-FR" dirty="0" smtClean="0"/>
              <a:t>Thème : signes d’alerte, médicaments</a:t>
            </a:r>
          </a:p>
          <a:p>
            <a:pPr lvl="1"/>
            <a:r>
              <a:rPr lang="fr-FR" dirty="0" smtClean="0"/>
              <a:t>IDE libéraux : formation initiale de 2 jours + stage optionnel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harmaciens d’officine déjà formée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Retour au bout de 6 mois </a:t>
            </a:r>
          </a:p>
          <a:p>
            <a:pPr lvl="2"/>
            <a:r>
              <a:rPr lang="fr-FR" dirty="0" smtClean="0"/>
              <a:t>Échanges de pratiques accompagnés par une formatrice</a:t>
            </a:r>
          </a:p>
          <a:p>
            <a:pPr lvl="3"/>
            <a:r>
              <a:rPr lang="fr-FR" dirty="0" smtClean="0"/>
              <a:t>Ce qui avait bien marché</a:t>
            </a:r>
          </a:p>
          <a:p>
            <a:pPr lvl="3"/>
            <a:r>
              <a:rPr lang="fr-FR" dirty="0" smtClean="0"/>
              <a:t>Ce qui n’avait été difficile</a:t>
            </a:r>
          </a:p>
          <a:p>
            <a:pPr lvl="3"/>
            <a:r>
              <a:rPr lang="fr-FR" dirty="0" smtClean="0"/>
              <a:t>Ce qu’on pouvait améliorer</a:t>
            </a:r>
          </a:p>
          <a:p>
            <a:pPr lvl="3"/>
            <a:r>
              <a:rPr lang="fr-FR" dirty="0" smtClean="0"/>
              <a:t>Travail en fonction de leur attente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4104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de 2010 à 2014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006" y="1600200"/>
            <a:ext cx="8229600" cy="4525963"/>
          </a:xfrm>
        </p:spPr>
        <p:txBody>
          <a:bodyPr/>
          <a:lstStyle/>
          <a:p>
            <a:r>
              <a:rPr lang="fr-FR" dirty="0"/>
              <a:t>n</a:t>
            </a:r>
            <a:r>
              <a:rPr lang="fr-FR" dirty="0" smtClean="0"/>
              <a:t>ouvelles séances thématiques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ndividuelles et collectives</a:t>
            </a:r>
          </a:p>
          <a:p>
            <a:endParaRPr lang="fr-FR" dirty="0" smtClean="0"/>
          </a:p>
          <a:p>
            <a:r>
              <a:rPr lang="fr-FR" dirty="0" smtClean="0"/>
              <a:t>Travail au sein d’un pôle ETP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pprofondissement sur l’évaluation du processus et des résultats du programme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1539" y="4556503"/>
            <a:ext cx="9143999" cy="156966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Évaluation quadriennale 2014-2015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8140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>
                <a:latin typeface="Tahoma" charset="0"/>
              </a:rPr>
              <a:t>Recommandations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9143999" cy="5610225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sz="2800" dirty="0" smtClean="0">
                <a:latin typeface="Tahoma" charset="0"/>
              </a:rPr>
              <a:t>It </a:t>
            </a:r>
            <a:r>
              <a:rPr lang="fr-FR" sz="2800" dirty="0" err="1" smtClean="0">
                <a:latin typeface="Tahoma" charset="0"/>
              </a:rPr>
              <a:t>is</a:t>
            </a:r>
            <a:r>
              <a:rPr lang="fr-FR" sz="2800" dirty="0" smtClean="0">
                <a:latin typeface="Tahoma" charset="0"/>
              </a:rPr>
              <a:t> </a:t>
            </a:r>
            <a:r>
              <a:rPr lang="fr-FR" sz="2800" dirty="0" err="1" smtClean="0">
                <a:latin typeface="Tahoma" charset="0"/>
              </a:rPr>
              <a:t>recommended</a:t>
            </a:r>
            <a:r>
              <a:rPr lang="fr-FR" sz="2800" dirty="0" smtClean="0">
                <a:latin typeface="Tahoma" charset="0"/>
              </a:rPr>
              <a:t> </a:t>
            </a:r>
            <a:r>
              <a:rPr lang="fr-FR" sz="2800" dirty="0" err="1" smtClean="0">
                <a:latin typeface="Tahoma" charset="0"/>
              </a:rPr>
              <a:t>that</a:t>
            </a:r>
            <a:r>
              <a:rPr lang="fr-FR" sz="2800" dirty="0" smtClean="0">
                <a:latin typeface="Tahoma" charset="0"/>
              </a:rPr>
              <a:t> </a:t>
            </a:r>
            <a:r>
              <a:rPr lang="fr-FR" sz="2800" b="1" dirty="0" smtClean="0">
                <a:latin typeface="Tahoma" charset="0"/>
              </a:rPr>
              <a:t>patients </a:t>
            </a:r>
            <a:r>
              <a:rPr lang="fr-FR" sz="2800" b="1" dirty="0" err="1" smtClean="0">
                <a:latin typeface="Tahoma" charset="0"/>
              </a:rPr>
              <a:t>with</a:t>
            </a:r>
            <a:r>
              <a:rPr lang="fr-FR" sz="2800" b="1" dirty="0" smtClean="0">
                <a:latin typeface="Tahoma" charset="0"/>
              </a:rPr>
              <a:t> HF are </a:t>
            </a:r>
            <a:r>
              <a:rPr lang="fr-FR" sz="2800" b="1" dirty="0" err="1" smtClean="0">
                <a:latin typeface="Tahoma" charset="0"/>
              </a:rPr>
              <a:t>enrolled</a:t>
            </a:r>
            <a:r>
              <a:rPr lang="fr-FR" sz="2800" b="1" dirty="0" smtClean="0">
                <a:latin typeface="Tahoma" charset="0"/>
              </a:rPr>
              <a:t> in a </a:t>
            </a:r>
            <a:r>
              <a:rPr lang="fr-FR" sz="2800" b="1" dirty="0" err="1" smtClean="0">
                <a:latin typeface="Tahoma" charset="0"/>
              </a:rPr>
              <a:t>multidisciplinary</a:t>
            </a:r>
            <a:r>
              <a:rPr lang="fr-FR" sz="2800" b="1" dirty="0" smtClean="0">
                <a:latin typeface="Tahoma" charset="0"/>
              </a:rPr>
              <a:t> care management programme </a:t>
            </a:r>
            <a:r>
              <a:rPr lang="fr-FR" sz="1800" i="1" dirty="0" smtClean="0">
                <a:solidFill>
                  <a:srgbClr val="FF0000"/>
                </a:solidFill>
                <a:latin typeface="Tahoma" charset="0"/>
              </a:rPr>
              <a:t>			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charset="0"/>
              </a:rPr>
              <a:t>Classe I niveau de preuve A</a:t>
            </a:r>
          </a:p>
          <a:p>
            <a:pPr lvl="4"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1800" i="1" dirty="0" smtClean="0">
                <a:solidFill>
                  <a:srgbClr val="FF0000"/>
                </a:solidFill>
                <a:latin typeface="Tahoma" charset="0"/>
              </a:rPr>
              <a:t>					</a:t>
            </a:r>
            <a:r>
              <a:rPr lang="fr-FR" sz="1600" i="1" dirty="0" smtClean="0">
                <a:latin typeface="Tahoma" charset="0"/>
              </a:rPr>
              <a:t>ESC recommandations 2016</a:t>
            </a:r>
          </a:p>
          <a:p>
            <a:pPr lvl="4" eaLnBrk="1" hangingPunct="1">
              <a:lnSpc>
                <a:spcPct val="90000"/>
              </a:lnSpc>
              <a:buFont typeface="Wingdings" charset="0"/>
              <a:buNone/>
            </a:pPr>
            <a:endParaRPr lang="fr-FR" sz="1600" i="1" dirty="0" smtClean="0">
              <a:latin typeface="Tahom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800" b="1" dirty="0" err="1" smtClean="0">
                <a:latin typeface="Tahoma" charset="0"/>
              </a:rPr>
              <a:t>Recommendations</a:t>
            </a:r>
            <a:r>
              <a:rPr lang="fr-FR" sz="2800" b="1" dirty="0" smtClean="0">
                <a:latin typeface="Tahoma" charset="0"/>
              </a:rPr>
              <a:t> </a:t>
            </a:r>
            <a:r>
              <a:rPr lang="fr-FR" sz="2800" b="1" dirty="0">
                <a:latin typeface="Tahoma" charset="0"/>
              </a:rPr>
              <a:t>for the </a:t>
            </a:r>
            <a:r>
              <a:rPr lang="fr-FR" sz="2800" b="1" dirty="0" err="1">
                <a:latin typeface="Tahoma" charset="0"/>
              </a:rPr>
              <a:t>hospitalized</a:t>
            </a:r>
            <a:r>
              <a:rPr lang="fr-FR" sz="2800" b="1" dirty="0">
                <a:latin typeface="Tahoma" charset="0"/>
              </a:rPr>
              <a:t> </a:t>
            </a:r>
            <a:r>
              <a:rPr lang="fr-FR" sz="2800" b="1" dirty="0" smtClean="0">
                <a:latin typeface="Tahoma" charset="0"/>
              </a:rPr>
              <a:t>patients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 smtClean="0">
                <a:latin typeface="Tahoma" charset="0"/>
              </a:rPr>
              <a:t>Post </a:t>
            </a:r>
            <a:r>
              <a:rPr lang="fr-FR" sz="2400" dirty="0" err="1">
                <a:latin typeface="Tahoma" charset="0"/>
              </a:rPr>
              <a:t>discharge</a:t>
            </a:r>
            <a:r>
              <a:rPr lang="fr-FR" sz="2400" dirty="0">
                <a:latin typeface="Tahoma" charset="0"/>
              </a:rPr>
              <a:t> system of care, if </a:t>
            </a:r>
            <a:r>
              <a:rPr lang="fr-FR" sz="2400" dirty="0" err="1">
                <a:latin typeface="Tahoma" charset="0"/>
              </a:rPr>
              <a:t>available</a:t>
            </a:r>
            <a:r>
              <a:rPr lang="fr-FR" sz="2400" dirty="0">
                <a:latin typeface="Tahoma" charset="0"/>
              </a:rPr>
              <a:t>, </a:t>
            </a:r>
            <a:r>
              <a:rPr lang="fr-FR" sz="2400" dirty="0" err="1">
                <a:latin typeface="Tahoma" charset="0"/>
              </a:rPr>
              <a:t>should</a:t>
            </a:r>
            <a:r>
              <a:rPr lang="fr-FR" sz="2400" dirty="0">
                <a:latin typeface="Tahoma" charset="0"/>
              </a:rPr>
              <a:t> </a:t>
            </a:r>
            <a:r>
              <a:rPr lang="fr-FR" sz="2400" dirty="0" err="1">
                <a:latin typeface="Tahoma" charset="0"/>
              </a:rPr>
              <a:t>be</a:t>
            </a:r>
            <a:r>
              <a:rPr lang="fr-FR" sz="2400" dirty="0">
                <a:latin typeface="Tahoma" charset="0"/>
              </a:rPr>
              <a:t> </a:t>
            </a:r>
            <a:r>
              <a:rPr lang="fr-FR" sz="2400" dirty="0" err="1">
                <a:latin typeface="Tahoma" charset="0"/>
              </a:rPr>
              <a:t>used</a:t>
            </a:r>
            <a:r>
              <a:rPr lang="fr-FR" sz="2400" dirty="0">
                <a:latin typeface="Tahoma" charset="0"/>
              </a:rPr>
              <a:t> to </a:t>
            </a:r>
            <a:r>
              <a:rPr lang="fr-FR" sz="2400" dirty="0" err="1">
                <a:latin typeface="Tahoma" charset="0"/>
              </a:rPr>
              <a:t>facilitate</a:t>
            </a:r>
            <a:r>
              <a:rPr lang="fr-FR" sz="2400" dirty="0">
                <a:latin typeface="Tahoma" charset="0"/>
              </a:rPr>
              <a:t> the transition to effective </a:t>
            </a:r>
            <a:r>
              <a:rPr lang="fr-FR" sz="2400" dirty="0" err="1">
                <a:latin typeface="Tahoma" charset="0"/>
              </a:rPr>
              <a:t>outpatient</a:t>
            </a:r>
            <a:r>
              <a:rPr lang="fr-FR" sz="2400" dirty="0">
                <a:latin typeface="Tahoma" charset="0"/>
              </a:rPr>
              <a:t> care for patients </a:t>
            </a:r>
            <a:r>
              <a:rPr lang="fr-FR" sz="2400" dirty="0" err="1">
                <a:latin typeface="Tahoma" charset="0"/>
              </a:rPr>
              <a:t>hospitalized</a:t>
            </a:r>
            <a:r>
              <a:rPr lang="fr-FR" sz="2400" dirty="0">
                <a:latin typeface="Tahoma" charset="0"/>
              </a:rPr>
              <a:t> </a:t>
            </a:r>
            <a:r>
              <a:rPr lang="fr-FR" sz="2400" dirty="0" err="1">
                <a:latin typeface="Tahoma" charset="0"/>
              </a:rPr>
              <a:t>with</a:t>
            </a:r>
            <a:r>
              <a:rPr lang="fr-FR" sz="2400" dirty="0">
                <a:latin typeface="Tahoma" charset="0"/>
              </a:rPr>
              <a:t> HF </a:t>
            </a:r>
          </a:p>
          <a:p>
            <a:pPr lvl="4">
              <a:lnSpc>
                <a:spcPct val="90000"/>
              </a:lnSpc>
              <a:buNone/>
            </a:pPr>
            <a:r>
              <a:rPr lang="fr-FR" sz="1800" dirty="0">
                <a:latin typeface="Tahoma" charset="0"/>
              </a:rPr>
              <a:t>			</a:t>
            </a:r>
            <a:r>
              <a:rPr lang="fr-FR" sz="1800" dirty="0" smtClean="0">
                <a:latin typeface="Tahoma" charset="0"/>
              </a:rPr>
              <a:t>     </a:t>
            </a:r>
            <a:r>
              <a:rPr lang="fr-FR" sz="1800" b="1" dirty="0" smtClean="0">
                <a:solidFill>
                  <a:srgbClr val="95B3D7"/>
                </a:solidFill>
                <a:latin typeface="Tahoma" charset="0"/>
              </a:rPr>
              <a:t>Classe </a:t>
            </a:r>
            <a:r>
              <a:rPr lang="fr-FR" sz="1800" b="1" dirty="0">
                <a:solidFill>
                  <a:srgbClr val="95B3D7"/>
                </a:solidFill>
                <a:latin typeface="Tahoma" charset="0"/>
              </a:rPr>
              <a:t>I niveau de preuve B</a:t>
            </a:r>
          </a:p>
          <a:p>
            <a:pPr lvl="4">
              <a:lnSpc>
                <a:spcPct val="90000"/>
              </a:lnSpc>
              <a:buNone/>
            </a:pPr>
            <a:r>
              <a:rPr lang="fr-FR" sz="1800" dirty="0">
                <a:latin typeface="Tahoma" charset="0"/>
              </a:rPr>
              <a:t>					</a:t>
            </a:r>
            <a:r>
              <a:rPr lang="fr-FR" sz="1600" i="1" dirty="0">
                <a:latin typeface="Tahoma" charset="0"/>
              </a:rPr>
              <a:t>ACC/AHA recommandations 2013</a:t>
            </a:r>
            <a:r>
              <a:rPr lang="fr-FR" sz="1800" dirty="0">
                <a:latin typeface="Tahoma" charset="0"/>
              </a:rPr>
              <a:t>	</a:t>
            </a:r>
            <a:endParaRPr lang="fr-FR" sz="2800" b="1" dirty="0" smtClean="0">
              <a:latin typeface="Tahom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FR" sz="2800" b="1" dirty="0" smtClean="0">
                <a:latin typeface="Tahoma" charset="0"/>
              </a:rPr>
              <a:t>C</a:t>
            </a:r>
            <a:r>
              <a:rPr lang="fr-FR" sz="2800" b="1" dirty="0" smtClean="0">
                <a:latin typeface="Tahoma"/>
                <a:cs typeface="Tahoma"/>
              </a:rPr>
              <a:t>omment organiser la sortie des patients hospitalisés pour insuffisance cardiaque 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800" b="1" dirty="0">
                <a:latin typeface="Tahoma"/>
                <a:cs typeface="Tahoma"/>
              </a:rPr>
              <a:t>	</a:t>
            </a:r>
            <a:r>
              <a:rPr lang="fr-FR" sz="2800" b="1" dirty="0" smtClean="0">
                <a:latin typeface="Tahoma"/>
                <a:cs typeface="Tahoma"/>
              </a:rPr>
              <a:t>							</a:t>
            </a:r>
            <a:r>
              <a:rPr lang="fr-FR" sz="1500" i="1" dirty="0" smtClean="0">
                <a:latin typeface="Tahoma"/>
                <a:cs typeface="Tahoma"/>
              </a:rPr>
              <a:t>HAS avril 2015</a:t>
            </a:r>
            <a:r>
              <a:rPr lang="fr-FR" sz="1800" dirty="0" smtClean="0">
                <a:latin typeface="Tahoma" charset="0"/>
              </a:rPr>
              <a:t>	</a:t>
            </a:r>
            <a:endParaRPr lang="fr-FR" sz="1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9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080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latin typeface="Tahoma" charset="0"/>
                <a:cs typeface="+mj-cs"/>
              </a:rPr>
              <a:t>Suivi  téléphonique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218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latin typeface="Tahoma" charset="0"/>
                <a:cs typeface="+mn-cs"/>
              </a:rPr>
              <a:t>Dans le cadre du </a:t>
            </a:r>
            <a:r>
              <a:rPr lang="fr-FR" dirty="0" err="1">
                <a:latin typeface="Tahoma" charset="0"/>
                <a:cs typeface="+mn-cs"/>
              </a:rPr>
              <a:t>disease</a:t>
            </a:r>
            <a:r>
              <a:rPr lang="fr-FR" dirty="0">
                <a:latin typeface="Tahoma" charset="0"/>
                <a:cs typeface="+mn-cs"/>
              </a:rPr>
              <a:t> </a:t>
            </a:r>
            <a:r>
              <a:rPr lang="fr-FR" dirty="0" smtClean="0">
                <a:latin typeface="Tahoma" charset="0"/>
                <a:cs typeface="+mn-cs"/>
              </a:rPr>
              <a:t>management </a:t>
            </a:r>
            <a:endParaRPr lang="fr-FR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fr-FR" dirty="0">
                <a:latin typeface="Tahoma" charset="0"/>
                <a:cs typeface="+mn-cs"/>
              </a:rPr>
              <a:t>Signes cliniques, adhérence au régime, au </a:t>
            </a:r>
            <a:r>
              <a:rPr lang="fr-FR" dirty="0" err="1">
                <a:latin typeface="Tahoma" charset="0"/>
                <a:cs typeface="+mn-cs"/>
              </a:rPr>
              <a:t>mdcts</a:t>
            </a:r>
            <a:r>
              <a:rPr lang="fr-FR" dirty="0">
                <a:latin typeface="Tahoma" charset="0"/>
                <a:cs typeface="+mn-cs"/>
              </a:rPr>
              <a:t>, poids, activité physique</a:t>
            </a:r>
          </a:p>
          <a:p>
            <a:pPr eaLnBrk="1" hangingPunct="1">
              <a:defRPr/>
            </a:pPr>
            <a:r>
              <a:rPr lang="fr-FR" dirty="0">
                <a:latin typeface="Tahoma" charset="0"/>
                <a:cs typeface="+mn-cs"/>
              </a:rPr>
              <a:t>Fréquence des appels stratifiés selon gravité</a:t>
            </a:r>
          </a:p>
          <a:p>
            <a:pPr eaLnBrk="1" hangingPunct="1">
              <a:defRPr/>
            </a:pPr>
            <a:r>
              <a:rPr lang="fr-FR" dirty="0">
                <a:latin typeface="Tahoma" charset="0"/>
                <a:cs typeface="+mn-cs"/>
              </a:rPr>
              <a:t>Réaction </a:t>
            </a:r>
          </a:p>
          <a:p>
            <a:pPr eaLnBrk="1" hangingPunct="1">
              <a:defRPr/>
            </a:pPr>
            <a:endParaRPr lang="fr-FR" dirty="0">
              <a:latin typeface="Tahoma" charset="0"/>
              <a:cs typeface="+mn-cs"/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467350" y="5942013"/>
            <a:ext cx="3676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800" i="1">
                <a:latin typeface="Arial" charset="0"/>
                <a:cs typeface="+mn-cs"/>
              </a:rPr>
              <a:t>Rapport IGAS, PL Bras, sept 2006</a:t>
            </a:r>
          </a:p>
          <a:p>
            <a:pPr>
              <a:defRPr/>
            </a:pPr>
            <a:r>
              <a:rPr lang="fr-FR" sz="1800" i="1">
                <a:latin typeface="Arial" charset="0"/>
                <a:cs typeface="+mn-cs"/>
              </a:rPr>
              <a:t>BMJ, 2005, 331 : 425</a:t>
            </a:r>
          </a:p>
          <a:p>
            <a:pPr>
              <a:defRPr/>
            </a:pPr>
            <a:r>
              <a:rPr lang="fr-FR" sz="1800" i="1">
                <a:latin typeface="Arial" charset="0"/>
                <a:cs typeface="+mn-cs"/>
              </a:rPr>
              <a:t>Clark, BMJ, 2007, 334, : 942-5</a:t>
            </a:r>
          </a:p>
          <a:p>
            <a:pPr>
              <a:defRPr/>
            </a:pPr>
            <a:endParaRPr lang="fr-FR" sz="1800" i="1">
              <a:latin typeface="Arial" charset="0"/>
              <a:cs typeface="+mn-cs"/>
            </a:endParaRPr>
          </a:p>
        </p:txBody>
      </p:sp>
      <p:pic>
        <p:nvPicPr>
          <p:cNvPr id="232452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0"/>
            <a:ext cx="30924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294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>
                <a:latin typeface="Tahoma" charset="0"/>
                <a:cs typeface="+mj-cs"/>
              </a:rPr>
              <a:t>Suivi téléphonique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>
                <a:latin typeface="Tahoma" charset="0"/>
                <a:cs typeface="+mn-cs"/>
              </a:rPr>
              <a:t>Poursuit et complète une éducation préalable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>
                <a:latin typeface="Tahoma" charset="0"/>
                <a:cs typeface="+mn-cs"/>
              </a:rPr>
              <a:t>Planifié, répété et continu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>
                <a:latin typeface="Tahoma" charset="0"/>
                <a:cs typeface="+mn-cs"/>
              </a:rPr>
              <a:t>Réalisé par une personne formée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>
                <a:latin typeface="Tahoma" charset="0"/>
                <a:cs typeface="+mn-cs"/>
              </a:rPr>
              <a:t>Réalise des réajustements pour maintenir ou améliorer la maitrise des objectifs mais aussi apporter de nouvelles connaissances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sz="2400">
              <a:latin typeface="Tahoma" charset="0"/>
              <a:cs typeface="+mn-cs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5700713" y="6227763"/>
            <a:ext cx="344328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  <a:defRPr/>
            </a:pPr>
            <a:r>
              <a:rPr lang="fr-FR" sz="1600" i="1">
                <a:cs typeface="+mn-cs"/>
              </a:rPr>
              <a:t>Apprendre à éduquer le patient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  <a:defRPr/>
            </a:pPr>
            <a:r>
              <a:rPr lang="fr-FR" sz="1600" i="1">
                <a:cs typeface="+mn-cs"/>
              </a:rPr>
              <a:t>D’Yvernoy et Gagnere</a:t>
            </a:r>
          </a:p>
        </p:txBody>
      </p:sp>
      <p:pic>
        <p:nvPicPr>
          <p:cNvPr id="233476" name="Picture 5" descr="Autre-logoRE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6" descr="BS0097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1447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7" descr="600-02912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51200"/>
            <a:ext cx="231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>
                <a:latin typeface="Tahoma" charset="0"/>
                <a:cs typeface="+mj-cs"/>
              </a:rPr>
              <a:t>Suivi téléphonique : en pratique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>
                <a:latin typeface="Tahoma" charset="0"/>
                <a:cs typeface="+mn-cs"/>
              </a:rPr>
              <a:t>Dans les suites du bilan éducatif partagé</a:t>
            </a:r>
          </a:p>
          <a:p>
            <a:pPr eaLnBrk="1" hangingPunct="1">
              <a:defRPr/>
            </a:pPr>
            <a:r>
              <a:rPr lang="fr-FR">
                <a:latin typeface="Tahoma" charset="0"/>
                <a:cs typeface="+mn-cs"/>
              </a:rPr>
              <a:t>Planifié, répété et continu</a:t>
            </a:r>
          </a:p>
          <a:p>
            <a:pPr eaLnBrk="1" hangingPunct="1">
              <a:defRPr/>
            </a:pPr>
            <a:r>
              <a:rPr lang="fr-FR">
                <a:latin typeface="Tahoma" charset="0"/>
                <a:cs typeface="+mn-cs"/>
              </a:rPr>
              <a:t>Personnalisé, préparé </a:t>
            </a:r>
          </a:p>
          <a:p>
            <a:pPr eaLnBrk="1" hangingPunct="1">
              <a:defRPr/>
            </a:pPr>
            <a:r>
              <a:rPr lang="fr-FR">
                <a:latin typeface="Tahoma" charset="0"/>
                <a:cs typeface="+mn-cs"/>
              </a:rPr>
              <a:t>Ecoute</a:t>
            </a:r>
          </a:p>
          <a:p>
            <a:pPr eaLnBrk="1" hangingPunct="1">
              <a:defRPr/>
            </a:pPr>
            <a:r>
              <a:rPr lang="fr-FR">
                <a:latin typeface="Tahoma" charset="0"/>
                <a:cs typeface="+mn-cs"/>
              </a:rPr>
              <a:t>Soignant formé</a:t>
            </a:r>
          </a:p>
          <a:p>
            <a:pPr lvl="1" eaLnBrk="1" hangingPunct="1">
              <a:defRPr/>
            </a:pPr>
            <a:r>
              <a:rPr lang="fr-FR">
                <a:latin typeface="Tahoma" charset="0"/>
              </a:rPr>
              <a:t>ETP</a:t>
            </a:r>
          </a:p>
          <a:p>
            <a:pPr lvl="1" eaLnBrk="1" hangingPunct="1">
              <a:defRPr/>
            </a:pPr>
            <a:r>
              <a:rPr lang="fr-FR">
                <a:latin typeface="Tahoma" charset="0"/>
              </a:rPr>
              <a:t>Entretien téléphonique</a:t>
            </a:r>
          </a:p>
          <a:p>
            <a:pPr eaLnBrk="1" hangingPunct="1">
              <a:defRPr/>
            </a:pPr>
            <a:endParaRPr lang="fr-FR">
              <a:latin typeface="Tahoma" charset="0"/>
              <a:cs typeface="+mn-cs"/>
            </a:endParaRPr>
          </a:p>
        </p:txBody>
      </p:sp>
      <p:pic>
        <p:nvPicPr>
          <p:cNvPr id="234499" name="Picture 4" descr="Autre-logoRE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3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>
                <a:latin typeface="Tahoma" charset="0"/>
                <a:cs typeface="+mj-cs"/>
              </a:rPr>
              <a:t>Suivi téléphonique : en pratique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  <a:cs typeface="+mn-cs"/>
              </a:rPr>
              <a:t>Thèmes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</a:rPr>
              <a:t>suivi médical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</a:rPr>
              <a:t>clinique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</a:rPr>
              <a:t>alimentation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</a:rPr>
              <a:t>activités physiques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</a:rPr>
              <a:t>moral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>
              <a:latin typeface="Tahom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>
                <a:latin typeface="Tahoma" charset="0"/>
                <a:cs typeface="+mn-cs"/>
              </a:rPr>
              <a:t>Accompagnement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fr-FR">
                <a:latin typeface="Tahoma" charset="0"/>
                <a:cs typeface="+mn-cs"/>
              </a:rPr>
              <a:t>à leur rythme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>
              <a:latin typeface="Tahoma" charset="0"/>
              <a:cs typeface="+mn-cs"/>
            </a:endParaRPr>
          </a:p>
        </p:txBody>
      </p:sp>
      <p:pic>
        <p:nvPicPr>
          <p:cNvPr id="235523" name="Picture 4" descr="20080909Medec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1600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9" name="Picture 5" descr="MPj04341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16764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70" name="Picture 6" descr="MPj043281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75260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71" name="Picture 7" descr="MCj007873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3270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27" name="Picture 8" descr="affiche bon gén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84763"/>
            <a:ext cx="29718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8" name="Picture 9" descr="Autre-logoRES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5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7888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>
                <a:latin typeface="Tahoma" charset="0"/>
              </a:rPr>
              <a:t>i</a:t>
            </a:r>
            <a:r>
              <a:rPr lang="fr-FR" sz="3600" dirty="0" smtClean="0">
                <a:latin typeface="Tahoma" charset="0"/>
                <a:cs typeface="+mj-cs"/>
              </a:rPr>
              <a:t>nsuffisance </a:t>
            </a:r>
            <a:r>
              <a:rPr lang="fr-FR" sz="3600" dirty="0">
                <a:latin typeface="Tahoma" charset="0"/>
                <a:cs typeface="+mj-cs"/>
              </a:rPr>
              <a:t>cardiaque chronique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037167"/>
            <a:ext cx="9144000" cy="611399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b="1" dirty="0" smtClean="0">
                <a:latin typeface="Tahoma" charset="0"/>
              </a:rPr>
              <a:t>syndrome </a:t>
            </a:r>
            <a:r>
              <a:rPr lang="fr-FR" b="1" dirty="0">
                <a:latin typeface="Tahoma" charset="0"/>
              </a:rPr>
              <a:t>clinique </a:t>
            </a:r>
          </a:p>
          <a:p>
            <a:pPr lvl="1">
              <a:defRPr/>
            </a:pPr>
            <a:r>
              <a:rPr lang="fr-FR" dirty="0">
                <a:latin typeface="Tahoma" charset="0"/>
              </a:rPr>
              <a:t> symptômes  			</a:t>
            </a:r>
          </a:p>
          <a:p>
            <a:pPr lvl="1">
              <a:defRPr/>
            </a:pPr>
            <a:r>
              <a:rPr lang="fr-FR" dirty="0">
                <a:latin typeface="Tahoma" charset="0"/>
              </a:rPr>
              <a:t> signes II aires à des modifications </a:t>
            </a:r>
            <a:r>
              <a:rPr lang="fr-FR" dirty="0" smtClean="0">
                <a:latin typeface="Tahoma" charset="0"/>
              </a:rPr>
              <a:t>circulatoires </a:t>
            </a:r>
            <a:r>
              <a:rPr lang="fr-FR" dirty="0">
                <a:latin typeface="Tahoma" charset="0"/>
              </a:rPr>
              <a:t>et </a:t>
            </a:r>
            <a:r>
              <a:rPr lang="fr-FR" dirty="0" err="1">
                <a:latin typeface="Tahoma" charset="0"/>
              </a:rPr>
              <a:t>neurohormonales</a:t>
            </a:r>
            <a:r>
              <a:rPr lang="fr-FR" dirty="0">
                <a:latin typeface="Tahoma" charset="0"/>
              </a:rPr>
              <a:t> complexes </a:t>
            </a:r>
            <a:r>
              <a:rPr lang="fr-FR" dirty="0" smtClean="0">
                <a:latin typeface="Tahoma" charset="0"/>
              </a:rPr>
              <a:t>   </a:t>
            </a:r>
            <a:endParaRPr lang="fr-FR" dirty="0">
              <a:latin typeface="Tahoma" charset="0"/>
            </a:endParaRPr>
          </a:p>
          <a:p>
            <a:pPr lvl="1">
              <a:defRPr/>
            </a:pPr>
            <a:r>
              <a:rPr lang="fr-FR" dirty="0">
                <a:latin typeface="Tahoma" charset="0"/>
              </a:rPr>
              <a:t> dysfonction </a:t>
            </a:r>
            <a:r>
              <a:rPr lang="fr-FR" dirty="0" smtClean="0">
                <a:latin typeface="Tahoma" charset="0"/>
              </a:rPr>
              <a:t>cardiaque</a:t>
            </a:r>
          </a:p>
          <a:p>
            <a:pPr marL="457200" lvl="1" indent="0">
              <a:buNone/>
              <a:defRPr/>
            </a:pPr>
            <a:endParaRPr lang="fr-FR" dirty="0">
              <a:latin typeface="Tahoma" charset="0"/>
            </a:endParaRPr>
          </a:p>
          <a:p>
            <a:pPr eaLnBrk="1" hangingPunct="1">
              <a:defRPr/>
            </a:pPr>
            <a:endParaRPr lang="fr-FR" b="1" dirty="0" smtClean="0">
              <a:latin typeface="Tahoma" charset="0"/>
            </a:endParaRPr>
          </a:p>
          <a:p>
            <a:pPr eaLnBrk="1" hangingPunct="1">
              <a:defRPr/>
            </a:pPr>
            <a:r>
              <a:rPr lang="fr-FR" b="1" dirty="0" smtClean="0">
                <a:latin typeface="Tahoma" charset="0"/>
              </a:rPr>
              <a:t>f</a:t>
            </a:r>
            <a:r>
              <a:rPr lang="fr-FR" b="1" dirty="0" smtClean="0">
                <a:latin typeface="Tahoma" charset="0"/>
                <a:cs typeface="+mn-cs"/>
              </a:rPr>
              <a:t>réquente et en progression</a:t>
            </a:r>
            <a:endParaRPr lang="fr-FR" b="1" dirty="0">
              <a:latin typeface="Tahoma" charset="0"/>
              <a:cs typeface="+mn-cs"/>
            </a:endParaRPr>
          </a:p>
          <a:p>
            <a:pPr lvl="1" eaLnBrk="1" hangingPunct="1">
              <a:defRPr/>
            </a:pPr>
            <a:r>
              <a:rPr lang="fr-FR" dirty="0">
                <a:latin typeface="Tahoma" charset="0"/>
              </a:rPr>
              <a:t>p</a:t>
            </a:r>
            <a:r>
              <a:rPr lang="fr-FR" dirty="0" smtClean="0">
                <a:latin typeface="Tahoma" charset="0"/>
              </a:rPr>
              <a:t>révalence </a:t>
            </a:r>
            <a:r>
              <a:rPr lang="fr-FR" dirty="0">
                <a:latin typeface="Tahoma" charset="0"/>
              </a:rPr>
              <a:t>: 1 à 2 % de la population</a:t>
            </a:r>
          </a:p>
          <a:p>
            <a:pPr lvl="1" eaLnBrk="1" hangingPunct="1">
              <a:defRPr/>
            </a:pPr>
            <a:r>
              <a:rPr lang="fr-FR" dirty="0">
                <a:latin typeface="Tahoma" charset="0"/>
              </a:rPr>
              <a:t>500 000 à 1 millions </a:t>
            </a:r>
            <a:r>
              <a:rPr lang="fr-FR" sz="2400" dirty="0">
                <a:latin typeface="Tahoma" charset="0"/>
              </a:rPr>
              <a:t>de patients en </a:t>
            </a:r>
            <a:r>
              <a:rPr lang="fr-FR" sz="2400" dirty="0" smtClean="0">
                <a:latin typeface="Tahoma" charset="0"/>
              </a:rPr>
              <a:t>France</a:t>
            </a:r>
          </a:p>
          <a:p>
            <a:pPr lvl="1" eaLnBrk="1" hangingPunct="1">
              <a:defRPr/>
            </a:pPr>
            <a:r>
              <a:rPr lang="fr-FR" sz="2400" dirty="0" smtClean="0">
                <a:latin typeface="Tahoma" charset="0"/>
              </a:rPr>
              <a:t>&gt; 10 % chez les plus de 70 ans</a:t>
            </a:r>
            <a:endParaRPr lang="fr-FR" sz="2400" dirty="0">
              <a:latin typeface="Tahoma" charset="0"/>
            </a:endParaRPr>
          </a:p>
          <a:p>
            <a:pPr marL="0" indent="0" eaLnBrk="1" hangingPunct="1">
              <a:buNone/>
              <a:defRPr/>
            </a:pPr>
            <a:endParaRPr lang="fr-FR" b="1" dirty="0" smtClean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fr-FR" b="1" dirty="0">
                <a:latin typeface="Tahoma" charset="0"/>
              </a:rPr>
              <a:t>g</a:t>
            </a:r>
            <a:r>
              <a:rPr lang="fr-FR" b="1" dirty="0" smtClean="0">
                <a:latin typeface="Tahoma" charset="0"/>
              </a:rPr>
              <a:t>rave</a:t>
            </a:r>
          </a:p>
          <a:p>
            <a:pPr lvl="1">
              <a:defRPr/>
            </a:pPr>
            <a:r>
              <a:rPr lang="fr-FR" dirty="0">
                <a:latin typeface="Tahoma" charset="0"/>
              </a:rPr>
              <a:t>m</a:t>
            </a:r>
            <a:r>
              <a:rPr lang="fr-FR" dirty="0" smtClean="0">
                <a:latin typeface="Tahoma" charset="0"/>
              </a:rPr>
              <a:t>ortalité </a:t>
            </a:r>
            <a:r>
              <a:rPr lang="fr-FR" dirty="0">
                <a:latin typeface="Tahoma" charset="0"/>
              </a:rPr>
              <a:t>élevée : 32000 décès/ an </a:t>
            </a:r>
            <a:r>
              <a:rPr lang="fr-FR" sz="2000" dirty="0">
                <a:latin typeface="Tahoma" charset="0"/>
              </a:rPr>
              <a:t>en France</a:t>
            </a:r>
          </a:p>
          <a:p>
            <a:pPr lvl="1">
              <a:defRPr/>
            </a:pPr>
            <a:r>
              <a:rPr lang="fr-FR" dirty="0">
                <a:latin typeface="Tahoma" charset="0"/>
              </a:rPr>
              <a:t>h</a:t>
            </a:r>
            <a:r>
              <a:rPr lang="fr-FR" dirty="0" smtClean="0">
                <a:latin typeface="Tahoma" charset="0"/>
              </a:rPr>
              <a:t>ospitalisations </a:t>
            </a:r>
            <a:r>
              <a:rPr lang="fr-FR" dirty="0">
                <a:latin typeface="Tahoma" charset="0"/>
              </a:rPr>
              <a:t>fréquentes : 150000/ an </a:t>
            </a:r>
          </a:p>
          <a:p>
            <a:pPr lvl="4">
              <a:buNone/>
              <a:defRPr/>
            </a:pPr>
            <a:r>
              <a:rPr lang="fr-FR" sz="1400" dirty="0">
                <a:latin typeface="Tahoma" charset="0"/>
              </a:rPr>
              <a:t>				</a:t>
            </a:r>
            <a:endParaRPr lang="fr-FR" dirty="0">
              <a:latin typeface="Tahoma" charset="0"/>
            </a:endParaRPr>
          </a:p>
          <a:p>
            <a:pPr lvl="1">
              <a:defRPr/>
            </a:pPr>
            <a:endParaRPr lang="fr-FR" b="1" dirty="0" smtClean="0">
              <a:latin typeface="Tahoma" charset="0"/>
            </a:endParaRPr>
          </a:p>
          <a:p>
            <a:pPr>
              <a:defRPr/>
            </a:pPr>
            <a:r>
              <a:rPr lang="fr-FR" b="1" dirty="0">
                <a:latin typeface="Tahoma" charset="0"/>
              </a:rPr>
              <a:t>c</a:t>
            </a:r>
            <a:r>
              <a:rPr lang="fr-FR" b="1" dirty="0" smtClean="0">
                <a:latin typeface="Tahoma" charset="0"/>
              </a:rPr>
              <a:t>oûteuse</a:t>
            </a:r>
          </a:p>
          <a:p>
            <a:pPr lvl="1">
              <a:defRPr/>
            </a:pPr>
            <a:r>
              <a:rPr lang="fr-FR" dirty="0">
                <a:latin typeface="Tahoma" charset="0"/>
              </a:rPr>
              <a:t>1% des dépenses de santé </a:t>
            </a:r>
            <a:endParaRPr lang="fr-FR" sz="2000" dirty="0">
              <a:latin typeface="Tahoma" charset="0"/>
            </a:endParaRPr>
          </a:p>
          <a:p>
            <a:pPr marL="457200" lvl="1" indent="0">
              <a:buNone/>
              <a:defRPr/>
            </a:pPr>
            <a:endParaRPr lang="fr-FR" b="1" dirty="0">
              <a:latin typeface="Tahoma" charset="0"/>
            </a:endParaRPr>
          </a:p>
          <a:p>
            <a:pPr eaLnBrk="1" hangingPunct="1">
              <a:defRPr/>
            </a:pPr>
            <a:endParaRPr lang="fr-FR" b="1" dirty="0">
              <a:latin typeface="Tahoma" charset="0"/>
              <a:cs typeface="+mn-cs"/>
            </a:endParaRPr>
          </a:p>
          <a:p>
            <a:pPr lvl="4" eaLnBrk="1" hangingPunct="1">
              <a:buFont typeface="Wingdings" charset="0"/>
              <a:buNone/>
              <a:defRPr/>
            </a:pPr>
            <a:endParaRPr lang="fr-FR" dirty="0">
              <a:latin typeface="Tahoma" charset="0"/>
            </a:endParaRPr>
          </a:p>
          <a:p>
            <a:pPr lvl="4" eaLnBrk="1" hangingPunct="1">
              <a:buFont typeface="Wingdings" charset="0"/>
              <a:buNone/>
              <a:defRPr/>
            </a:pPr>
            <a:r>
              <a:rPr lang="fr-FR" b="1" i="1" dirty="0">
                <a:solidFill>
                  <a:srgbClr val="00FF00"/>
                </a:solidFill>
                <a:latin typeface="Tahoma" charset="0"/>
              </a:rPr>
              <a:t>		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" y="5991225"/>
            <a:ext cx="91439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 algn="r">
              <a:defRPr/>
            </a:pPr>
            <a:r>
              <a:rPr lang="fr-FR" i="1" dirty="0">
                <a:latin typeface="Tahoma" charset="0"/>
                <a:cs typeface="Arial" charset="0"/>
              </a:rPr>
              <a:t>	      </a:t>
            </a:r>
            <a:r>
              <a:rPr lang="fr-FR" i="1" dirty="0" smtClean="0">
                <a:latin typeface="Tahoma" charset="0"/>
                <a:cs typeface="Arial" charset="0"/>
              </a:rPr>
              <a:t>			   </a:t>
            </a:r>
            <a:r>
              <a:rPr lang="fr-FR" sz="1400" i="1" dirty="0" smtClean="0">
                <a:latin typeface="Tahoma" charset="0"/>
                <a:cs typeface="Arial" charset="0"/>
              </a:rPr>
              <a:t>Point </a:t>
            </a:r>
            <a:r>
              <a:rPr lang="fr-FR" sz="1400" i="1" dirty="0">
                <a:latin typeface="Tahoma" charset="0"/>
                <a:cs typeface="Arial" charset="0"/>
              </a:rPr>
              <a:t>de repère, août 2012, assurance maladie</a:t>
            </a:r>
            <a:endParaRPr lang="fr-FR" sz="1400" dirty="0">
              <a:latin typeface="Tahoma" charset="0"/>
              <a:cs typeface="Arial" charset="0"/>
            </a:endParaRPr>
          </a:p>
          <a:p>
            <a:pPr lvl="4" algn="r">
              <a:defRPr/>
            </a:pPr>
            <a:r>
              <a:rPr lang="fr-FR" sz="1400" i="1" dirty="0">
                <a:latin typeface="Tahoma" charset="0"/>
                <a:cs typeface="Arial" charset="0"/>
              </a:rPr>
              <a:t>	      </a:t>
            </a:r>
            <a:r>
              <a:rPr lang="fr-FR" sz="1400" i="1" dirty="0" smtClean="0">
                <a:latin typeface="Tahoma" charset="0"/>
                <a:cs typeface="Arial" charset="0"/>
              </a:rPr>
              <a:t>			   </a:t>
            </a:r>
            <a:r>
              <a:rPr lang="fr-FR" sz="1400" i="1" dirty="0" err="1" smtClean="0">
                <a:latin typeface="Tahoma" charset="0"/>
                <a:cs typeface="Arial" charset="0"/>
              </a:rPr>
              <a:t>Mosterd</a:t>
            </a:r>
            <a:r>
              <a:rPr lang="fr-FR" sz="1400" i="1" dirty="0" smtClean="0">
                <a:latin typeface="Tahoma" charset="0"/>
                <a:cs typeface="Arial" charset="0"/>
              </a:rPr>
              <a:t> </a:t>
            </a:r>
            <a:r>
              <a:rPr lang="fr-FR" sz="1400" i="1" dirty="0">
                <a:latin typeface="Tahoma" charset="0"/>
                <a:cs typeface="Arial" charset="0"/>
              </a:rPr>
              <a:t>A, </a:t>
            </a:r>
            <a:r>
              <a:rPr lang="fr-FR" sz="1400" i="1" dirty="0" err="1">
                <a:latin typeface="Tahoma" charset="0"/>
                <a:cs typeface="Arial" charset="0"/>
              </a:rPr>
              <a:t>Heart</a:t>
            </a:r>
            <a:r>
              <a:rPr lang="fr-FR" sz="1400" i="1" dirty="0">
                <a:latin typeface="Tahoma" charset="0"/>
                <a:cs typeface="Arial" charset="0"/>
              </a:rPr>
              <a:t> 2007;93: 1137-</a:t>
            </a:r>
            <a:r>
              <a:rPr lang="fr-FR" sz="1400" i="1" dirty="0" smtClean="0">
                <a:latin typeface="Tahoma" charset="0"/>
                <a:cs typeface="Arial" charset="0"/>
              </a:rPr>
              <a:t>1146</a:t>
            </a:r>
            <a:endParaRPr lang="fr-FR" sz="1400" i="1" dirty="0">
              <a:latin typeface="Tahoma" charset="0"/>
              <a:cs typeface="Arial" charset="0"/>
            </a:endParaRPr>
          </a:p>
          <a:p>
            <a:pPr lvl="4" algn="r">
              <a:defRPr/>
            </a:pPr>
            <a:r>
              <a:rPr lang="fr-FR" sz="1400" i="1" dirty="0" smtClean="0">
                <a:latin typeface="Tahoma" charset="0"/>
                <a:cs typeface="Arial" charset="0"/>
              </a:rPr>
              <a:t>Delahaye </a:t>
            </a:r>
            <a:r>
              <a:rPr lang="fr-FR" sz="1400" i="1" dirty="0">
                <a:latin typeface="Tahoma" charset="0"/>
                <a:cs typeface="Arial" charset="0"/>
              </a:rPr>
              <a:t>F, Ann </a:t>
            </a:r>
            <a:r>
              <a:rPr lang="fr-FR" sz="1400" i="1" dirty="0" err="1">
                <a:latin typeface="Tahoma" charset="0"/>
                <a:cs typeface="Arial" charset="0"/>
              </a:rPr>
              <a:t>Cardiol</a:t>
            </a:r>
            <a:r>
              <a:rPr lang="fr-FR" sz="1400" i="1" dirty="0">
                <a:latin typeface="Tahoma" charset="0"/>
                <a:cs typeface="Arial" charset="0"/>
              </a:rPr>
              <a:t> </a:t>
            </a:r>
            <a:r>
              <a:rPr lang="fr-FR" sz="1400" i="1" dirty="0" err="1">
                <a:latin typeface="Tahoma" charset="0"/>
                <a:cs typeface="Arial" charset="0"/>
              </a:rPr>
              <a:t>Angéiol</a:t>
            </a:r>
            <a:r>
              <a:rPr lang="fr-FR" sz="1400" i="1" dirty="0">
                <a:latin typeface="Tahoma" charset="0"/>
                <a:cs typeface="Arial" charset="0"/>
              </a:rPr>
              <a:t> 2001;50 : 6-11</a:t>
            </a:r>
          </a:p>
          <a:p>
            <a:pPr lvl="4" algn="r">
              <a:defRPr/>
            </a:pPr>
            <a:r>
              <a:rPr lang="fr-FR" sz="1400" i="1" dirty="0">
                <a:latin typeface="Tahoma" charset="0"/>
                <a:cs typeface="Arial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" y="2292618"/>
            <a:ext cx="9143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 smtClean="0"/>
              <a:t>2016 ESC </a:t>
            </a:r>
            <a:r>
              <a:rPr lang="fr-FR" sz="1200" i="1" dirty="0"/>
              <a:t>Guidelines for the </a:t>
            </a:r>
            <a:r>
              <a:rPr lang="fr-FR" sz="1200" i="1" dirty="0" err="1"/>
              <a:t>diagnosis</a:t>
            </a:r>
            <a:r>
              <a:rPr lang="fr-FR" sz="1200" i="1" dirty="0"/>
              <a:t> and </a:t>
            </a:r>
            <a:r>
              <a:rPr lang="fr-FR" sz="1200" i="1" dirty="0" err="1"/>
              <a:t>treatment</a:t>
            </a:r>
            <a:r>
              <a:rPr lang="fr-FR" sz="1200" i="1" dirty="0"/>
              <a:t> of acute and </a:t>
            </a:r>
            <a:r>
              <a:rPr lang="fr-FR" sz="1200" i="1" dirty="0" err="1"/>
              <a:t>chronic</a:t>
            </a:r>
            <a:r>
              <a:rPr lang="fr-FR" sz="1200" i="1" dirty="0"/>
              <a:t> </a:t>
            </a:r>
            <a:r>
              <a:rPr lang="fr-FR" sz="1200" i="1" dirty="0" err="1"/>
              <a:t>heart</a:t>
            </a:r>
            <a:r>
              <a:rPr lang="fr-FR" sz="1200" i="1" dirty="0"/>
              <a:t> </a:t>
            </a:r>
            <a:r>
              <a:rPr lang="fr-FR" sz="1200" i="1" dirty="0" err="1" smtClean="0"/>
              <a:t>failure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792012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873" y="-8995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200" dirty="0" err="1" smtClean="0">
                <a:latin typeface="Tahoma" charset="0"/>
                <a:cs typeface="+mj-cs"/>
              </a:rPr>
              <a:t>RESeau</a:t>
            </a:r>
            <a:r>
              <a:rPr lang="fr-FR" sz="3200" dirty="0" smtClean="0">
                <a:latin typeface="Tahoma" charset="0"/>
                <a:cs typeface="+mj-cs"/>
              </a:rPr>
              <a:t> des Insuffisants Cardiaques de l’Isère </a:t>
            </a:r>
            <a:endParaRPr lang="fr-FR" sz="3200" dirty="0">
              <a:latin typeface="Tahoma" charset="0"/>
              <a:cs typeface="+mj-cs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34" y="1328210"/>
            <a:ext cx="7772400" cy="4840287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Tahoma" charset="0"/>
                <a:cs typeface="+mn-cs"/>
              </a:rPr>
              <a:t>RESEAU </a:t>
            </a:r>
            <a:r>
              <a:rPr lang="fr-FR" sz="2800" b="1" u="sng" dirty="0">
                <a:latin typeface="Tahoma" charset="0"/>
                <a:cs typeface="+mn-cs"/>
              </a:rPr>
              <a:t>VILLE</a:t>
            </a:r>
            <a:r>
              <a:rPr lang="fr-FR" sz="2800" dirty="0">
                <a:latin typeface="Tahoma" charset="0"/>
                <a:cs typeface="+mn-cs"/>
              </a:rPr>
              <a:t>- </a:t>
            </a:r>
            <a:r>
              <a:rPr lang="fr-FR" sz="2800" dirty="0" smtClean="0">
                <a:latin typeface="Tahoma" charset="0"/>
                <a:cs typeface="+mn-cs"/>
              </a:rPr>
              <a:t>HOPITAL</a:t>
            </a:r>
          </a:p>
          <a:p>
            <a:pPr eaLnBrk="1" hangingPunct="1">
              <a:defRPr/>
            </a:pPr>
            <a:r>
              <a:rPr lang="fr-FR" sz="2800" dirty="0" smtClean="0">
                <a:latin typeface="Tahoma" charset="0"/>
              </a:rPr>
              <a:t>construit avec prof libéraux, salariés et  représentants de patients</a:t>
            </a:r>
            <a:endParaRPr lang="fr-FR" sz="2800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fr-FR" sz="2800" dirty="0">
                <a:latin typeface="Tahoma" charset="0"/>
              </a:rPr>
              <a:t>a</a:t>
            </a:r>
            <a:r>
              <a:rPr lang="fr-FR" sz="2800" dirty="0" smtClean="0">
                <a:latin typeface="Tahoma" charset="0"/>
                <a:cs typeface="+mn-cs"/>
              </a:rPr>
              <a:t>vril </a:t>
            </a:r>
            <a:r>
              <a:rPr lang="fr-FR" sz="2800" dirty="0">
                <a:latin typeface="Tahoma" charset="0"/>
                <a:cs typeface="+mn-cs"/>
              </a:rPr>
              <a:t>2005</a:t>
            </a:r>
          </a:p>
          <a:p>
            <a:pPr eaLnBrk="1" hangingPunct="1">
              <a:defRPr/>
            </a:pPr>
            <a:r>
              <a:rPr lang="fr-FR" sz="2800" dirty="0">
                <a:latin typeface="Tahoma" charset="0"/>
              </a:rPr>
              <a:t>p</a:t>
            </a:r>
            <a:r>
              <a:rPr lang="fr-FR" sz="2800" dirty="0" smtClean="0">
                <a:latin typeface="Tahoma" charset="0"/>
                <a:cs typeface="+mn-cs"/>
              </a:rPr>
              <a:t>opulation </a:t>
            </a:r>
            <a:r>
              <a:rPr lang="fr-FR" sz="2800" dirty="0">
                <a:latin typeface="Tahoma" charset="0"/>
                <a:cs typeface="+mn-cs"/>
              </a:rPr>
              <a:t>cible</a:t>
            </a:r>
          </a:p>
          <a:p>
            <a:pPr lvl="1" eaLnBrk="1" hangingPunct="1">
              <a:defRPr/>
            </a:pPr>
            <a:r>
              <a:rPr lang="fr-FR" sz="2400" dirty="0">
                <a:latin typeface="Tahoma" charset="0"/>
              </a:rPr>
              <a:t>ICC confirmée par un cardiologue</a:t>
            </a:r>
          </a:p>
          <a:p>
            <a:pPr lvl="1" eaLnBrk="1" hangingPunct="1">
              <a:defRPr/>
            </a:pPr>
            <a:r>
              <a:rPr lang="fr-FR" sz="2400" dirty="0">
                <a:latin typeface="Tahoma" charset="0"/>
              </a:rPr>
              <a:t>Décompensation</a:t>
            </a:r>
          </a:p>
          <a:p>
            <a:pPr lvl="1" eaLnBrk="1" hangingPunct="1">
              <a:defRPr/>
            </a:pPr>
            <a:r>
              <a:rPr lang="fr-FR" sz="2400" dirty="0">
                <a:latin typeface="Tahoma" charset="0"/>
              </a:rPr>
              <a:t>Retentissement fonctionnel</a:t>
            </a:r>
          </a:p>
          <a:p>
            <a:pPr lvl="1" eaLnBrk="1" hangingPunct="1">
              <a:defRPr/>
            </a:pPr>
            <a:r>
              <a:rPr lang="fr-FR" sz="2400" dirty="0">
                <a:latin typeface="Tahoma" charset="0"/>
              </a:rPr>
              <a:t>Accord du patient</a:t>
            </a:r>
          </a:p>
          <a:p>
            <a:pPr marL="457200" lvl="1" indent="0" eaLnBrk="1" hangingPunct="1">
              <a:buNone/>
              <a:defRPr/>
            </a:pPr>
            <a:r>
              <a:rPr lang="fr-FR" sz="2400" dirty="0" smtClean="0">
                <a:latin typeface="Tahoma" charset="0"/>
              </a:rPr>
              <a:t> </a:t>
            </a:r>
            <a:endParaRPr lang="fr-FR" sz="2400" dirty="0">
              <a:latin typeface="Tahoma" charset="0"/>
            </a:endParaRPr>
          </a:p>
          <a:p>
            <a:pPr>
              <a:defRPr/>
            </a:pPr>
            <a:endParaRPr lang="fr-FR" sz="2800" dirty="0">
              <a:latin typeface="Tahoma" charset="0"/>
              <a:cs typeface="+mn-cs"/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3" y="2835995"/>
            <a:ext cx="2042157" cy="19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Isère-Positi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3" y="735543"/>
            <a:ext cx="1928284" cy="2100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5300" y="5296498"/>
            <a:ext cx="3989916" cy="1477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523 patients en file active</a:t>
            </a:r>
          </a:p>
          <a:p>
            <a:r>
              <a:rPr lang="fr-FR" sz="2400" dirty="0" smtClean="0"/>
              <a:t>1797 inclusions</a:t>
            </a:r>
          </a:p>
          <a:p>
            <a:r>
              <a:rPr lang="fr-FR" sz="2400" dirty="0" smtClean="0"/>
              <a:t>151 nouvelles inclusions</a:t>
            </a:r>
          </a:p>
          <a:p>
            <a:r>
              <a:rPr lang="fr-FR" dirty="0"/>
              <a:t>	</a:t>
            </a:r>
            <a:r>
              <a:rPr lang="fr-FR" dirty="0" smtClean="0"/>
              <a:t>					</a:t>
            </a:r>
            <a:r>
              <a:rPr lang="fr-FR" sz="1600" i="1" dirty="0" smtClean="0"/>
              <a:t>31 12 2016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8542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22" descr="images-5.jpe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4685899" y="4431252"/>
            <a:ext cx="5024479" cy="2763270"/>
          </a:xfrm>
          <a:prstGeom prst="rect">
            <a:avLst/>
          </a:prstGeom>
        </p:spPr>
      </p:pic>
      <p:pic>
        <p:nvPicPr>
          <p:cNvPr id="9" name="Image 8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99" y="4239263"/>
            <a:ext cx="4440963" cy="29552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7085" y="795335"/>
            <a:ext cx="6993466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ahoma" charset="0"/>
              </a:rPr>
              <a:t>Intervenants dans le réseau</a:t>
            </a:r>
            <a:br>
              <a:rPr lang="fr-FR" dirty="0">
                <a:latin typeface="Tahoma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62705"/>
            <a:ext cx="4284133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généralistes	</a:t>
            </a:r>
            <a:r>
              <a:rPr lang="fr-FR" sz="2800" dirty="0" smtClean="0"/>
              <a:t>651	</a:t>
            </a:r>
          </a:p>
          <a:p>
            <a:r>
              <a:rPr lang="fr-FR" dirty="0"/>
              <a:t>c</a:t>
            </a:r>
            <a:r>
              <a:rPr lang="fr-FR" dirty="0" smtClean="0"/>
              <a:t>ardiologues	</a:t>
            </a:r>
            <a:r>
              <a:rPr lang="fr-FR" sz="2800" dirty="0" smtClean="0"/>
              <a:t>110</a:t>
            </a:r>
          </a:p>
          <a:p>
            <a:r>
              <a:rPr lang="fr-FR" dirty="0" smtClean="0"/>
              <a:t>infirmiers		</a:t>
            </a:r>
            <a:r>
              <a:rPr lang="fr-FR" sz="2800" dirty="0" smtClean="0"/>
              <a:t>1008</a:t>
            </a:r>
          </a:p>
          <a:p>
            <a:r>
              <a:rPr lang="fr-FR" dirty="0"/>
              <a:t>p</a:t>
            </a:r>
            <a:r>
              <a:rPr lang="fr-FR" dirty="0" smtClean="0"/>
              <a:t>harmaciens	</a:t>
            </a:r>
            <a:r>
              <a:rPr lang="fr-FR" sz="2800" dirty="0" smtClean="0"/>
              <a:t>312</a:t>
            </a:r>
          </a:p>
          <a:p>
            <a:r>
              <a:rPr lang="fr-FR" dirty="0"/>
              <a:t>p</a:t>
            </a:r>
            <a:r>
              <a:rPr lang="fr-FR" dirty="0" smtClean="0"/>
              <a:t>sychologues	</a:t>
            </a:r>
            <a:r>
              <a:rPr lang="fr-FR" sz="2800" dirty="0" smtClean="0"/>
              <a:t>65</a:t>
            </a:r>
          </a:p>
          <a:p>
            <a:r>
              <a:rPr lang="fr-FR" dirty="0"/>
              <a:t>k</a:t>
            </a:r>
            <a:r>
              <a:rPr lang="fr-FR" dirty="0" smtClean="0"/>
              <a:t>inés				</a:t>
            </a:r>
            <a:r>
              <a:rPr lang="fr-FR" sz="2800" dirty="0" smtClean="0"/>
              <a:t>588</a:t>
            </a:r>
          </a:p>
          <a:p>
            <a:r>
              <a:rPr lang="fr-FR" dirty="0"/>
              <a:t>d</a:t>
            </a:r>
            <a:r>
              <a:rPr lang="fr-FR" dirty="0" smtClean="0"/>
              <a:t>iététiciens		</a:t>
            </a:r>
            <a:r>
              <a:rPr lang="fr-FR" sz="2800" dirty="0" smtClean="0"/>
              <a:t>62</a:t>
            </a:r>
          </a:p>
          <a:p>
            <a:r>
              <a:rPr lang="fr-FR" dirty="0" smtClean="0"/>
              <a:t>autres			</a:t>
            </a:r>
            <a:r>
              <a:rPr lang="fr-FR" sz="2800" dirty="0" smtClean="0"/>
              <a:t>327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81639" y="2168270"/>
            <a:ext cx="42841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s</a:t>
            </a:r>
            <a:r>
              <a:rPr lang="fr-FR" dirty="0" err="1" smtClean="0"/>
              <a:t>truc</a:t>
            </a:r>
            <a:r>
              <a:rPr lang="fr-FR" dirty="0" smtClean="0"/>
              <a:t>. hospitalières  7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rivées/publiques</a:t>
            </a:r>
          </a:p>
          <a:p>
            <a:pPr lvl="1"/>
            <a:r>
              <a:rPr lang="fr-FR" dirty="0" smtClean="0"/>
              <a:t>SAMU</a:t>
            </a:r>
          </a:p>
          <a:p>
            <a:r>
              <a:rPr lang="fr-FR" dirty="0"/>
              <a:t>c</a:t>
            </a:r>
            <a:r>
              <a:rPr lang="fr-FR" dirty="0" smtClean="0"/>
              <a:t>onseil général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Isère_carte_géographique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07" y="-30957"/>
            <a:ext cx="2362994" cy="2362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82569" y="6488668"/>
            <a:ext cx="246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Données au 31/12/2016</a:t>
            </a:r>
            <a:endParaRPr lang="fr-FR" dirty="0"/>
          </a:p>
        </p:txBody>
      </p:sp>
      <p:pic>
        <p:nvPicPr>
          <p:cNvPr id="13" name="Image 12" descr="Unknown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99" y="4431252"/>
            <a:ext cx="4440963" cy="2518533"/>
          </a:xfrm>
          <a:prstGeom prst="rect">
            <a:avLst/>
          </a:prstGeom>
        </p:spPr>
      </p:pic>
      <p:pic>
        <p:nvPicPr>
          <p:cNvPr id="14" name="Picture 5" descr="Autre-logoRES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781204" cy="79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541617" y="327389"/>
            <a:ext cx="2877050" cy="8416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defRPr/>
            </a:pPr>
            <a:r>
              <a:rPr lang="fr-FR" sz="3600" dirty="0" smtClean="0">
                <a:latin typeface="Tahoma" charset="0"/>
                <a:cs typeface="+mj-cs"/>
              </a:rPr>
              <a:t>coordination </a:t>
            </a:r>
            <a:endParaRPr lang="fr-FR" sz="3600" dirty="0">
              <a:latin typeface="Tahoma" charset="0"/>
              <a:cs typeface="+mj-cs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1477963"/>
            <a:ext cx="9110662" cy="4114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dirty="0" smtClean="0"/>
              <a:t>-  a</a:t>
            </a:r>
            <a:r>
              <a:rPr lang="fr-FR" dirty="0" smtClean="0">
                <a:ea typeface="+mn-ea"/>
                <a:cs typeface="+mn-cs"/>
              </a:rPr>
              <a:t>ide dans </a:t>
            </a:r>
            <a:r>
              <a:rPr lang="fr-FR" dirty="0" smtClean="0">
                <a:ea typeface="+mn-ea"/>
                <a:cs typeface="+mn-cs"/>
              </a:rPr>
              <a:t>parcours </a:t>
            </a:r>
            <a:r>
              <a:rPr lang="fr-FR" dirty="0" smtClean="0">
                <a:ea typeface="+mn-ea"/>
                <a:cs typeface="+mn-cs"/>
              </a:rPr>
              <a:t>de </a:t>
            </a:r>
            <a:r>
              <a:rPr lang="fr-FR" dirty="0" smtClean="0">
                <a:ea typeface="+mn-ea"/>
                <a:cs typeface="+mn-cs"/>
              </a:rPr>
              <a:t>soins</a:t>
            </a:r>
            <a:endParaRPr lang="fr-FR" sz="2400" dirty="0" smtClean="0">
              <a:ea typeface="+mn-ea"/>
              <a:cs typeface="+mn-cs"/>
            </a:endParaRPr>
          </a:p>
          <a:p>
            <a:pPr>
              <a:buFontTx/>
              <a:buChar char="-"/>
              <a:defRPr/>
            </a:pPr>
            <a:r>
              <a:rPr lang="fr-FR" dirty="0" smtClean="0"/>
              <a:t>soutien auprès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smtClean="0">
                <a:ea typeface="+mn-ea"/>
                <a:cs typeface="+mn-cs"/>
              </a:rPr>
              <a:t>des </a:t>
            </a:r>
            <a:r>
              <a:rPr lang="fr-FR" dirty="0" smtClean="0">
                <a:ea typeface="+mn-ea"/>
                <a:cs typeface="+mn-cs"/>
              </a:rPr>
              <a:t>libéraux</a:t>
            </a:r>
          </a:p>
          <a:p>
            <a:pPr marL="0" indent="0">
              <a:buNone/>
              <a:defRPr/>
            </a:pPr>
            <a:r>
              <a:rPr lang="fr-FR" dirty="0" smtClean="0"/>
              <a:t>-  d</a:t>
            </a:r>
            <a:r>
              <a:rPr lang="fr-FR" dirty="0" smtClean="0">
                <a:ea typeface="+mn-ea"/>
                <a:cs typeface="+mn-cs"/>
              </a:rPr>
              <a:t>écloisonner </a:t>
            </a:r>
            <a:r>
              <a:rPr lang="fr-FR" sz="2800" dirty="0" smtClean="0"/>
              <a:t>: ville / hôpital         sanitaire / médico-social</a:t>
            </a:r>
          </a:p>
          <a:p>
            <a:pPr>
              <a:buFont typeface="Wingdings" pitchFamily="2" charset="2"/>
              <a:buChar char="n"/>
              <a:defRPr/>
            </a:pPr>
            <a:endParaRPr lang="fr-FR" dirty="0" smtClean="0">
              <a:ea typeface="+mn-ea"/>
              <a:cs typeface="+mn-cs"/>
            </a:endParaRP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22783" y="3197640"/>
            <a:ext cx="9144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sz="1200" b="0" i="1" dirty="0"/>
              <a:t>Cahier des charges </a:t>
            </a:r>
            <a:r>
              <a:rPr lang="fr-FR" sz="1200" b="0" i="1" dirty="0" smtClean="0"/>
              <a:t>d</a:t>
            </a:r>
            <a:r>
              <a:rPr lang="fr-FR" sz="1200" i="1" dirty="0" smtClean="0"/>
              <a:t>’</a:t>
            </a:r>
            <a:r>
              <a:rPr lang="fr-FR" altLang="ja-JP" sz="1200" b="0" i="1" dirty="0" smtClean="0"/>
              <a:t>évolution </a:t>
            </a:r>
            <a:r>
              <a:rPr lang="fr-FR" altLang="ja-JP" sz="1200" b="0" i="1" dirty="0"/>
              <a:t>des réseaux de santé,  région Rhône Alpes,  </a:t>
            </a:r>
            <a:r>
              <a:rPr lang="fr-FR" altLang="ja-JP" sz="1200" b="0" i="1" dirty="0" err="1"/>
              <a:t>Dec</a:t>
            </a:r>
            <a:r>
              <a:rPr lang="fr-FR" altLang="ja-JP" sz="1200" b="0" i="1" dirty="0"/>
              <a:t> 2017 </a:t>
            </a:r>
            <a:r>
              <a:rPr lang="fr-FR" altLang="ja-JP" dirty="0"/>
              <a:t>	</a:t>
            </a:r>
            <a:endParaRPr lang="fr-FR" dirty="0"/>
          </a:p>
        </p:txBody>
      </p:sp>
      <p:pic>
        <p:nvPicPr>
          <p:cNvPr id="58372" name="Picture 6" descr="https://encrypted-tbn3.gstatic.com/images?q=tbn:ANd9GcS-7-K2RSykzAGZRR3nuB0L_oP1nB_ULeo1WIQTa1gWBBNc4R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2" y="0"/>
            <a:ext cx="1737255" cy="160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" y="4580186"/>
            <a:ext cx="91455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smtClean="0"/>
              <a:t>programme </a:t>
            </a:r>
            <a:r>
              <a:rPr lang="fr-FR" sz="3200" dirty="0"/>
              <a:t>ambulatoire </a:t>
            </a:r>
            <a:endParaRPr lang="fr-FR" sz="3200" dirty="0" smtClean="0"/>
          </a:p>
          <a:p>
            <a:pPr marL="457200" indent="-457200">
              <a:buFontTx/>
              <a:buChar char="-"/>
            </a:pPr>
            <a:r>
              <a:rPr lang="fr-FR" sz="3200" dirty="0" smtClean="0"/>
              <a:t>former à l’ETP et accompagner</a:t>
            </a:r>
          </a:p>
          <a:p>
            <a:pPr marL="914400" lvl="1" indent="-457200">
              <a:buFontTx/>
              <a:buChar char="-"/>
            </a:pPr>
            <a:r>
              <a:rPr lang="fr-FR" sz="2800" dirty="0" smtClean="0"/>
              <a:t>professionnels de santé</a:t>
            </a:r>
          </a:p>
          <a:p>
            <a:pPr marL="914400" lvl="1" indent="-457200">
              <a:buFontTx/>
              <a:buChar char="-"/>
            </a:pPr>
            <a:r>
              <a:rPr lang="fr-FR" sz="2800" dirty="0" smtClean="0"/>
              <a:t>patients</a:t>
            </a:r>
          </a:p>
          <a:p>
            <a:pPr marL="914400" lvl="1" indent="-457200">
              <a:buFontTx/>
              <a:buChar char="-"/>
            </a:pPr>
            <a:endParaRPr lang="fr-FR" sz="3200" dirty="0" smtClean="0"/>
          </a:p>
          <a:p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236911" y="6014307"/>
            <a:ext cx="5873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fr-FR" sz="1200" i="1" dirty="0" err="1">
                <a:latin typeface="Tahoma" charset="0"/>
              </a:rPr>
              <a:t>S.Ducreux</a:t>
            </a:r>
            <a:r>
              <a:rPr lang="fr-FR" sz="1200" i="1" dirty="0">
                <a:latin typeface="Tahoma" charset="0"/>
              </a:rPr>
              <a:t> et al. : Education et </a:t>
            </a:r>
            <a:r>
              <a:rPr lang="fr-FR" sz="1200" i="1" dirty="0" err="1">
                <a:latin typeface="Tahoma" charset="0"/>
              </a:rPr>
              <a:t>enjeuxde</a:t>
            </a:r>
            <a:r>
              <a:rPr lang="fr-FR" sz="1200" i="1" dirty="0">
                <a:latin typeface="Tahoma" charset="0"/>
              </a:rPr>
              <a:t> santé vol 28, n°3, 2010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62116" y="3834409"/>
            <a:ext cx="5258300" cy="718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3600" dirty="0">
                <a:latin typeface="Tahoma" charset="0"/>
              </a:rPr>
              <a:t>é</a:t>
            </a:r>
            <a:r>
              <a:rPr lang="fr-FR" sz="3600" dirty="0" smtClean="0">
                <a:latin typeface="Tahoma" charset="0"/>
              </a:rPr>
              <a:t>ducation thérapeutique</a:t>
            </a:r>
            <a:endParaRPr lang="fr-FR" sz="3600" dirty="0">
              <a:latin typeface="Tahoma" charset="0"/>
            </a:endParaRPr>
          </a:p>
        </p:txBody>
      </p:sp>
      <p:pic>
        <p:nvPicPr>
          <p:cNvPr id="11" name="Picture 2" descr="Photo_pati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17" y="3835993"/>
            <a:ext cx="1519804" cy="187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74693" y="5592763"/>
            <a:ext cx="1171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latin typeface="Tahoma" charset="0"/>
              </a:rPr>
              <a:t>d’après </a:t>
            </a:r>
            <a:r>
              <a:rPr lang="fr-FR" sz="1200" i="1" dirty="0" err="1" smtClean="0">
                <a:latin typeface="Tahoma" charset="0"/>
              </a:rPr>
              <a:t>Gollay</a:t>
            </a:r>
            <a:endParaRPr lang="fr-FR" sz="1200" i="1" dirty="0"/>
          </a:p>
        </p:txBody>
      </p:sp>
      <p:pic>
        <p:nvPicPr>
          <p:cNvPr id="13" name="Picture 5" descr="Autre-logoRES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6"/>
            <a:ext cx="1068917" cy="4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4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417" y="457200"/>
            <a:ext cx="9027583" cy="1143000"/>
          </a:xfrm>
        </p:spPr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arcours </a:t>
            </a:r>
            <a:r>
              <a:rPr lang="fr-FR" dirty="0"/>
              <a:t>é</a:t>
            </a:r>
            <a:r>
              <a:rPr lang="fr-FR" dirty="0" smtClean="0"/>
              <a:t>ducatif de 2005 à 2007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0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BEP à domicile 								dans les 7 jours</a:t>
            </a:r>
          </a:p>
          <a:p>
            <a:pPr marL="0" indent="0">
              <a:buNone/>
            </a:pPr>
            <a:r>
              <a:rPr lang="fr-FR" dirty="0" smtClean="0"/>
              <a:t>   et 1 séance sur les signes d’alerte			par IDE coordinatrice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éances collectives thématiques 			à la carte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aladie										selon cycle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urveillance clinique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ctivités physiques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limentation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édicaments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réévaluation téléphonique à 12 mois et + si nécessaire </a:t>
            </a:r>
            <a:endParaRPr lang="fr-FR" dirty="0"/>
          </a:p>
        </p:txBody>
      </p:sp>
      <p:pic>
        <p:nvPicPr>
          <p:cNvPr id="4" name="Picture 5" descr="Autre-logoRE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781204" cy="79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5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22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BEP de suivi à domicile et séances thématiques individuelles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2304"/>
            <a:ext cx="9143999" cy="519315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Pourquoi ?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participation trop faible aux séances collectives</a:t>
            </a:r>
          </a:p>
          <a:p>
            <a:pPr lvl="2"/>
            <a:r>
              <a:rPr lang="fr-FR" dirty="0" smtClean="0"/>
              <a:t>limitation de l’accès </a:t>
            </a:r>
          </a:p>
          <a:p>
            <a:pPr lvl="2"/>
            <a:r>
              <a:rPr lang="fr-FR" dirty="0"/>
              <a:t>h</a:t>
            </a:r>
            <a:r>
              <a:rPr lang="fr-FR" dirty="0" smtClean="0"/>
              <a:t>ospitalisations fréquentes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eur du groupe , </a:t>
            </a:r>
            <a:r>
              <a:rPr lang="fr-FR" dirty="0" err="1" smtClean="0"/>
              <a:t>pb</a:t>
            </a:r>
            <a:r>
              <a:rPr lang="fr-FR" dirty="0" smtClean="0"/>
              <a:t> de la place</a:t>
            </a:r>
            <a:r>
              <a:rPr lang="fr-FR" dirty="0"/>
              <a:t> </a:t>
            </a:r>
            <a:r>
              <a:rPr lang="fr-FR" dirty="0" smtClean="0"/>
              <a:t>(handicap, langue, fatigue etc…)</a:t>
            </a:r>
          </a:p>
          <a:p>
            <a:pPr lvl="2"/>
            <a:r>
              <a:rPr lang="fr-FR" dirty="0"/>
              <a:t>à</a:t>
            </a:r>
            <a:r>
              <a:rPr lang="fr-FR" dirty="0" smtClean="0"/>
              <a:t> la carte </a:t>
            </a:r>
          </a:p>
          <a:p>
            <a:pPr lvl="2"/>
            <a:endParaRPr lang="fr-FR" dirty="0" smtClean="0"/>
          </a:p>
          <a:p>
            <a:pPr lvl="1"/>
            <a:r>
              <a:rPr lang="fr-FR" dirty="0"/>
              <a:t>s</a:t>
            </a:r>
            <a:r>
              <a:rPr lang="fr-FR" dirty="0" smtClean="0"/>
              <a:t>uccès du suivi téléphonique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égalité d’accès à l’ETP </a:t>
            </a:r>
            <a:r>
              <a:rPr lang="fr-FR" dirty="0" smtClean="0"/>
              <a:t>sur </a:t>
            </a:r>
            <a:r>
              <a:rPr lang="fr-FR" dirty="0"/>
              <a:t>territoire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contraintes de nos financeurs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3166168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/>
              <a:t>Séances individuelles à domicile</a:t>
            </a:r>
            <a:endParaRPr lang="fr-F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887956" y="4895944"/>
            <a:ext cx="4256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 smtClean="0"/>
              <a:t>Rigollier</a:t>
            </a:r>
            <a:r>
              <a:rPr lang="fr-FR" sz="1400" i="1" dirty="0" smtClean="0"/>
              <a:t>, </a:t>
            </a:r>
            <a:r>
              <a:rPr lang="fr-FR" sz="1400" i="1" dirty="0"/>
              <a:t>E</a:t>
            </a:r>
            <a:r>
              <a:rPr lang="fr-FR" sz="1400" i="1" dirty="0" smtClean="0"/>
              <a:t>ducation du patients et enjeux de santé 2009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615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Retour des partenaires libéraux et des patients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21417"/>
            <a:ext cx="9144000" cy="454025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</a:t>
            </a:r>
            <a:r>
              <a:rPr lang="fr-FR" dirty="0" smtClean="0"/>
              <a:t>ors d’un BEP de suivi </a:t>
            </a:r>
            <a:r>
              <a:rPr lang="fr-FR" dirty="0" smtClean="0">
                <a:sym typeface="Wingdings"/>
              </a:rPr>
              <a:t> autres problématiques</a:t>
            </a:r>
          </a:p>
          <a:p>
            <a:pPr marL="0" indent="0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								</a:t>
            </a:r>
            <a:endParaRPr lang="fr-FR" dirty="0">
              <a:sym typeface="Wingdings"/>
            </a:endParaRPr>
          </a:p>
          <a:p>
            <a:r>
              <a:rPr lang="fr-FR" dirty="0" smtClean="0">
                <a:sym typeface="Wingdings"/>
              </a:rPr>
              <a:t>processus</a:t>
            </a:r>
          </a:p>
          <a:p>
            <a:pPr marL="0" indent="0">
              <a:buNone/>
            </a:pP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a</a:t>
            </a:r>
            <a:r>
              <a:rPr lang="fr-FR" dirty="0" smtClean="0">
                <a:sym typeface="Wingdings"/>
              </a:rPr>
              <a:t>utres professionnels de </a:t>
            </a:r>
            <a:r>
              <a:rPr lang="fr-FR" dirty="0" smtClean="0">
                <a:sym typeface="Wingdings"/>
              </a:rPr>
              <a:t>santé </a:t>
            </a:r>
            <a:r>
              <a:rPr lang="fr-FR" dirty="0" smtClean="0">
                <a:sym typeface="Wingdings"/>
              </a:rPr>
              <a:t>motivés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>
                <a:sym typeface="Wingdings"/>
              </a:rPr>
              <a:t>d</a:t>
            </a:r>
            <a:r>
              <a:rPr lang="fr-FR" dirty="0" smtClean="0">
                <a:sym typeface="Wingdings"/>
              </a:rPr>
              <a:t>iététiciens</a:t>
            </a:r>
          </a:p>
          <a:p>
            <a:pPr lvl="1"/>
            <a:r>
              <a:rPr lang="fr-FR" dirty="0">
                <a:sym typeface="Wingdings"/>
              </a:rPr>
              <a:t>k</a:t>
            </a:r>
            <a:r>
              <a:rPr lang="fr-FR" dirty="0" smtClean="0">
                <a:sym typeface="Wingdings"/>
              </a:rPr>
              <a:t>inés</a:t>
            </a:r>
          </a:p>
          <a:p>
            <a:pPr lvl="1"/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sychologues</a:t>
            </a:r>
          </a:p>
          <a:p>
            <a:pPr lvl="1"/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harmaciens</a:t>
            </a:r>
          </a:p>
          <a:p>
            <a:pPr lvl="1"/>
            <a:r>
              <a:rPr lang="fr-FR" dirty="0" smtClean="0">
                <a:sym typeface="Wingdings"/>
              </a:rPr>
              <a:t>médecins</a:t>
            </a:r>
          </a:p>
          <a:p>
            <a:endParaRPr lang="fr-FR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806341"/>
            <a:ext cx="9143999" cy="1200329"/>
          </a:xfrm>
          <a:prstGeom prst="rect">
            <a:avLst/>
          </a:prstGeom>
          <a:solidFill>
            <a:srgbClr val="B9CDE5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Mise en place d’un « groupe d’experts »</a:t>
            </a:r>
          </a:p>
          <a:p>
            <a:pPr algn="ctr"/>
            <a:r>
              <a:rPr lang="fr-FR" sz="3600" dirty="0"/>
              <a:t>a</a:t>
            </a:r>
            <a:r>
              <a:rPr lang="fr-FR" sz="3600" dirty="0" smtClean="0"/>
              <a:t>vec 6 jours de formation</a:t>
            </a:r>
          </a:p>
        </p:txBody>
      </p:sp>
    </p:spTree>
    <p:extLst>
      <p:ext uri="{BB962C8B-B14F-4D97-AF65-F5344CB8AC3E}">
        <p14:creationId xmlns:p14="http://schemas.microsoft.com/office/powerpoint/2010/main" val="33249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1113</Words>
  <Application>Microsoft Macintosh PowerPoint</Application>
  <PresentationFormat>Présentation à l'écran (4:3)</PresentationFormat>
  <Paragraphs>404</Paragraphs>
  <Slides>34</Slides>
  <Notes>4</Notes>
  <HiddenSlides>8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Comment permettre l’accès des patients à une éducation thérapeutique de proximité et de qualité   </vt:lpstr>
      <vt:lpstr>insuffisance cardiaque chronique</vt:lpstr>
      <vt:lpstr>Recommandations</vt:lpstr>
      <vt:lpstr>RESeau des Insuffisants Cardiaques de l’Isère </vt:lpstr>
      <vt:lpstr>Intervenants dans le réseau </vt:lpstr>
      <vt:lpstr>coordination </vt:lpstr>
      <vt:lpstr>parcours éducatif de 2005 à 2007</vt:lpstr>
      <vt:lpstr>BEP de suivi à domicile et séances thématiques individuelles</vt:lpstr>
      <vt:lpstr>Retour des partenaires libéraux et des patients</vt:lpstr>
      <vt:lpstr>Présentation PowerPoint</vt:lpstr>
      <vt:lpstr>Présentation PowerPoint</vt:lpstr>
      <vt:lpstr>Ce qui a été aidant</vt:lpstr>
      <vt:lpstr>Ce qui a été aidant</vt:lpstr>
      <vt:lpstr>Ce qui a été aidant</vt:lpstr>
      <vt:lpstr>Ce qui est encore aidant</vt:lpstr>
      <vt:lpstr>Ce qui est encore aidant</vt:lpstr>
      <vt:lpstr>Ce qui est encore aidant</vt:lpstr>
      <vt:lpstr>Ce qui est limitant</vt:lpstr>
      <vt:lpstr>Ce qui est limitant</vt:lpstr>
      <vt:lpstr>Comment permettre l’accès des patients à une éducation thérapeutique de proximité ?</vt:lpstr>
      <vt:lpstr>Comment permettre l’accès des patients à une éducation thérapeutique de proximité ?</vt:lpstr>
      <vt:lpstr>Comment permettre l’accès des patients à une éducation thérapeutique de qualité ?</vt:lpstr>
      <vt:lpstr>Comment permettre l’accès des patients à une éducation thérapeutique de qualité ?</vt:lpstr>
      <vt:lpstr>Comment permettre l’accès des patients à une éducation thérapeutique de qualité ?</vt:lpstr>
      <vt:lpstr>Comment permettre l’accès des patients à une éducation thérapeutique de qualité ?</vt:lpstr>
      <vt:lpstr>CONCLUSION</vt:lpstr>
      <vt:lpstr>2007 à 2009</vt:lpstr>
      <vt:lpstr>Séances thématiques individuelles</vt:lpstr>
      <vt:lpstr> de 2010 à 2014</vt:lpstr>
      <vt:lpstr>Suivi  téléphonique</vt:lpstr>
      <vt:lpstr>Suivi téléphonique</vt:lpstr>
      <vt:lpstr>Suivi téléphonique : en pratique</vt:lpstr>
      <vt:lpstr>Suivi téléphonique : en pratique</vt:lpstr>
      <vt:lpstr>insuffisance cardiaque chronique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Salvat Muriel</dc:creator>
  <cp:lastModifiedBy>Salvat Muriel</cp:lastModifiedBy>
  <cp:revision>131</cp:revision>
  <dcterms:created xsi:type="dcterms:W3CDTF">2017-01-25T14:45:38Z</dcterms:created>
  <dcterms:modified xsi:type="dcterms:W3CDTF">2017-02-02T23:16:25Z</dcterms:modified>
</cp:coreProperties>
</file>